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8" r:id="rId2"/>
    <p:sldMasterId id="2147483664" r:id="rId3"/>
  </p:sldMasterIdLst>
  <p:notesMasterIdLst>
    <p:notesMasterId r:id="rId40"/>
  </p:notesMasterIdLst>
  <p:sldIdLst>
    <p:sldId id="1212" r:id="rId4"/>
    <p:sldId id="256" r:id="rId5"/>
    <p:sldId id="285" r:id="rId6"/>
    <p:sldId id="290" r:id="rId7"/>
    <p:sldId id="262" r:id="rId8"/>
    <p:sldId id="263" r:id="rId9"/>
    <p:sldId id="291" r:id="rId10"/>
    <p:sldId id="258" r:id="rId11"/>
    <p:sldId id="264" r:id="rId12"/>
    <p:sldId id="265" r:id="rId13"/>
    <p:sldId id="266" r:id="rId14"/>
    <p:sldId id="267" r:id="rId15"/>
    <p:sldId id="282" r:id="rId16"/>
    <p:sldId id="271" r:id="rId17"/>
    <p:sldId id="273" r:id="rId18"/>
    <p:sldId id="274" r:id="rId19"/>
    <p:sldId id="275" r:id="rId20"/>
    <p:sldId id="276" r:id="rId21"/>
    <p:sldId id="259" r:id="rId22"/>
    <p:sldId id="272" r:id="rId23"/>
    <p:sldId id="297" r:id="rId24"/>
    <p:sldId id="293" r:id="rId25"/>
    <p:sldId id="294" r:id="rId26"/>
    <p:sldId id="268" r:id="rId27"/>
    <p:sldId id="269" r:id="rId28"/>
    <p:sldId id="270" r:id="rId29"/>
    <p:sldId id="278" r:id="rId30"/>
    <p:sldId id="257" r:id="rId31"/>
    <p:sldId id="261" r:id="rId32"/>
    <p:sldId id="277" r:id="rId33"/>
    <p:sldId id="295" r:id="rId34"/>
    <p:sldId id="296" r:id="rId35"/>
    <p:sldId id="284" r:id="rId36"/>
    <p:sldId id="286" r:id="rId37"/>
    <p:sldId id="260" r:id="rId38"/>
    <p:sldId id="120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M" id="{E3776AC8-77A1-4A40-B003-4A60E5579376}">
          <p14:sldIdLst>
            <p14:sldId id="1212"/>
            <p14:sldId id="256"/>
            <p14:sldId id="285"/>
            <p14:sldId id="290"/>
            <p14:sldId id="262"/>
            <p14:sldId id="263"/>
            <p14:sldId id="291"/>
            <p14:sldId id="258"/>
            <p14:sldId id="264"/>
            <p14:sldId id="265"/>
            <p14:sldId id="266"/>
            <p14:sldId id="267"/>
            <p14:sldId id="282"/>
            <p14:sldId id="271"/>
            <p14:sldId id="273"/>
            <p14:sldId id="274"/>
            <p14:sldId id="275"/>
            <p14:sldId id="276"/>
            <p14:sldId id="259"/>
            <p14:sldId id="272"/>
            <p14:sldId id="297"/>
            <p14:sldId id="293"/>
            <p14:sldId id="294"/>
            <p14:sldId id="268"/>
            <p14:sldId id="269"/>
            <p14:sldId id="270"/>
            <p14:sldId id="278"/>
            <p14:sldId id="257"/>
            <p14:sldId id="261"/>
            <p14:sldId id="277"/>
            <p14:sldId id="295"/>
            <p14:sldId id="296"/>
          </p14:sldIdLst>
        </p14:section>
        <p14:section name="references" id="{C64C2317-909D-B041-B59E-BCB70C35CC30}">
          <p14:sldIdLst>
            <p14:sldId id="284"/>
            <p14:sldId id="286"/>
            <p14:sldId id="260"/>
            <p14:sldId id="12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A0ED"/>
    <a:srgbClr val="2B2D5B"/>
    <a:srgbClr val="1C1D53"/>
    <a:srgbClr val="696CE9"/>
    <a:srgbClr val="4475E8"/>
    <a:srgbClr val="398BE9"/>
    <a:srgbClr val="2A99EA"/>
    <a:srgbClr val="8485A8"/>
    <a:srgbClr val="0AA3E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73" autoAdjust="0"/>
    <p:restoredTop sz="90068"/>
  </p:normalViewPr>
  <p:slideViewPr>
    <p:cSldViewPr snapToGrid="0">
      <p:cViewPr varScale="1">
        <p:scale>
          <a:sx n="110" d="100"/>
          <a:sy n="110" d="100"/>
        </p:scale>
        <p:origin x="840" y="184"/>
      </p:cViewPr>
      <p:guideLst/>
    </p:cSldViewPr>
  </p:slideViewPr>
  <p:notesTextViewPr>
    <p:cViewPr>
      <p:scale>
        <a:sx n="1" d="1"/>
        <a:sy n="1" d="1"/>
      </p:scale>
      <p:origin x="0" y="0"/>
    </p:cViewPr>
  </p:notesTextViewPr>
  <p:sorterViewPr>
    <p:cViewPr>
      <p:scale>
        <a:sx n="119" d="100"/>
        <a:sy n="11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Core</c:v>
                </c:pt>
              </c:strCache>
            </c:strRef>
          </c:tx>
          <c:spPr>
            <a:gradFill flip="none" rotWithShape="1">
              <a:gsLst>
                <a:gs pos="100000">
                  <a:schemeClr val="accent1">
                    <a:lumMod val="50000"/>
                    <a:lumOff val="50000"/>
                  </a:schemeClr>
                </a:gs>
                <a:gs pos="0">
                  <a:schemeClr val="accent2"/>
                </a:gs>
              </a:gsLst>
              <a:path path="circle">
                <a:fillToRect r="100000" b="100000"/>
              </a:path>
              <a:tileRect l="-100000" t="-100000"/>
            </a:gradFill>
            <a:ln>
              <a:noFill/>
            </a:ln>
            <a:effectLst/>
          </c:spPr>
          <c:invertIfNegative val="0"/>
          <c:cat>
            <c:strRef>
              <c:f>Sheet1!$A$2:$A$5</c:f>
              <c:strCache>
                <c:ptCount val="4"/>
                <c:pt idx="0">
                  <c:v>Dave Apthorp</c:v>
                </c:pt>
                <c:pt idx="1">
                  <c:v>John Davles</c:v>
                </c:pt>
                <c:pt idx="2">
                  <c:v>Sarah Watson</c:v>
                </c:pt>
                <c:pt idx="3">
                  <c:v>Shaun Yates</c:v>
                </c:pt>
              </c:strCache>
            </c:strRef>
          </c:cat>
          <c:val>
            <c:numRef>
              <c:f>Sheet1!$B$2:$B$5</c:f>
              <c:numCache>
                <c:formatCode>0%</c:formatCode>
                <c:ptCount val="4"/>
                <c:pt idx="0">
                  <c:v>0.68</c:v>
                </c:pt>
                <c:pt idx="1">
                  <c:v>0.85</c:v>
                </c:pt>
                <c:pt idx="2">
                  <c:v>0.95</c:v>
                </c:pt>
                <c:pt idx="3">
                  <c:v>0.86</c:v>
                </c:pt>
              </c:numCache>
            </c:numRef>
          </c:val>
          <c:extLst>
            <c:ext xmlns:c16="http://schemas.microsoft.com/office/drawing/2014/chart" uri="{C3380CC4-5D6E-409C-BE32-E72D297353CC}">
              <c16:uniqueId val="{00000000-8176-4D96-9CC4-11ECD33F7F5E}"/>
            </c:ext>
          </c:extLst>
        </c:ser>
        <c:ser>
          <c:idx val="1"/>
          <c:order val="1"/>
          <c:tx>
            <c:strRef>
              <c:f>Sheet1!$C$1</c:f>
              <c:strCache>
                <c:ptCount val="1"/>
                <c:pt idx="0">
                  <c:v>Optional</c:v>
                </c:pt>
              </c:strCache>
            </c:strRef>
          </c:tx>
          <c:spPr>
            <a:gradFill flip="none" rotWithShape="1">
              <a:gsLst>
                <a:gs pos="100000">
                  <a:schemeClr val="accent1">
                    <a:lumMod val="25000"/>
                    <a:lumOff val="75000"/>
                  </a:schemeClr>
                </a:gs>
                <a:gs pos="0">
                  <a:schemeClr val="accent1">
                    <a:lumMod val="10000"/>
                    <a:lumOff val="90000"/>
                  </a:schemeClr>
                </a:gs>
              </a:gsLst>
              <a:path path="circle">
                <a:fillToRect r="100000" b="100000"/>
              </a:path>
              <a:tileRect l="-100000" t="-100000"/>
            </a:gradFill>
            <a:ln>
              <a:noFill/>
            </a:ln>
            <a:effectLst/>
          </c:spPr>
          <c:invertIfNegative val="0"/>
          <c:cat>
            <c:strRef>
              <c:f>Sheet1!$A$2:$A$5</c:f>
              <c:strCache>
                <c:ptCount val="4"/>
                <c:pt idx="0">
                  <c:v>Dave Apthorp</c:v>
                </c:pt>
                <c:pt idx="1">
                  <c:v>John Davles</c:v>
                </c:pt>
                <c:pt idx="2">
                  <c:v>Sarah Watson</c:v>
                </c:pt>
                <c:pt idx="3">
                  <c:v>Shaun Yates</c:v>
                </c:pt>
              </c:strCache>
            </c:strRef>
          </c:cat>
          <c:val>
            <c:numRef>
              <c:f>Sheet1!$C$2:$C$5</c:f>
              <c:numCache>
                <c:formatCode>0%</c:formatCode>
                <c:ptCount val="4"/>
                <c:pt idx="0">
                  <c:v>0.32</c:v>
                </c:pt>
                <c:pt idx="1">
                  <c:v>0.15</c:v>
                </c:pt>
                <c:pt idx="2">
                  <c:v>0.05</c:v>
                </c:pt>
                <c:pt idx="3">
                  <c:v>0.14000000000000001</c:v>
                </c:pt>
              </c:numCache>
            </c:numRef>
          </c:val>
          <c:extLst>
            <c:ext xmlns:c16="http://schemas.microsoft.com/office/drawing/2014/chart" uri="{C3380CC4-5D6E-409C-BE32-E72D297353CC}">
              <c16:uniqueId val="{00000001-8176-4D96-9CC4-11ECD33F7F5E}"/>
            </c:ext>
          </c:extLst>
        </c:ser>
        <c:dLbls>
          <c:showLegendKey val="0"/>
          <c:showVal val="0"/>
          <c:showCatName val="0"/>
          <c:showSerName val="0"/>
          <c:showPercent val="0"/>
          <c:showBubbleSize val="0"/>
        </c:dLbls>
        <c:gapWidth val="84"/>
        <c:overlap val="100"/>
        <c:axId val="1034928672"/>
        <c:axId val="1035082576"/>
      </c:barChart>
      <c:catAx>
        <c:axId val="1034928672"/>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Montserrat" panose="00000500000000000000" pitchFamily="50" charset="0"/>
                <a:ea typeface="+mn-ea"/>
                <a:cs typeface="+mn-cs"/>
              </a:defRPr>
            </a:pPr>
            <a:endParaRPr lang="en-US"/>
          </a:p>
        </c:txPr>
        <c:crossAx val="1035082576"/>
        <c:crosses val="autoZero"/>
        <c:auto val="1"/>
        <c:lblAlgn val="ctr"/>
        <c:lblOffset val="100"/>
        <c:noMultiLvlLbl val="0"/>
      </c:catAx>
      <c:valAx>
        <c:axId val="1035082576"/>
        <c:scaling>
          <c:orientation val="minMax"/>
        </c:scaling>
        <c:delete val="0"/>
        <c:axPos val="b"/>
        <c:majorGridlines>
          <c:spPr>
            <a:ln w="6350" cap="flat" cmpd="sng" algn="ctr">
              <a:solidFill>
                <a:schemeClr val="accent3">
                  <a:alpha val="2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solidFill>
                <a:latin typeface="Montserrat" panose="00000500000000000000" pitchFamily="50" charset="0"/>
                <a:ea typeface="+mn-ea"/>
                <a:cs typeface="+mn-cs"/>
              </a:defRPr>
            </a:pPr>
            <a:endParaRPr lang="en-US"/>
          </a:p>
        </c:txPr>
        <c:crossAx val="1034928672"/>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bg1"/>
          </a:solidFill>
          <a:latin typeface="Montserrat" panose="00000500000000000000" pitchFamily="50"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5.6605300268943566E-2"/>
          <c:w val="0.99658109718244703"/>
          <c:h val="0.87400605581885205"/>
        </c:manualLayout>
      </c:layout>
      <c:lineChart>
        <c:grouping val="standard"/>
        <c:varyColors val="0"/>
        <c:ser>
          <c:idx val="0"/>
          <c:order val="0"/>
          <c:tx>
            <c:strRef>
              <c:f>Sheet1!$B$1</c:f>
              <c:strCache>
                <c:ptCount val="1"/>
                <c:pt idx="0">
                  <c:v>Series 1</c:v>
                </c:pt>
              </c:strCache>
            </c:strRef>
          </c:tx>
          <c:spPr>
            <a:ln w="25400" cap="rnd">
              <a:solidFill>
                <a:schemeClr val="accent2"/>
              </a:solidFill>
              <a:round/>
            </a:ln>
            <a:effectLst>
              <a:outerShdw blurRad="177800" sx="102000" sy="102000" algn="ctr" rotWithShape="0">
                <a:schemeClr val="accent2">
                  <a:alpha val="60000"/>
                </a:schemeClr>
              </a:outerShdw>
            </a:effectLst>
          </c:spPr>
          <c:marker>
            <c:symbol val="none"/>
          </c:marker>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Sheet1!$B$2:$B$15</c:f>
              <c:numCache>
                <c:formatCode>0.00</c:formatCode>
                <c:ptCount val="14"/>
                <c:pt idx="0">
                  <c:v>4.9735749162089569</c:v>
                </c:pt>
                <c:pt idx="1">
                  <c:v>3.2976923557666047</c:v>
                </c:pt>
                <c:pt idx="2">
                  <c:v>1.885343746486889</c:v>
                </c:pt>
                <c:pt idx="3">
                  <c:v>2.7972226891599417</c:v>
                </c:pt>
                <c:pt idx="4">
                  <c:v>3.3433412050221678</c:v>
                </c:pt>
                <c:pt idx="5">
                  <c:v>1.1820919323241164</c:v>
                </c:pt>
                <c:pt idx="6">
                  <c:v>3.2858250081522811</c:v>
                </c:pt>
                <c:pt idx="7">
                  <c:v>3.9352881046001369</c:v>
                </c:pt>
                <c:pt idx="8">
                  <c:v>2.9298657061245215</c:v>
                </c:pt>
                <c:pt idx="9">
                  <c:v>4.7543737034436502</c:v>
                </c:pt>
                <c:pt idx="10">
                  <c:v>4.1949646076078988</c:v>
                </c:pt>
                <c:pt idx="11">
                  <c:v>4.3286762296487167</c:v>
                </c:pt>
                <c:pt idx="12">
                  <c:v>1.6312181830082966</c:v>
                </c:pt>
                <c:pt idx="13">
                  <c:v>4.7298302029345907</c:v>
                </c:pt>
              </c:numCache>
            </c:numRef>
          </c:val>
          <c:smooth val="1"/>
          <c:extLst>
            <c:ext xmlns:c16="http://schemas.microsoft.com/office/drawing/2014/chart" uri="{C3380CC4-5D6E-409C-BE32-E72D297353CC}">
              <c16:uniqueId val="{00000000-442F-4845-BFB4-6B01CF6B39A5}"/>
            </c:ext>
          </c:extLst>
        </c:ser>
        <c:dLbls>
          <c:showLegendKey val="0"/>
          <c:showVal val="0"/>
          <c:showCatName val="0"/>
          <c:showSerName val="0"/>
          <c:showPercent val="0"/>
          <c:showBubbleSize val="0"/>
        </c:dLbls>
        <c:smooth val="0"/>
        <c:axId val="444761752"/>
        <c:axId val="444767328"/>
      </c:lineChart>
      <c:catAx>
        <c:axId val="444761752"/>
        <c:scaling>
          <c:orientation val="minMax"/>
        </c:scaling>
        <c:delete val="1"/>
        <c:axPos val="b"/>
        <c:numFmt formatCode="General" sourceLinked="1"/>
        <c:majorTickMark val="out"/>
        <c:minorTickMark val="none"/>
        <c:tickLblPos val="nextTo"/>
        <c:crossAx val="444767328"/>
        <c:crosses val="autoZero"/>
        <c:auto val="1"/>
        <c:lblAlgn val="ctr"/>
        <c:lblOffset val="100"/>
        <c:noMultiLvlLbl val="0"/>
      </c:catAx>
      <c:valAx>
        <c:axId val="444767328"/>
        <c:scaling>
          <c:orientation val="minMax"/>
          <c:max val="6"/>
          <c:min val="0"/>
        </c:scaling>
        <c:delete val="1"/>
        <c:axPos val="l"/>
        <c:numFmt formatCode="0.00" sourceLinked="1"/>
        <c:majorTickMark val="out"/>
        <c:minorTickMark val="none"/>
        <c:tickLblPos val="nextTo"/>
        <c:crossAx val="444761752"/>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082607344850897E-2"/>
          <c:y val="5.9045325423429371E-2"/>
          <c:w val="0.98591739265514911"/>
          <c:h val="0.8037374803411188"/>
        </c:manualLayout>
      </c:layout>
      <c:barChart>
        <c:barDir val="col"/>
        <c:grouping val="clustered"/>
        <c:varyColors val="0"/>
        <c:ser>
          <c:idx val="0"/>
          <c:order val="0"/>
          <c:tx>
            <c:strRef>
              <c:f>Sheet1!$B$1</c:f>
              <c:strCache>
                <c:ptCount val="1"/>
                <c:pt idx="0">
                  <c:v>Series 1</c:v>
                </c:pt>
              </c:strCache>
            </c:strRef>
          </c:tx>
          <c:spPr>
            <a:gradFill flip="none" rotWithShape="1">
              <a:gsLst>
                <a:gs pos="0">
                  <a:schemeClr val="accent2"/>
                </a:gs>
                <a:gs pos="100000">
                  <a:schemeClr val="accent1">
                    <a:lumMod val="50000"/>
                    <a:lumOff val="50000"/>
                    <a:alpha val="50000"/>
                  </a:schemeClr>
                </a:gs>
              </a:gsLst>
              <a:lin ang="5400000" scaled="0"/>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ontserrat" panose="00000500000000000000" pitchFamily="50"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Company A</c:v>
                </c:pt>
                <c:pt idx="1">
                  <c:v>Company B</c:v>
                </c:pt>
                <c:pt idx="2">
                  <c:v>Company C</c:v>
                </c:pt>
                <c:pt idx="3">
                  <c:v>Company D</c:v>
                </c:pt>
                <c:pt idx="4">
                  <c:v>Company E</c:v>
                </c:pt>
                <c:pt idx="5">
                  <c:v>Company F</c:v>
                </c:pt>
                <c:pt idx="6">
                  <c:v>Company G</c:v>
                </c:pt>
                <c:pt idx="7">
                  <c:v>Company H</c:v>
                </c:pt>
                <c:pt idx="8">
                  <c:v>Company I</c:v>
                </c:pt>
                <c:pt idx="9">
                  <c:v>Company J</c:v>
                </c:pt>
              </c:strCache>
            </c:strRef>
          </c:cat>
          <c:val>
            <c:numRef>
              <c:f>Sheet1!$B$2:$B$11</c:f>
              <c:numCache>
                <c:formatCode>0%</c:formatCode>
                <c:ptCount val="10"/>
                <c:pt idx="0">
                  <c:v>24</c:v>
                </c:pt>
                <c:pt idx="1">
                  <c:v>21</c:v>
                </c:pt>
                <c:pt idx="2">
                  <c:v>16</c:v>
                </c:pt>
                <c:pt idx="3">
                  <c:v>12.4</c:v>
                </c:pt>
                <c:pt idx="4">
                  <c:v>9.85</c:v>
                </c:pt>
                <c:pt idx="5">
                  <c:v>8.3000000000000007</c:v>
                </c:pt>
                <c:pt idx="6">
                  <c:v>8.15</c:v>
                </c:pt>
                <c:pt idx="7">
                  <c:v>6.5</c:v>
                </c:pt>
                <c:pt idx="8">
                  <c:v>4.68</c:v>
                </c:pt>
                <c:pt idx="9">
                  <c:v>3.01</c:v>
                </c:pt>
              </c:numCache>
            </c:numRef>
          </c:val>
          <c:extLst>
            <c:ext xmlns:c16="http://schemas.microsoft.com/office/drawing/2014/chart" uri="{C3380CC4-5D6E-409C-BE32-E72D297353CC}">
              <c16:uniqueId val="{00000000-2896-467C-8EE7-C39DE60A46FE}"/>
            </c:ext>
          </c:extLst>
        </c:ser>
        <c:dLbls>
          <c:dLblPos val="outEnd"/>
          <c:showLegendKey val="0"/>
          <c:showVal val="1"/>
          <c:showCatName val="0"/>
          <c:showSerName val="0"/>
          <c:showPercent val="0"/>
          <c:showBubbleSize val="0"/>
        </c:dLbls>
        <c:gapWidth val="219"/>
        <c:overlap val="-27"/>
        <c:axId val="325057919"/>
        <c:axId val="20356975"/>
      </c:barChart>
      <c:catAx>
        <c:axId val="325057919"/>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bg1"/>
                </a:solidFill>
                <a:latin typeface="Montserrat" panose="00000500000000000000" pitchFamily="50" charset="0"/>
                <a:ea typeface="+mn-ea"/>
                <a:cs typeface="+mn-cs"/>
              </a:defRPr>
            </a:pPr>
            <a:endParaRPr lang="en-US"/>
          </a:p>
        </c:txPr>
        <c:crossAx val="20356975"/>
        <c:crosses val="autoZero"/>
        <c:auto val="1"/>
        <c:lblAlgn val="ctr"/>
        <c:lblOffset val="100"/>
        <c:noMultiLvlLbl val="0"/>
      </c:catAx>
      <c:valAx>
        <c:axId val="20356975"/>
        <c:scaling>
          <c:orientation val="minMax"/>
        </c:scaling>
        <c:delete val="1"/>
        <c:axPos val="l"/>
        <c:numFmt formatCode="0%" sourceLinked="1"/>
        <c:majorTickMark val="none"/>
        <c:minorTickMark val="none"/>
        <c:tickLblPos val="nextTo"/>
        <c:crossAx val="3250579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bg1"/>
          </a:solidFill>
          <a:latin typeface="Montserrat" panose="00000500000000000000" pitchFamily="50"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66972215399973E-2"/>
          <c:y val="0.24754923817696553"/>
          <c:w val="0.94466055569200058"/>
          <c:h val="0.58112670963692614"/>
        </c:manualLayout>
      </c:layout>
      <c:barChart>
        <c:barDir val="col"/>
        <c:grouping val="clustered"/>
        <c:varyColors val="0"/>
        <c:ser>
          <c:idx val="0"/>
          <c:order val="0"/>
          <c:tx>
            <c:strRef>
              <c:f>Sheet1!$B$1</c:f>
              <c:strCache>
                <c:ptCount val="1"/>
                <c:pt idx="0">
                  <c:v>Total Number of New MQAs</c:v>
                </c:pt>
              </c:strCache>
            </c:strRef>
          </c:tx>
          <c:spPr>
            <a:gradFill flip="none" rotWithShape="1">
              <a:gsLst>
                <a:gs pos="100000">
                  <a:schemeClr val="accent1">
                    <a:lumMod val="50000"/>
                    <a:lumOff val="50000"/>
                  </a:schemeClr>
                </a:gs>
                <a:gs pos="0">
                  <a:schemeClr val="accent2"/>
                </a:gs>
              </a:gsLst>
              <a:lin ang="5400000" scaled="0"/>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2"/>
                    </a:solidFill>
                    <a:latin typeface="Montserrat" panose="00000500000000000000" pitchFamily="50"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45</c:v>
                </c:pt>
                <c:pt idx="1">
                  <c:v>55</c:v>
                </c:pt>
                <c:pt idx="2">
                  <c:v>65</c:v>
                </c:pt>
                <c:pt idx="3">
                  <c:v>80</c:v>
                </c:pt>
                <c:pt idx="4">
                  <c:v>100</c:v>
                </c:pt>
                <c:pt idx="5">
                  <c:v>92</c:v>
                </c:pt>
                <c:pt idx="6">
                  <c:v>102</c:v>
                </c:pt>
                <c:pt idx="7">
                  <c:v>139</c:v>
                </c:pt>
                <c:pt idx="8">
                  <c:v>111</c:v>
                </c:pt>
                <c:pt idx="9">
                  <c:v>101</c:v>
                </c:pt>
                <c:pt idx="10">
                  <c:v>103</c:v>
                </c:pt>
                <c:pt idx="11">
                  <c:v>119</c:v>
                </c:pt>
              </c:numCache>
            </c:numRef>
          </c:val>
          <c:extLst>
            <c:ext xmlns:c16="http://schemas.microsoft.com/office/drawing/2014/chart" uri="{C3380CC4-5D6E-409C-BE32-E72D297353CC}">
              <c16:uniqueId val="{00000000-6640-4AFC-A790-0B958BD5FE1B}"/>
            </c:ext>
          </c:extLst>
        </c:ser>
        <c:dLbls>
          <c:dLblPos val="outEnd"/>
          <c:showLegendKey val="0"/>
          <c:showVal val="1"/>
          <c:showCatName val="0"/>
          <c:showSerName val="0"/>
          <c:showPercent val="0"/>
          <c:showBubbleSize val="0"/>
        </c:dLbls>
        <c:gapWidth val="99"/>
        <c:overlap val="-27"/>
        <c:axId val="1387275840"/>
        <c:axId val="1365792448"/>
      </c:barChart>
      <c:catAx>
        <c:axId val="1387275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ontserrat" panose="00000500000000000000" pitchFamily="50" charset="0"/>
                <a:ea typeface="+mn-ea"/>
                <a:cs typeface="+mn-cs"/>
              </a:defRPr>
            </a:pPr>
            <a:endParaRPr lang="en-US"/>
          </a:p>
        </c:txPr>
        <c:crossAx val="1365792448"/>
        <c:crosses val="autoZero"/>
        <c:auto val="1"/>
        <c:lblAlgn val="ctr"/>
        <c:lblOffset val="100"/>
        <c:noMultiLvlLbl val="0"/>
      </c:catAx>
      <c:valAx>
        <c:axId val="1365792448"/>
        <c:scaling>
          <c:orientation val="minMax"/>
          <c:max val="140"/>
        </c:scaling>
        <c:delete val="1"/>
        <c:axPos val="l"/>
        <c:numFmt formatCode="General" sourceLinked="1"/>
        <c:majorTickMark val="none"/>
        <c:minorTickMark val="none"/>
        <c:tickLblPos val="nextTo"/>
        <c:crossAx val="1387275840"/>
        <c:crosses val="autoZero"/>
        <c:crossBetween val="between"/>
      </c:valAx>
      <c:spPr>
        <a:noFill/>
        <a:ln>
          <a:noFill/>
        </a:ln>
        <a:effectLst/>
      </c:spPr>
    </c:plotArea>
    <c:legend>
      <c:legendPos val="t"/>
      <c:layout>
        <c:manualLayout>
          <c:xMode val="edge"/>
          <c:yMode val="edge"/>
          <c:x val="0.26950863960830607"/>
          <c:y val="0"/>
          <c:w val="0.4602358165439982"/>
          <c:h val="0.121620745795683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ontserrat" panose="00000500000000000000" pitchFamily="50"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bg1"/>
          </a:solidFill>
          <a:latin typeface="Montserrat" panose="00000500000000000000" pitchFamily="50"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Total Number of New MQAs</c:v>
                </c:pt>
              </c:strCache>
            </c:strRef>
          </c:tx>
          <c:spPr>
            <a:ln w="19050" cap="rnd">
              <a:solidFill>
                <a:schemeClr val="accent4"/>
              </a:solidFill>
              <a:round/>
            </a:ln>
            <a:effectLst/>
          </c:spPr>
          <c:marker>
            <c:symbol val="circle"/>
            <c:size val="7"/>
            <c:spPr>
              <a:gradFill>
                <a:gsLst>
                  <a:gs pos="74000">
                    <a:schemeClr val="accent1">
                      <a:lumMod val="50000"/>
                      <a:lumOff val="50000"/>
                    </a:schemeClr>
                  </a:gs>
                  <a:gs pos="41000">
                    <a:schemeClr val="accent4"/>
                  </a:gs>
                </a:gsLst>
                <a:path path="circle">
                  <a:fillToRect r="100000" b="100000"/>
                </a:path>
              </a:gradFill>
              <a:ln w="19050">
                <a:solidFill>
                  <a:schemeClr val="accent4"/>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4"/>
                    </a:solidFill>
                    <a:latin typeface="Montserrat" panose="00000500000000000000" pitchFamily="50"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101</c:v>
                </c:pt>
                <c:pt idx="1">
                  <c:v>99</c:v>
                </c:pt>
                <c:pt idx="2">
                  <c:v>135</c:v>
                </c:pt>
                <c:pt idx="3">
                  <c:v>120</c:v>
                </c:pt>
                <c:pt idx="4">
                  <c:v>155</c:v>
                </c:pt>
                <c:pt idx="5">
                  <c:v>175</c:v>
                </c:pt>
                <c:pt idx="6">
                  <c:v>189</c:v>
                </c:pt>
                <c:pt idx="7">
                  <c:v>200</c:v>
                </c:pt>
                <c:pt idx="8">
                  <c:v>225</c:v>
                </c:pt>
                <c:pt idx="9">
                  <c:v>276</c:v>
                </c:pt>
                <c:pt idx="10">
                  <c:v>301</c:v>
                </c:pt>
                <c:pt idx="11">
                  <c:v>312</c:v>
                </c:pt>
              </c:numCache>
            </c:numRef>
          </c:val>
          <c:smooth val="1"/>
          <c:extLst>
            <c:ext xmlns:c16="http://schemas.microsoft.com/office/drawing/2014/chart" uri="{C3380CC4-5D6E-409C-BE32-E72D297353CC}">
              <c16:uniqueId val="{00000000-6640-4AFC-A790-0B958BD5FE1B}"/>
            </c:ext>
          </c:extLst>
        </c:ser>
        <c:dLbls>
          <c:showLegendKey val="0"/>
          <c:showVal val="0"/>
          <c:showCatName val="0"/>
          <c:showSerName val="0"/>
          <c:showPercent val="0"/>
          <c:showBubbleSize val="0"/>
        </c:dLbls>
        <c:marker val="1"/>
        <c:smooth val="0"/>
        <c:axId val="1387275840"/>
        <c:axId val="1365792448"/>
      </c:lineChart>
      <c:catAx>
        <c:axId val="1387275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ontserrat" panose="00000500000000000000" pitchFamily="50" charset="0"/>
                <a:ea typeface="+mn-ea"/>
                <a:cs typeface="+mn-cs"/>
              </a:defRPr>
            </a:pPr>
            <a:endParaRPr lang="en-US"/>
          </a:p>
        </c:txPr>
        <c:crossAx val="1365792448"/>
        <c:crosses val="autoZero"/>
        <c:auto val="1"/>
        <c:lblAlgn val="ctr"/>
        <c:lblOffset val="100"/>
        <c:noMultiLvlLbl val="0"/>
      </c:catAx>
      <c:valAx>
        <c:axId val="1365792448"/>
        <c:scaling>
          <c:orientation val="minMax"/>
        </c:scaling>
        <c:delete val="1"/>
        <c:axPos val="l"/>
        <c:majorGridlines>
          <c:spPr>
            <a:ln w="6350" cap="flat" cmpd="sng" algn="ctr">
              <a:solidFill>
                <a:schemeClr val="accent3">
                  <a:alpha val="25000"/>
                </a:schemeClr>
              </a:solidFill>
              <a:round/>
            </a:ln>
            <a:effectLst/>
          </c:spPr>
        </c:majorGridlines>
        <c:numFmt formatCode="General" sourceLinked="1"/>
        <c:majorTickMark val="none"/>
        <c:minorTickMark val="none"/>
        <c:tickLblPos val="nextTo"/>
        <c:crossAx val="138727584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ontserrat" panose="00000500000000000000" pitchFamily="50"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bg1"/>
          </a:solidFill>
          <a:latin typeface="Montserrat" panose="00000500000000000000" pitchFamily="50"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66972215399973E-2"/>
          <c:y val="0.17947319767830003"/>
          <c:w val="0.94466055569200058"/>
          <c:h val="0.66209772639669184"/>
        </c:manualLayout>
      </c:layout>
      <c:barChart>
        <c:barDir val="col"/>
        <c:grouping val="clustered"/>
        <c:varyColors val="0"/>
        <c:ser>
          <c:idx val="0"/>
          <c:order val="0"/>
          <c:tx>
            <c:strRef>
              <c:f>Sheet1!$B$1</c:f>
              <c:strCache>
                <c:ptCount val="1"/>
                <c:pt idx="0">
                  <c:v>Number of Meetings Booked (Actual)</c:v>
                </c:pt>
              </c:strCache>
            </c:strRef>
          </c:tx>
          <c:spPr>
            <a:gradFill flip="none" rotWithShape="1">
              <a:gsLst>
                <a:gs pos="100000">
                  <a:schemeClr val="accent1">
                    <a:lumMod val="50000"/>
                    <a:lumOff val="50000"/>
                  </a:schemeClr>
                </a:gs>
                <a:gs pos="0">
                  <a:schemeClr val="accent2"/>
                </a:gs>
              </a:gsLst>
              <a:lin ang="5400000" scaled="0"/>
              <a:tileRect/>
            </a:gradFill>
            <a:ln>
              <a:noFill/>
            </a:ln>
            <a:effectLst/>
          </c:spPr>
          <c:invertIfNegative val="0"/>
          <c:dLbls>
            <c:delete val="1"/>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199</c:v>
                </c:pt>
                <c:pt idx="1">
                  <c:v>275</c:v>
                </c:pt>
                <c:pt idx="2">
                  <c:v>246</c:v>
                </c:pt>
                <c:pt idx="3">
                  <c:v>305</c:v>
                </c:pt>
                <c:pt idx="4">
                  <c:v>350</c:v>
                </c:pt>
                <c:pt idx="5">
                  <c:v>299</c:v>
                </c:pt>
                <c:pt idx="6">
                  <c:v>325</c:v>
                </c:pt>
                <c:pt idx="7">
                  <c:v>331</c:v>
                </c:pt>
                <c:pt idx="8">
                  <c:v>341</c:v>
                </c:pt>
                <c:pt idx="9">
                  <c:v>375</c:v>
                </c:pt>
                <c:pt idx="10">
                  <c:v>365</c:v>
                </c:pt>
                <c:pt idx="11">
                  <c:v>401</c:v>
                </c:pt>
              </c:numCache>
            </c:numRef>
          </c:val>
          <c:extLst>
            <c:ext xmlns:c16="http://schemas.microsoft.com/office/drawing/2014/chart" uri="{C3380CC4-5D6E-409C-BE32-E72D297353CC}">
              <c16:uniqueId val="{00000000-6640-4AFC-A790-0B958BD5FE1B}"/>
            </c:ext>
          </c:extLst>
        </c:ser>
        <c:dLbls>
          <c:dLblPos val="outEnd"/>
          <c:showLegendKey val="0"/>
          <c:showVal val="1"/>
          <c:showCatName val="0"/>
          <c:showSerName val="0"/>
          <c:showPercent val="0"/>
          <c:showBubbleSize val="0"/>
        </c:dLbls>
        <c:gapWidth val="99"/>
        <c:axId val="1387275840"/>
        <c:axId val="1365792448"/>
      </c:barChart>
      <c:lineChart>
        <c:grouping val="standard"/>
        <c:varyColors val="0"/>
        <c:ser>
          <c:idx val="1"/>
          <c:order val="1"/>
          <c:tx>
            <c:strRef>
              <c:f>Sheet1!$C$1</c:f>
              <c:strCache>
                <c:ptCount val="1"/>
                <c:pt idx="0">
                  <c:v>Number of Meetings Booked (Goal)</c:v>
                </c:pt>
              </c:strCache>
            </c:strRef>
          </c:tx>
          <c:spPr>
            <a:ln w="12700" cap="rnd">
              <a:solidFill>
                <a:schemeClr val="accent1">
                  <a:lumMod val="10000"/>
                  <a:lumOff val="90000"/>
                </a:schemeClr>
              </a:solidFill>
              <a:round/>
            </a:ln>
            <a:effectLst/>
          </c:spPr>
          <c:marker>
            <c:symbol val="circle"/>
            <c:size val="5"/>
            <c:spPr>
              <a:solidFill>
                <a:schemeClr val="accent1">
                  <a:lumMod val="50000"/>
                  <a:lumOff val="50000"/>
                </a:schemeClr>
              </a:solidFill>
              <a:ln w="9525">
                <a:solidFill>
                  <a:schemeClr val="accent1">
                    <a:lumMod val="10000"/>
                    <a:lumOff val="90000"/>
                  </a:schemeClr>
                </a:solidFill>
              </a:ln>
              <a:effectLst/>
            </c:spPr>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250</c:v>
                </c:pt>
                <c:pt idx="1">
                  <c:v>250</c:v>
                </c:pt>
                <c:pt idx="2">
                  <c:v>250</c:v>
                </c:pt>
                <c:pt idx="3">
                  <c:v>300</c:v>
                </c:pt>
                <c:pt idx="4">
                  <c:v>300</c:v>
                </c:pt>
                <c:pt idx="5">
                  <c:v>300</c:v>
                </c:pt>
                <c:pt idx="6">
                  <c:v>350</c:v>
                </c:pt>
                <c:pt idx="7">
                  <c:v>350</c:v>
                </c:pt>
                <c:pt idx="8">
                  <c:v>350</c:v>
                </c:pt>
                <c:pt idx="9">
                  <c:v>400</c:v>
                </c:pt>
                <c:pt idx="10">
                  <c:v>400</c:v>
                </c:pt>
                <c:pt idx="11">
                  <c:v>400</c:v>
                </c:pt>
              </c:numCache>
            </c:numRef>
          </c:val>
          <c:smooth val="1"/>
          <c:extLst>
            <c:ext xmlns:c16="http://schemas.microsoft.com/office/drawing/2014/chart" uri="{C3380CC4-5D6E-409C-BE32-E72D297353CC}">
              <c16:uniqueId val="{00000000-ABB8-4B08-BC1B-D2D9E544B8F9}"/>
            </c:ext>
          </c:extLst>
        </c:ser>
        <c:dLbls>
          <c:showLegendKey val="0"/>
          <c:showVal val="0"/>
          <c:showCatName val="0"/>
          <c:showSerName val="0"/>
          <c:showPercent val="0"/>
          <c:showBubbleSize val="0"/>
        </c:dLbls>
        <c:marker val="1"/>
        <c:smooth val="0"/>
        <c:axId val="1387275840"/>
        <c:axId val="1365792448"/>
      </c:lineChart>
      <c:catAx>
        <c:axId val="1387275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ontserrat" panose="00000500000000000000" pitchFamily="50" charset="0"/>
                <a:ea typeface="+mn-ea"/>
                <a:cs typeface="+mn-cs"/>
              </a:defRPr>
            </a:pPr>
            <a:endParaRPr lang="en-US"/>
          </a:p>
        </c:txPr>
        <c:crossAx val="1365792448"/>
        <c:crosses val="autoZero"/>
        <c:auto val="1"/>
        <c:lblAlgn val="ctr"/>
        <c:lblOffset val="100"/>
        <c:noMultiLvlLbl val="0"/>
      </c:catAx>
      <c:valAx>
        <c:axId val="1365792448"/>
        <c:scaling>
          <c:orientation val="minMax"/>
          <c:max val="450"/>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ontserrat" panose="00000500000000000000" pitchFamily="50" charset="0"/>
                <a:ea typeface="+mn-ea"/>
                <a:cs typeface="+mn-cs"/>
              </a:defRPr>
            </a:pPr>
            <a:endParaRPr lang="en-US"/>
          </a:p>
        </c:txPr>
        <c:crossAx val="1387275840"/>
        <c:crosses val="autoZero"/>
        <c:crossBetween val="between"/>
        <c:majorUnit val="100"/>
      </c:valAx>
      <c:spPr>
        <a:noFill/>
        <a:ln>
          <a:noFill/>
        </a:ln>
        <a:effectLst/>
      </c:spPr>
    </c:plotArea>
    <c:legend>
      <c:legendPos val="t"/>
      <c:layout>
        <c:manualLayout>
          <c:xMode val="edge"/>
          <c:yMode val="edge"/>
          <c:x val="1.1854208095324887E-3"/>
          <c:y val="0"/>
          <c:w val="0.99881457919046757"/>
          <c:h val="7.924012129912673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ontserrat" panose="00000500000000000000" pitchFamily="50"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bg1"/>
          </a:solidFill>
          <a:latin typeface="Montserrat" panose="00000500000000000000" pitchFamily="50"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Number of Own Opportunities</c:v>
                </c:pt>
              </c:strCache>
            </c:strRef>
          </c:tx>
          <c:spPr>
            <a:ln w="19050" cap="rnd">
              <a:solidFill>
                <a:schemeClr val="accent4"/>
              </a:solidFill>
              <a:round/>
            </a:ln>
            <a:effectLst/>
          </c:spPr>
          <c:marker>
            <c:symbol val="circle"/>
            <c:size val="7"/>
            <c:spPr>
              <a:gradFill>
                <a:gsLst>
                  <a:gs pos="74000">
                    <a:schemeClr val="accent1">
                      <a:lumMod val="50000"/>
                      <a:lumOff val="50000"/>
                    </a:schemeClr>
                  </a:gs>
                  <a:gs pos="41000">
                    <a:schemeClr val="accent4"/>
                  </a:gs>
                </a:gsLst>
                <a:path path="circle">
                  <a:fillToRect r="100000" b="100000"/>
                </a:path>
              </a:gradFill>
              <a:ln w="19050">
                <a:solidFill>
                  <a:schemeClr val="accent4"/>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4"/>
                    </a:solidFill>
                    <a:latin typeface="Montserrat" panose="00000500000000000000" pitchFamily="50"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15</c:v>
                </c:pt>
                <c:pt idx="1">
                  <c:v>25</c:v>
                </c:pt>
                <c:pt idx="2">
                  <c:v>23</c:v>
                </c:pt>
                <c:pt idx="3">
                  <c:v>24</c:v>
                </c:pt>
                <c:pt idx="4">
                  <c:v>34</c:v>
                </c:pt>
                <c:pt idx="5">
                  <c:v>27</c:v>
                </c:pt>
                <c:pt idx="6">
                  <c:v>28</c:v>
                </c:pt>
                <c:pt idx="7">
                  <c:v>33</c:v>
                </c:pt>
                <c:pt idx="8">
                  <c:v>45</c:v>
                </c:pt>
                <c:pt idx="9">
                  <c:v>50</c:v>
                </c:pt>
                <c:pt idx="10">
                  <c:v>51</c:v>
                </c:pt>
                <c:pt idx="11">
                  <c:v>55</c:v>
                </c:pt>
              </c:numCache>
            </c:numRef>
          </c:val>
          <c:smooth val="1"/>
          <c:extLst>
            <c:ext xmlns:c16="http://schemas.microsoft.com/office/drawing/2014/chart" uri="{C3380CC4-5D6E-409C-BE32-E72D297353CC}">
              <c16:uniqueId val="{00000000-6640-4AFC-A790-0B958BD5FE1B}"/>
            </c:ext>
          </c:extLst>
        </c:ser>
        <c:dLbls>
          <c:showLegendKey val="0"/>
          <c:showVal val="0"/>
          <c:showCatName val="0"/>
          <c:showSerName val="0"/>
          <c:showPercent val="0"/>
          <c:showBubbleSize val="0"/>
        </c:dLbls>
        <c:marker val="1"/>
        <c:smooth val="0"/>
        <c:axId val="1387275840"/>
        <c:axId val="1365792448"/>
      </c:lineChart>
      <c:catAx>
        <c:axId val="1387275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ontserrat" panose="00000500000000000000" pitchFamily="50" charset="0"/>
                <a:ea typeface="+mn-ea"/>
                <a:cs typeface="+mn-cs"/>
              </a:defRPr>
            </a:pPr>
            <a:endParaRPr lang="en-US"/>
          </a:p>
        </c:txPr>
        <c:crossAx val="1365792448"/>
        <c:crosses val="autoZero"/>
        <c:auto val="1"/>
        <c:lblAlgn val="ctr"/>
        <c:lblOffset val="100"/>
        <c:noMultiLvlLbl val="0"/>
      </c:catAx>
      <c:valAx>
        <c:axId val="1365792448"/>
        <c:scaling>
          <c:orientation val="minMax"/>
        </c:scaling>
        <c:delete val="1"/>
        <c:axPos val="l"/>
        <c:majorGridlines>
          <c:spPr>
            <a:ln w="6350" cap="flat" cmpd="sng" algn="ctr">
              <a:solidFill>
                <a:schemeClr val="accent3">
                  <a:alpha val="25000"/>
                </a:schemeClr>
              </a:solidFill>
              <a:round/>
            </a:ln>
            <a:effectLst/>
          </c:spPr>
        </c:majorGridlines>
        <c:numFmt formatCode="General" sourceLinked="1"/>
        <c:majorTickMark val="none"/>
        <c:minorTickMark val="none"/>
        <c:tickLblPos val="nextTo"/>
        <c:crossAx val="138727584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ontserrat" panose="00000500000000000000" pitchFamily="50"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bg1"/>
          </a:solidFill>
          <a:latin typeface="Montserrat" panose="00000500000000000000" pitchFamily="50"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gradFill flip="none" rotWithShape="1">
              <a:gsLst>
                <a:gs pos="100000">
                  <a:schemeClr val="accent2"/>
                </a:gs>
                <a:gs pos="0">
                  <a:schemeClr val="accent1">
                    <a:lumMod val="50000"/>
                    <a:lumOff val="50000"/>
                  </a:schemeClr>
                </a:gs>
              </a:gsLst>
              <a:path path="circle">
                <a:fillToRect r="100000" b="100000"/>
              </a:path>
              <a:tileRect l="-100000" t="-100000"/>
            </a:gradFill>
            <a:ln>
              <a:noFill/>
            </a:ln>
            <a:effectLst/>
          </c:spPr>
          <c:invertIfNegative val="0"/>
          <c:cat>
            <c:strRef>
              <c:f>Sheet1!$A$2:$A$9</c:f>
              <c:strCache>
                <c:ptCount val="8"/>
                <c:pt idx="0">
                  <c:v>Marketing Campaign B</c:v>
                </c:pt>
                <c:pt idx="1">
                  <c:v>Exec Presentation</c:v>
                </c:pt>
                <c:pt idx="2">
                  <c:v>Marketing Campaign C</c:v>
                </c:pt>
                <c:pt idx="3">
                  <c:v>Opportunity Qualifying Call</c:v>
                </c:pt>
                <c:pt idx="4">
                  <c:v>Opportunity Created</c:v>
                </c:pt>
                <c:pt idx="5">
                  <c:v>Scheduled Demo</c:v>
                </c:pt>
                <c:pt idx="6">
                  <c:v>Customer Call</c:v>
                </c:pt>
                <c:pt idx="7">
                  <c:v>Marketing Campaign A</c:v>
                </c:pt>
              </c:strCache>
            </c:strRef>
          </c:cat>
          <c:val>
            <c:numRef>
              <c:f>Sheet1!$B$2:$B$9</c:f>
              <c:numCache>
                <c:formatCode>General</c:formatCode>
                <c:ptCount val="8"/>
                <c:pt idx="0">
                  <c:v>400</c:v>
                </c:pt>
                <c:pt idx="1">
                  <c:v>240</c:v>
                </c:pt>
                <c:pt idx="2">
                  <c:v>215</c:v>
                </c:pt>
                <c:pt idx="3">
                  <c:v>160</c:v>
                </c:pt>
                <c:pt idx="4">
                  <c:v>140</c:v>
                </c:pt>
                <c:pt idx="5">
                  <c:v>120</c:v>
                </c:pt>
                <c:pt idx="6">
                  <c:v>120</c:v>
                </c:pt>
                <c:pt idx="7">
                  <c:v>65</c:v>
                </c:pt>
              </c:numCache>
            </c:numRef>
          </c:val>
          <c:extLst>
            <c:ext xmlns:c16="http://schemas.microsoft.com/office/drawing/2014/chart" uri="{C3380CC4-5D6E-409C-BE32-E72D297353CC}">
              <c16:uniqueId val="{00000000-8610-4B3E-BBA3-06AB10F732BE}"/>
            </c:ext>
          </c:extLst>
        </c:ser>
        <c:dLbls>
          <c:showLegendKey val="0"/>
          <c:showVal val="0"/>
          <c:showCatName val="0"/>
          <c:showSerName val="0"/>
          <c:showPercent val="0"/>
          <c:showBubbleSize val="0"/>
        </c:dLbls>
        <c:gapWidth val="80"/>
        <c:axId val="1317773568"/>
        <c:axId val="1372331360"/>
      </c:barChart>
      <c:catAx>
        <c:axId val="1317773568"/>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000" b="0" i="0" u="none" strike="noStrike" kern="1200" baseline="0">
                <a:solidFill>
                  <a:schemeClr val="bg1"/>
                </a:solidFill>
                <a:latin typeface="Montserrat" panose="00000500000000000000" pitchFamily="50" charset="0"/>
                <a:ea typeface="+mn-ea"/>
                <a:cs typeface="+mn-cs"/>
              </a:defRPr>
            </a:pPr>
            <a:endParaRPr lang="en-US"/>
          </a:p>
        </c:txPr>
        <c:crossAx val="1372331360"/>
        <c:crosses val="autoZero"/>
        <c:auto val="1"/>
        <c:lblAlgn val="ctr"/>
        <c:lblOffset val="100"/>
        <c:noMultiLvlLbl val="0"/>
      </c:catAx>
      <c:valAx>
        <c:axId val="1372331360"/>
        <c:scaling>
          <c:orientation val="minMax"/>
        </c:scaling>
        <c:delete val="0"/>
        <c:axPos val="t"/>
        <c:majorGridlines>
          <c:spPr>
            <a:ln w="6350" cap="flat" cmpd="sng" algn="ctr">
              <a:solidFill>
                <a:schemeClr val="accent3">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ontserrat" panose="00000500000000000000" pitchFamily="50" charset="0"/>
                <a:ea typeface="+mn-ea"/>
                <a:cs typeface="+mn-cs"/>
              </a:defRPr>
            </a:pPr>
            <a:endParaRPr lang="en-US"/>
          </a:p>
        </c:txPr>
        <c:crossAx val="1317773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bg1"/>
          </a:solidFill>
          <a:latin typeface="Montserrat" panose="00000500000000000000" pitchFamily="50"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3854844485451864"/>
          <c:w val="0.99658109718244703"/>
          <c:h val="0.70753300884829307"/>
        </c:manualLayout>
      </c:layout>
      <c:lineChart>
        <c:grouping val="standard"/>
        <c:varyColors val="0"/>
        <c:ser>
          <c:idx val="0"/>
          <c:order val="0"/>
          <c:tx>
            <c:strRef>
              <c:f>Sheet1!$B$1</c:f>
              <c:strCache>
                <c:ptCount val="1"/>
                <c:pt idx="0">
                  <c:v>Sales</c:v>
                </c:pt>
              </c:strCache>
            </c:strRef>
          </c:tx>
          <c:spPr>
            <a:ln w="19050" cap="rnd">
              <a:solidFill>
                <a:schemeClr val="accent1">
                  <a:lumMod val="25000"/>
                  <a:lumOff val="75000"/>
                </a:schemeClr>
              </a:solidFill>
              <a:round/>
            </a:ln>
            <a:effectLst/>
          </c:spPr>
          <c:marker>
            <c:symbol val="square"/>
            <c:size val="7"/>
            <c:spPr>
              <a:solidFill>
                <a:schemeClr val="accent1">
                  <a:lumMod val="50000"/>
                  <a:lumOff val="50000"/>
                </a:schemeClr>
              </a:solidFill>
              <a:ln w="19050">
                <a:solidFill>
                  <a:schemeClr val="accent1">
                    <a:lumMod val="25000"/>
                    <a:lumOff val="75000"/>
                  </a:schemeClr>
                </a:solidFill>
              </a:ln>
              <a:effectLst/>
            </c:spPr>
          </c:marker>
          <c:cat>
            <c:numRef>
              <c:f>Sheet1!$A$2:$A$15</c:f>
              <c:numCache>
                <c:formatCode>d\-mmm</c:formatCode>
                <c:ptCount val="14"/>
                <c:pt idx="0">
                  <c:v>44927</c:v>
                </c:pt>
                <c:pt idx="1">
                  <c:v>44928</c:v>
                </c:pt>
                <c:pt idx="2">
                  <c:v>44929</c:v>
                </c:pt>
                <c:pt idx="3">
                  <c:v>44930</c:v>
                </c:pt>
                <c:pt idx="4">
                  <c:v>44931</c:v>
                </c:pt>
                <c:pt idx="5">
                  <c:v>44932</c:v>
                </c:pt>
                <c:pt idx="6">
                  <c:v>44933</c:v>
                </c:pt>
                <c:pt idx="7">
                  <c:v>44934</c:v>
                </c:pt>
                <c:pt idx="8">
                  <c:v>44935</c:v>
                </c:pt>
                <c:pt idx="9">
                  <c:v>44936</c:v>
                </c:pt>
                <c:pt idx="10">
                  <c:v>44937</c:v>
                </c:pt>
                <c:pt idx="11">
                  <c:v>44938</c:v>
                </c:pt>
                <c:pt idx="12">
                  <c:v>44939</c:v>
                </c:pt>
                <c:pt idx="13">
                  <c:v>44940</c:v>
                </c:pt>
              </c:numCache>
            </c:numRef>
          </c:cat>
          <c:val>
            <c:numRef>
              <c:f>Sheet1!$B$2:$B$15</c:f>
              <c:numCache>
                <c:formatCode>General</c:formatCode>
                <c:ptCount val="14"/>
                <c:pt idx="0">
                  <c:v>4.3</c:v>
                </c:pt>
                <c:pt idx="1">
                  <c:v>2.5</c:v>
                </c:pt>
                <c:pt idx="2">
                  <c:v>3.5</c:v>
                </c:pt>
                <c:pt idx="3">
                  <c:v>4.5</c:v>
                </c:pt>
                <c:pt idx="4">
                  <c:v>3.2</c:v>
                </c:pt>
                <c:pt idx="5">
                  <c:v>3.5</c:v>
                </c:pt>
                <c:pt idx="6">
                  <c:v>4.2</c:v>
                </c:pt>
                <c:pt idx="7">
                  <c:v>2.1</c:v>
                </c:pt>
                <c:pt idx="8">
                  <c:v>1.2</c:v>
                </c:pt>
                <c:pt idx="9">
                  <c:v>3.2</c:v>
                </c:pt>
                <c:pt idx="10">
                  <c:v>2.4</c:v>
                </c:pt>
                <c:pt idx="11">
                  <c:v>4.2</c:v>
                </c:pt>
                <c:pt idx="12">
                  <c:v>4.2</c:v>
                </c:pt>
                <c:pt idx="13">
                  <c:v>1.2</c:v>
                </c:pt>
              </c:numCache>
            </c:numRef>
          </c:val>
          <c:smooth val="1"/>
          <c:extLst>
            <c:ext xmlns:c16="http://schemas.microsoft.com/office/drawing/2014/chart" uri="{C3380CC4-5D6E-409C-BE32-E72D297353CC}">
              <c16:uniqueId val="{00000000-14AF-4327-8C7B-F8435C3DFA38}"/>
            </c:ext>
          </c:extLst>
        </c:ser>
        <c:ser>
          <c:idx val="1"/>
          <c:order val="1"/>
          <c:tx>
            <c:strRef>
              <c:f>Sheet1!$C$1</c:f>
              <c:strCache>
                <c:ptCount val="1"/>
                <c:pt idx="0">
                  <c:v>Marketing</c:v>
                </c:pt>
              </c:strCache>
            </c:strRef>
          </c:tx>
          <c:spPr>
            <a:ln w="19050" cap="rnd">
              <a:solidFill>
                <a:schemeClr val="accent2"/>
              </a:solidFill>
              <a:round/>
            </a:ln>
            <a:effectLst/>
          </c:spPr>
          <c:marker>
            <c:symbol val="circle"/>
            <c:size val="7"/>
            <c:spPr>
              <a:solidFill>
                <a:schemeClr val="accent2">
                  <a:lumMod val="50000"/>
                </a:schemeClr>
              </a:solidFill>
              <a:ln w="19050">
                <a:solidFill>
                  <a:schemeClr val="accent2"/>
                </a:solidFill>
              </a:ln>
              <a:effectLst/>
            </c:spPr>
          </c:marker>
          <c:cat>
            <c:numRef>
              <c:f>Sheet1!$A$2:$A$15</c:f>
              <c:numCache>
                <c:formatCode>d\-mmm</c:formatCode>
                <c:ptCount val="14"/>
                <c:pt idx="0">
                  <c:v>44927</c:v>
                </c:pt>
                <c:pt idx="1">
                  <c:v>44928</c:v>
                </c:pt>
                <c:pt idx="2">
                  <c:v>44929</c:v>
                </c:pt>
                <c:pt idx="3">
                  <c:v>44930</c:v>
                </c:pt>
                <c:pt idx="4">
                  <c:v>44931</c:v>
                </c:pt>
                <c:pt idx="5">
                  <c:v>44932</c:v>
                </c:pt>
                <c:pt idx="6">
                  <c:v>44933</c:v>
                </c:pt>
                <c:pt idx="7">
                  <c:v>44934</c:v>
                </c:pt>
                <c:pt idx="8">
                  <c:v>44935</c:v>
                </c:pt>
                <c:pt idx="9">
                  <c:v>44936</c:v>
                </c:pt>
                <c:pt idx="10">
                  <c:v>44937</c:v>
                </c:pt>
                <c:pt idx="11">
                  <c:v>44938</c:v>
                </c:pt>
                <c:pt idx="12">
                  <c:v>44939</c:v>
                </c:pt>
                <c:pt idx="13">
                  <c:v>44940</c:v>
                </c:pt>
              </c:numCache>
            </c:numRef>
          </c:cat>
          <c:val>
            <c:numRef>
              <c:f>Sheet1!$C$2:$C$15</c:f>
              <c:numCache>
                <c:formatCode>General</c:formatCode>
                <c:ptCount val="14"/>
                <c:pt idx="0">
                  <c:v>4.16</c:v>
                </c:pt>
                <c:pt idx="1">
                  <c:v>1.35</c:v>
                </c:pt>
                <c:pt idx="2">
                  <c:v>4.28</c:v>
                </c:pt>
                <c:pt idx="3">
                  <c:v>4.41</c:v>
                </c:pt>
                <c:pt idx="4">
                  <c:v>4.8899999999999997</c:v>
                </c:pt>
                <c:pt idx="5">
                  <c:v>3.83</c:v>
                </c:pt>
                <c:pt idx="6">
                  <c:v>3</c:v>
                </c:pt>
                <c:pt idx="7">
                  <c:v>3.3</c:v>
                </c:pt>
                <c:pt idx="8">
                  <c:v>1.73</c:v>
                </c:pt>
                <c:pt idx="9">
                  <c:v>4.47</c:v>
                </c:pt>
                <c:pt idx="10">
                  <c:v>1.38</c:v>
                </c:pt>
                <c:pt idx="11">
                  <c:v>2.86</c:v>
                </c:pt>
                <c:pt idx="12">
                  <c:v>4.8499999999999996</c:v>
                </c:pt>
                <c:pt idx="13">
                  <c:v>1.03</c:v>
                </c:pt>
              </c:numCache>
            </c:numRef>
          </c:val>
          <c:smooth val="1"/>
          <c:extLst>
            <c:ext xmlns:c16="http://schemas.microsoft.com/office/drawing/2014/chart" uri="{C3380CC4-5D6E-409C-BE32-E72D297353CC}">
              <c16:uniqueId val="{00000001-14AF-4327-8C7B-F8435C3DFA38}"/>
            </c:ext>
          </c:extLst>
        </c:ser>
        <c:dLbls>
          <c:showLegendKey val="0"/>
          <c:showVal val="0"/>
          <c:showCatName val="0"/>
          <c:showSerName val="0"/>
          <c:showPercent val="0"/>
          <c:showBubbleSize val="0"/>
        </c:dLbls>
        <c:marker val="1"/>
        <c:smooth val="0"/>
        <c:axId val="444761752"/>
        <c:axId val="444767328"/>
      </c:lineChart>
      <c:dateAx>
        <c:axId val="444761752"/>
        <c:scaling>
          <c:orientation val="minMax"/>
        </c:scaling>
        <c:delete val="0"/>
        <c:axPos val="b"/>
        <c:numFmt formatCode="d\-m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ontserrat" panose="00000500000000000000" pitchFamily="50" charset="0"/>
                <a:ea typeface="+mn-ea"/>
                <a:cs typeface="+mn-cs"/>
              </a:defRPr>
            </a:pPr>
            <a:endParaRPr lang="en-US"/>
          </a:p>
        </c:txPr>
        <c:crossAx val="444767328"/>
        <c:crosses val="autoZero"/>
        <c:auto val="1"/>
        <c:lblOffset val="100"/>
        <c:baseTimeUnit val="days"/>
      </c:dateAx>
      <c:valAx>
        <c:axId val="444767328"/>
        <c:scaling>
          <c:orientation val="minMax"/>
          <c:max val="6"/>
          <c:min val="0"/>
        </c:scaling>
        <c:delete val="1"/>
        <c:axPos val="l"/>
        <c:numFmt formatCode="General" sourceLinked="1"/>
        <c:majorTickMark val="out"/>
        <c:minorTickMark val="none"/>
        <c:tickLblPos val="nextTo"/>
        <c:crossAx val="444761752"/>
        <c:crosses val="autoZero"/>
        <c:crossBetween val="between"/>
        <c:majorUnit val="1"/>
      </c:valAx>
      <c:spPr>
        <a:noFill/>
        <a:ln>
          <a:noFill/>
        </a:ln>
        <a:effectLst/>
      </c:spPr>
    </c:plotArea>
    <c:legend>
      <c:legendPos val="t"/>
      <c:layout>
        <c:manualLayout>
          <c:xMode val="edge"/>
          <c:yMode val="edge"/>
          <c:x val="0.38997732998545181"/>
          <c:y val="3.511849265161672E-2"/>
          <c:w val="0.22004534002909648"/>
          <c:h val="0.1150245852492191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ontserrat" panose="00000500000000000000" pitchFamily="50"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bg1"/>
          </a:solidFill>
          <a:latin typeface="Montserrat" panose="00000500000000000000" pitchFamily="50"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5.6605300268943566E-2"/>
          <c:w val="0.99658109718244703"/>
          <c:h val="0.87400605581885205"/>
        </c:manualLayout>
      </c:layout>
      <c:lineChart>
        <c:grouping val="standard"/>
        <c:varyColors val="0"/>
        <c:ser>
          <c:idx val="0"/>
          <c:order val="0"/>
          <c:tx>
            <c:strRef>
              <c:f>Sheet1!$B$1</c:f>
              <c:strCache>
                <c:ptCount val="1"/>
                <c:pt idx="0">
                  <c:v>Series 1</c:v>
                </c:pt>
              </c:strCache>
            </c:strRef>
          </c:tx>
          <c:spPr>
            <a:ln w="25400" cap="rnd">
              <a:solidFill>
                <a:schemeClr val="accent2"/>
              </a:solidFill>
              <a:round/>
            </a:ln>
            <a:effectLst>
              <a:outerShdw blurRad="177800" sx="102000" sy="102000" algn="ctr" rotWithShape="0">
                <a:schemeClr val="accent2">
                  <a:alpha val="60000"/>
                </a:schemeClr>
              </a:outerShdw>
            </a:effectLst>
          </c:spPr>
          <c:marker>
            <c:symbol val="none"/>
          </c:marker>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Sheet1!$B$2:$B$15</c:f>
              <c:numCache>
                <c:formatCode>General</c:formatCode>
                <c:ptCount val="14"/>
                <c:pt idx="0">
                  <c:v>4.3</c:v>
                </c:pt>
                <c:pt idx="1">
                  <c:v>2.5</c:v>
                </c:pt>
                <c:pt idx="2">
                  <c:v>3.5</c:v>
                </c:pt>
                <c:pt idx="3">
                  <c:v>4.5</c:v>
                </c:pt>
                <c:pt idx="4">
                  <c:v>3.2</c:v>
                </c:pt>
                <c:pt idx="5">
                  <c:v>3.5</c:v>
                </c:pt>
                <c:pt idx="6">
                  <c:v>4.2</c:v>
                </c:pt>
                <c:pt idx="7">
                  <c:v>2.1</c:v>
                </c:pt>
                <c:pt idx="8">
                  <c:v>1.2</c:v>
                </c:pt>
                <c:pt idx="9">
                  <c:v>3.2</c:v>
                </c:pt>
                <c:pt idx="10">
                  <c:v>2.4</c:v>
                </c:pt>
                <c:pt idx="11">
                  <c:v>4.2</c:v>
                </c:pt>
                <c:pt idx="12">
                  <c:v>4.2</c:v>
                </c:pt>
                <c:pt idx="13">
                  <c:v>1.2</c:v>
                </c:pt>
              </c:numCache>
            </c:numRef>
          </c:val>
          <c:smooth val="1"/>
          <c:extLst>
            <c:ext xmlns:c16="http://schemas.microsoft.com/office/drawing/2014/chart" uri="{C3380CC4-5D6E-409C-BE32-E72D297353CC}">
              <c16:uniqueId val="{00000000-57BC-48E3-8BCC-2810B022469F}"/>
            </c:ext>
          </c:extLst>
        </c:ser>
        <c:dLbls>
          <c:showLegendKey val="0"/>
          <c:showVal val="0"/>
          <c:showCatName val="0"/>
          <c:showSerName val="0"/>
          <c:showPercent val="0"/>
          <c:showBubbleSize val="0"/>
        </c:dLbls>
        <c:smooth val="0"/>
        <c:axId val="444761752"/>
        <c:axId val="444767328"/>
      </c:lineChart>
      <c:catAx>
        <c:axId val="444761752"/>
        <c:scaling>
          <c:orientation val="minMax"/>
        </c:scaling>
        <c:delete val="1"/>
        <c:axPos val="b"/>
        <c:numFmt formatCode="General" sourceLinked="1"/>
        <c:majorTickMark val="out"/>
        <c:minorTickMark val="none"/>
        <c:tickLblPos val="nextTo"/>
        <c:crossAx val="444767328"/>
        <c:crosses val="autoZero"/>
        <c:auto val="1"/>
        <c:lblAlgn val="ctr"/>
        <c:lblOffset val="100"/>
        <c:noMultiLvlLbl val="0"/>
      </c:catAx>
      <c:valAx>
        <c:axId val="444767328"/>
        <c:scaling>
          <c:orientation val="minMax"/>
          <c:max val="6"/>
          <c:min val="0"/>
        </c:scaling>
        <c:delete val="1"/>
        <c:axPos val="l"/>
        <c:numFmt formatCode="General" sourceLinked="1"/>
        <c:majorTickMark val="out"/>
        <c:minorTickMark val="none"/>
        <c:tickLblPos val="nextTo"/>
        <c:crossAx val="444761752"/>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5.6605300268943566E-2"/>
          <c:w val="0.99658109718244703"/>
          <c:h val="0.87400605581885205"/>
        </c:manualLayout>
      </c:layout>
      <c:lineChart>
        <c:grouping val="standard"/>
        <c:varyColors val="0"/>
        <c:ser>
          <c:idx val="0"/>
          <c:order val="0"/>
          <c:tx>
            <c:strRef>
              <c:f>Sheet1!$B$1</c:f>
              <c:strCache>
                <c:ptCount val="1"/>
                <c:pt idx="0">
                  <c:v>Series 1</c:v>
                </c:pt>
              </c:strCache>
            </c:strRef>
          </c:tx>
          <c:spPr>
            <a:ln w="25400" cap="rnd">
              <a:solidFill>
                <a:schemeClr val="accent2"/>
              </a:solidFill>
              <a:round/>
            </a:ln>
            <a:effectLst>
              <a:outerShdw blurRad="177800" sx="102000" sy="102000" algn="ctr" rotWithShape="0">
                <a:schemeClr val="accent2">
                  <a:alpha val="60000"/>
                </a:schemeClr>
              </a:outerShdw>
            </a:effectLst>
          </c:spPr>
          <c:marker>
            <c:symbol val="none"/>
          </c:marker>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Sheet1!$B$2:$B$15</c:f>
              <c:numCache>
                <c:formatCode>0.00</c:formatCode>
                <c:ptCount val="14"/>
                <c:pt idx="0">
                  <c:v>4.1587545738602616</c:v>
                </c:pt>
                <c:pt idx="1">
                  <c:v>1.350217580479272</c:v>
                </c:pt>
                <c:pt idx="2">
                  <c:v>4.2772582688137728</c:v>
                </c:pt>
                <c:pt idx="3">
                  <c:v>4.4108320746052527</c:v>
                </c:pt>
                <c:pt idx="4">
                  <c:v>4.8916194787558966</c:v>
                </c:pt>
                <c:pt idx="5">
                  <c:v>3.8279664994225109</c:v>
                </c:pt>
                <c:pt idx="6">
                  <c:v>2.9957498285772042</c:v>
                </c:pt>
                <c:pt idx="7">
                  <c:v>3.2999818280543809</c:v>
                </c:pt>
                <c:pt idx="8">
                  <c:v>1.7287793888621614</c:v>
                </c:pt>
                <c:pt idx="9">
                  <c:v>4.4730975542105442</c:v>
                </c:pt>
                <c:pt idx="10">
                  <c:v>1.3837695599807702</c:v>
                </c:pt>
                <c:pt idx="11">
                  <c:v>2.8638524569832451</c:v>
                </c:pt>
                <c:pt idx="12">
                  <c:v>4.8477492553255104</c:v>
                </c:pt>
                <c:pt idx="13">
                  <c:v>1.0265676000735642</c:v>
                </c:pt>
              </c:numCache>
            </c:numRef>
          </c:val>
          <c:smooth val="1"/>
          <c:extLst>
            <c:ext xmlns:c16="http://schemas.microsoft.com/office/drawing/2014/chart" uri="{C3380CC4-5D6E-409C-BE32-E72D297353CC}">
              <c16:uniqueId val="{00000000-7E6C-4765-977F-6E7676A7569C}"/>
            </c:ext>
          </c:extLst>
        </c:ser>
        <c:dLbls>
          <c:showLegendKey val="0"/>
          <c:showVal val="0"/>
          <c:showCatName val="0"/>
          <c:showSerName val="0"/>
          <c:showPercent val="0"/>
          <c:showBubbleSize val="0"/>
        </c:dLbls>
        <c:smooth val="0"/>
        <c:axId val="444761752"/>
        <c:axId val="444767328"/>
      </c:lineChart>
      <c:catAx>
        <c:axId val="444761752"/>
        <c:scaling>
          <c:orientation val="minMax"/>
        </c:scaling>
        <c:delete val="1"/>
        <c:axPos val="b"/>
        <c:numFmt formatCode="General" sourceLinked="1"/>
        <c:majorTickMark val="out"/>
        <c:minorTickMark val="none"/>
        <c:tickLblPos val="nextTo"/>
        <c:crossAx val="444767328"/>
        <c:crosses val="autoZero"/>
        <c:auto val="1"/>
        <c:lblAlgn val="ctr"/>
        <c:lblOffset val="100"/>
        <c:noMultiLvlLbl val="0"/>
      </c:catAx>
      <c:valAx>
        <c:axId val="444767328"/>
        <c:scaling>
          <c:orientation val="minMax"/>
          <c:max val="6"/>
          <c:min val="0"/>
        </c:scaling>
        <c:delete val="1"/>
        <c:axPos val="l"/>
        <c:numFmt formatCode="0.00" sourceLinked="1"/>
        <c:majorTickMark val="out"/>
        <c:minorTickMark val="none"/>
        <c:tickLblPos val="nextTo"/>
        <c:crossAx val="444761752"/>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D14EC2-C760-EB4A-8B9C-83E81A91214D}" type="datetimeFigureOut">
              <a:rPr lang="en-US" smtClean="0"/>
              <a:t>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1F687-57B9-3542-BEA7-1AE7D33BA516}" type="slidenum">
              <a:rPr lang="en-US" smtClean="0"/>
              <a:t>‹#›</a:t>
            </a:fld>
            <a:endParaRPr lang="en-US"/>
          </a:p>
        </p:txBody>
      </p:sp>
    </p:spTree>
    <p:extLst>
      <p:ext uri="{BB962C8B-B14F-4D97-AF65-F5344CB8AC3E}">
        <p14:creationId xmlns:p14="http://schemas.microsoft.com/office/powerpoint/2010/main" val="2150110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86534D-BAA9-449C-9AFE-8C37A7B66E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312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870E0A-99C4-1146-A63D-CBDC4F72EA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044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54871-0880-41DC-8415-D0F6D0A006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2FF9FD-2607-4BC6-9B12-AD2F0895FB24}"/>
              </a:ext>
            </a:extLst>
          </p:cNvPr>
          <p:cNvSpPr>
            <a:spLocks noGrp="1"/>
          </p:cNvSpPr>
          <p:nvPr>
            <p:ph type="dt" sz="half" idx="10"/>
          </p:nvPr>
        </p:nvSpPr>
        <p:spPr/>
        <p:txBody>
          <a:bodyPr/>
          <a:lstStyle/>
          <a:p>
            <a:fld id="{46C21A7A-A620-FB44-B72A-5BC4526B70AA}" type="datetimeFigureOut">
              <a:rPr lang="en-US" smtClean="0"/>
              <a:t>2/3/23</a:t>
            </a:fld>
            <a:endParaRPr lang="en-US"/>
          </a:p>
        </p:txBody>
      </p:sp>
      <p:sp>
        <p:nvSpPr>
          <p:cNvPr id="4" name="Footer Placeholder 3">
            <a:extLst>
              <a:ext uri="{FF2B5EF4-FFF2-40B4-BE49-F238E27FC236}">
                <a16:creationId xmlns:a16="http://schemas.microsoft.com/office/drawing/2014/main" id="{3E5A7821-F2F2-4C0E-9A5C-DE2FAD5E90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4CD782-3964-4BE4-A4CB-B72082E241CF}"/>
              </a:ext>
            </a:extLst>
          </p:cNvPr>
          <p:cNvSpPr>
            <a:spLocks noGrp="1"/>
          </p:cNvSpPr>
          <p:nvPr>
            <p:ph type="sldNum" sz="quarter" idx="12"/>
          </p:nvPr>
        </p:nvSpPr>
        <p:spPr/>
        <p:txBody>
          <a:bodyPr/>
          <a:lstStyle/>
          <a:p>
            <a:fld id="{7414CC6E-C8D3-D14F-99F1-0FB2C8F35983}" type="slidenum">
              <a:rPr lang="en-US" smtClean="0"/>
              <a:t>‹#›</a:t>
            </a:fld>
            <a:endParaRPr lang="en-US"/>
          </a:p>
        </p:txBody>
      </p:sp>
    </p:spTree>
    <p:extLst>
      <p:ext uri="{BB962C8B-B14F-4D97-AF65-F5344CB8AC3E}">
        <p14:creationId xmlns:p14="http://schemas.microsoft.com/office/powerpoint/2010/main" val="1570010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471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60521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5307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1271BA6-E766-4E82-B118-37690444DC19}"/>
              </a:ext>
            </a:extLst>
          </p:cNvPr>
          <p:cNvSpPr>
            <a:spLocks noGrp="1"/>
          </p:cNvSpPr>
          <p:nvPr>
            <p:ph type="pic" sz="quarter" idx="13"/>
          </p:nvPr>
        </p:nvSpPr>
        <p:spPr>
          <a:xfrm>
            <a:off x="0" y="761771"/>
            <a:ext cx="4642643" cy="5672187"/>
          </a:xfrm>
          <a:custGeom>
            <a:avLst/>
            <a:gdLst>
              <a:gd name="connsiteX0" fmla="*/ 0 w 4642643"/>
              <a:gd name="connsiteY0" fmla="*/ 0 h 5672187"/>
              <a:gd name="connsiteX1" fmla="*/ 4642643 w 4642643"/>
              <a:gd name="connsiteY1" fmla="*/ 0 h 5672187"/>
              <a:gd name="connsiteX2" fmla="*/ 0 w 4642643"/>
              <a:gd name="connsiteY2" fmla="*/ 5672187 h 5672187"/>
            </a:gdLst>
            <a:ahLst/>
            <a:cxnLst>
              <a:cxn ang="0">
                <a:pos x="connsiteX0" y="connsiteY0"/>
              </a:cxn>
              <a:cxn ang="0">
                <a:pos x="connsiteX1" y="connsiteY1"/>
              </a:cxn>
              <a:cxn ang="0">
                <a:pos x="connsiteX2" y="connsiteY2"/>
              </a:cxn>
            </a:cxnLst>
            <a:rect l="l" t="t" r="r" b="b"/>
            <a:pathLst>
              <a:path w="4642643" h="5672187">
                <a:moveTo>
                  <a:pt x="0" y="0"/>
                </a:moveTo>
                <a:lnTo>
                  <a:pt x="4642643" y="0"/>
                </a:lnTo>
                <a:lnTo>
                  <a:pt x="0" y="5672187"/>
                </a:lnTo>
                <a:close/>
              </a:path>
            </a:pathLst>
          </a:custGeom>
        </p:spPr>
        <p:txBody>
          <a:bodyPr wrap="square">
            <a:noAutofit/>
          </a:bodyPr>
          <a:lstStyle/>
          <a:p>
            <a:endParaRPr lang="en-IN" dirty="0"/>
          </a:p>
        </p:txBody>
      </p:sp>
      <p:sp>
        <p:nvSpPr>
          <p:cNvPr id="2" name="Title 1">
            <a:extLst>
              <a:ext uri="{FF2B5EF4-FFF2-40B4-BE49-F238E27FC236}">
                <a16:creationId xmlns:a16="http://schemas.microsoft.com/office/drawing/2014/main" id="{984F6A04-A705-4B5F-BBBE-FB0AC2EB83A4}"/>
              </a:ext>
            </a:extLst>
          </p:cNvPr>
          <p:cNvSpPr>
            <a:spLocks noGrp="1"/>
          </p:cNvSpPr>
          <p:nvPr>
            <p:ph type="title"/>
          </p:nvPr>
        </p:nvSpPr>
        <p:spPr/>
        <p:txBody>
          <a:bodyPr/>
          <a:lstStyle/>
          <a:p>
            <a:r>
              <a:rPr lang="en-US" dirty="0"/>
              <a:t>Click to edit Master title style</a:t>
            </a:r>
            <a:endParaRPr lang="en-IN" dirty="0"/>
          </a:p>
        </p:txBody>
      </p:sp>
    </p:spTree>
    <p:extLst>
      <p:ext uri="{BB962C8B-B14F-4D97-AF65-F5344CB8AC3E}">
        <p14:creationId xmlns:p14="http://schemas.microsoft.com/office/powerpoint/2010/main" val="1211840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049F150-705D-43F8-8162-2E3B70022AF3}"/>
              </a:ext>
            </a:extLst>
          </p:cNvPr>
          <p:cNvSpPr>
            <a:spLocks noGrp="1"/>
          </p:cNvSpPr>
          <p:nvPr>
            <p:ph type="pic" sz="quarter" idx="13"/>
          </p:nvPr>
        </p:nvSpPr>
        <p:spPr>
          <a:xfrm>
            <a:off x="5818910"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Tree>
    <p:extLst>
      <p:ext uri="{BB962C8B-B14F-4D97-AF65-F5344CB8AC3E}">
        <p14:creationId xmlns:p14="http://schemas.microsoft.com/office/powerpoint/2010/main" val="38826564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21000">
              <a:srgbClr val="0D13BF"/>
            </a:gs>
            <a:gs pos="58000">
              <a:schemeClr val="bg2">
                <a:lumMod val="25000"/>
              </a:schemeClr>
            </a:gs>
            <a:gs pos="0">
              <a:schemeClr val="accent2">
                <a:lumMod val="75000"/>
              </a:schemeClr>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1687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529794F-1D96-4CA7-A85F-39ACF1E426CC}"/>
              </a:ext>
            </a:extLst>
          </p:cNvPr>
          <p:cNvSpPr>
            <a:spLocks noGrp="1"/>
          </p:cNvSpPr>
          <p:nvPr>
            <p:ph type="pic" sz="quarter" idx="13"/>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p>
            <a:endParaRPr lang="en-IN"/>
          </a:p>
        </p:txBody>
      </p:sp>
    </p:spTree>
    <p:extLst>
      <p:ext uri="{BB962C8B-B14F-4D97-AF65-F5344CB8AC3E}">
        <p14:creationId xmlns:p14="http://schemas.microsoft.com/office/powerpoint/2010/main" val="37580386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06689D2-E779-4342-9AAA-1FAEAD9774B7}"/>
              </a:ext>
            </a:extLst>
          </p:cNvPr>
          <p:cNvSpPr>
            <a:spLocks noGrp="1"/>
          </p:cNvSpPr>
          <p:nvPr>
            <p:ph type="pic" sz="quarter" idx="13"/>
          </p:nvPr>
        </p:nvSpPr>
        <p:spPr>
          <a:xfrm>
            <a:off x="-30436" y="0"/>
            <a:ext cx="6126436" cy="6832672"/>
          </a:xfrm>
          <a:custGeom>
            <a:avLst/>
            <a:gdLst>
              <a:gd name="connsiteX0" fmla="*/ 0 w 6126436"/>
              <a:gd name="connsiteY0" fmla="*/ 0 h 6832672"/>
              <a:gd name="connsiteX1" fmla="*/ 6126436 w 6126436"/>
              <a:gd name="connsiteY1" fmla="*/ 0 h 6832672"/>
              <a:gd name="connsiteX2" fmla="*/ 6126436 w 6126436"/>
              <a:gd name="connsiteY2" fmla="*/ 6832672 h 6832672"/>
              <a:gd name="connsiteX3" fmla="*/ 0 w 6126436"/>
              <a:gd name="connsiteY3" fmla="*/ 6832672 h 6832672"/>
            </a:gdLst>
            <a:ahLst/>
            <a:cxnLst>
              <a:cxn ang="0">
                <a:pos x="connsiteX0" y="connsiteY0"/>
              </a:cxn>
              <a:cxn ang="0">
                <a:pos x="connsiteX1" y="connsiteY1"/>
              </a:cxn>
              <a:cxn ang="0">
                <a:pos x="connsiteX2" y="connsiteY2"/>
              </a:cxn>
              <a:cxn ang="0">
                <a:pos x="connsiteX3" y="connsiteY3"/>
              </a:cxn>
            </a:cxnLst>
            <a:rect l="l" t="t" r="r" b="b"/>
            <a:pathLst>
              <a:path w="6126436" h="6832672">
                <a:moveTo>
                  <a:pt x="0" y="0"/>
                </a:moveTo>
                <a:lnTo>
                  <a:pt x="6126436" y="0"/>
                </a:lnTo>
                <a:lnTo>
                  <a:pt x="6126436" y="6832672"/>
                </a:lnTo>
                <a:lnTo>
                  <a:pt x="0" y="6832672"/>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F7020A87-9568-4A97-9719-FFF2BB8A522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2/3/23</a:t>
            </a:fld>
            <a:endParaRPr lang="en-US" dirty="0"/>
          </a:p>
        </p:txBody>
      </p:sp>
      <p:sp>
        <p:nvSpPr>
          <p:cNvPr id="4" name="Footer Placeholder 3">
            <a:extLst>
              <a:ext uri="{FF2B5EF4-FFF2-40B4-BE49-F238E27FC236}">
                <a16:creationId xmlns:a16="http://schemas.microsoft.com/office/drawing/2014/main" id="{F06E95DA-3CA5-4F3D-88E1-015ACB993978}"/>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05B787F7-7750-47EC-8D8A-473507BC8CE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29058983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EAC6560-EA34-441A-9BD2-1A91B7130509}"/>
              </a:ext>
            </a:extLst>
          </p:cNvPr>
          <p:cNvSpPr>
            <a:spLocks noGrp="1"/>
          </p:cNvSpPr>
          <p:nvPr>
            <p:ph type="pic" sz="quarter" idx="13"/>
          </p:nvPr>
        </p:nvSpPr>
        <p:spPr>
          <a:xfrm>
            <a:off x="5818909"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7A4AD5F6-0A15-4261-BDCD-E362F7138C1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2/3/23</a:t>
            </a:fld>
            <a:endParaRPr lang="en-US" dirty="0"/>
          </a:p>
        </p:txBody>
      </p:sp>
      <p:sp>
        <p:nvSpPr>
          <p:cNvPr id="4" name="Footer Placeholder 3">
            <a:extLst>
              <a:ext uri="{FF2B5EF4-FFF2-40B4-BE49-F238E27FC236}">
                <a16:creationId xmlns:a16="http://schemas.microsoft.com/office/drawing/2014/main" id="{C86CB879-1569-4D6E-B10E-1C7D3305EFBA}"/>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930AC812-75EF-4492-80B5-30A436522E0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36552714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1561BE48-2D6D-4090-93EB-7EAB93FB2B16}" type="datetime1">
              <a:rPr lang="en-US" smtClean="0"/>
              <a:t>2/3/23</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512725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bg>
      <p:bgPr>
        <a:gradFill>
          <a:gsLst>
            <a:gs pos="60000">
              <a:srgbClr val="0A0C3D"/>
            </a:gs>
            <a:gs pos="19000">
              <a:srgbClr val="292A63"/>
            </a:gs>
          </a:gsLst>
          <a:path path="circle">
            <a:fillToRect r="100000" b="100000"/>
          </a:path>
        </a:gra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9BC5ADB-4E35-0E83-2434-F2128EE9D766}"/>
              </a:ext>
            </a:extLst>
          </p:cNvPr>
          <p:cNvSpPr/>
          <p:nvPr userDrawn="1"/>
        </p:nvSpPr>
        <p:spPr>
          <a:xfrm>
            <a:off x="8550443" y="3429000"/>
            <a:ext cx="5213684" cy="5192140"/>
          </a:xfrm>
          <a:prstGeom prst="ellipse">
            <a:avLst/>
          </a:prstGeom>
          <a:gradFill flip="none" rotWithShape="1">
            <a:gsLst>
              <a:gs pos="71000">
                <a:srgbClr val="0A0C3D">
                  <a:alpha val="0"/>
                </a:srgbClr>
              </a:gs>
              <a:gs pos="8000">
                <a:srgbClr val="292A6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14977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583286"/>
            <a:ext cx="2743200" cy="249385"/>
          </a:xfrm>
          <a:prstGeom prst="rect">
            <a:avLst/>
          </a:prstGeom>
        </p:spPr>
        <p:txBody>
          <a:bodyPr/>
          <a:lstStyle/>
          <a:p>
            <a:fld id="{1AFAC0BB-E46E-40ED-9A52-C3063C3C97C2}" type="datetime1">
              <a:rPr lang="en-US" smtClean="0"/>
              <a:t>2/3/23</a:t>
            </a:fld>
            <a:endParaRPr lang="en-US"/>
          </a:p>
        </p:txBody>
      </p:sp>
      <p:sp>
        <p:nvSpPr>
          <p:cNvPr id="8" name="Footer Placeholder 7"/>
          <p:cNvSpPr>
            <a:spLocks noGrp="1"/>
          </p:cNvSpPr>
          <p:nvPr>
            <p:ph type="ftr" sz="quarter" idx="11"/>
          </p:nvPr>
        </p:nvSpPr>
        <p:spPr>
          <a:xfrm>
            <a:off x="4038600" y="6583286"/>
            <a:ext cx="4114800" cy="249385"/>
          </a:xfrm>
          <a:prstGeom prst="rect">
            <a:avLst/>
          </a:prstGeom>
        </p:spPr>
        <p:txBody>
          <a:bodyPr/>
          <a:lstStyle/>
          <a:p>
            <a:endParaRPr lang="en-US"/>
          </a:p>
        </p:txBody>
      </p:sp>
      <p:sp>
        <p:nvSpPr>
          <p:cNvPr id="9" name="Slide Number Placeholder 8"/>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6384651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583286"/>
            <a:ext cx="2743200" cy="249385"/>
          </a:xfrm>
          <a:prstGeom prst="rect">
            <a:avLst/>
          </a:prstGeom>
        </p:spPr>
        <p:txBody>
          <a:bodyPr/>
          <a:lstStyle/>
          <a:p>
            <a:fld id="{654299F2-490A-4689-9798-694CAE1CDFB5}" type="datetime1">
              <a:rPr lang="en-US" smtClean="0"/>
              <a:t>2/3/23</a:t>
            </a:fld>
            <a:endParaRPr lang="en-US"/>
          </a:p>
        </p:txBody>
      </p:sp>
      <p:sp>
        <p:nvSpPr>
          <p:cNvPr id="4" name="Footer Placeholder 3"/>
          <p:cNvSpPr>
            <a:spLocks noGrp="1"/>
          </p:cNvSpPr>
          <p:nvPr>
            <p:ph type="ftr" sz="quarter" idx="11"/>
          </p:nvPr>
        </p:nvSpPr>
        <p:spPr>
          <a:xfrm>
            <a:off x="4038600" y="6583286"/>
            <a:ext cx="4114800" cy="249385"/>
          </a:xfrm>
          <a:prstGeom prst="rect">
            <a:avLst/>
          </a:prstGeom>
        </p:spPr>
        <p:txBody>
          <a:bodyPr/>
          <a:lstStyle/>
          <a:p>
            <a:endParaRPr lang="en-US"/>
          </a:p>
        </p:txBody>
      </p:sp>
      <p:sp>
        <p:nvSpPr>
          <p:cNvPr id="5" name="Slide Number Placeholder 4"/>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8002116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583286"/>
            <a:ext cx="2743200" cy="249385"/>
          </a:xfrm>
          <a:prstGeom prst="rect">
            <a:avLst/>
          </a:prstGeom>
        </p:spPr>
        <p:txBody>
          <a:bodyPr/>
          <a:lstStyle/>
          <a:p>
            <a:fld id="{8606A597-4D65-4E7D-8110-2D0D7D9138F4}" type="datetime1">
              <a:rPr lang="en-US" smtClean="0"/>
              <a:t>2/3/23</a:t>
            </a:fld>
            <a:endParaRPr lang="en-US"/>
          </a:p>
        </p:txBody>
      </p:sp>
      <p:sp>
        <p:nvSpPr>
          <p:cNvPr id="3" name="Footer Placeholder 2"/>
          <p:cNvSpPr>
            <a:spLocks noGrp="1"/>
          </p:cNvSpPr>
          <p:nvPr>
            <p:ph type="ftr" sz="quarter" idx="11"/>
          </p:nvPr>
        </p:nvSpPr>
        <p:spPr>
          <a:xfrm>
            <a:off x="4038600" y="6583286"/>
            <a:ext cx="4114800" cy="249385"/>
          </a:xfrm>
          <a:prstGeom prst="rect">
            <a:avLst/>
          </a:prstGeom>
        </p:spPr>
        <p:txBody>
          <a:bodyPr/>
          <a:lstStyle/>
          <a:p>
            <a:endParaRPr lang="en-US"/>
          </a:p>
        </p:txBody>
      </p:sp>
      <p:sp>
        <p:nvSpPr>
          <p:cNvPr id="4" name="Slide Number Placeholder 3"/>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40119976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20F94C64-6DD2-4C8E-A963-1407C194F17C}" type="datetime1">
              <a:rPr lang="en-US" smtClean="0"/>
              <a:t>2/3/23</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22032109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71E736A9-847E-4AF8-850E-B2BC1B79C173}" type="datetime1">
              <a:rPr lang="en-US" smtClean="0"/>
              <a:t>2/3/23</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97668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E063FED3-3B2C-47DA-B07A-DF28FA123EC6}" type="datetime1">
              <a:rPr lang="en-US" smtClean="0"/>
              <a:t>2/3/23</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21040630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07C5DAD9-4FE2-444A-8B60-CA0EBA9AFE94}" type="datetime1">
              <a:rPr lang="en-US" smtClean="0"/>
              <a:t>2/3/23</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0035879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2/3/23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22719649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8058736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F816-3EE5-ECB9-5763-380615B785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468960-3F34-CF4E-0E86-169F84CF2A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28DEF6-1F6F-56E0-1FEF-62109EFC3D33}"/>
              </a:ext>
            </a:extLst>
          </p:cNvPr>
          <p:cNvSpPr>
            <a:spLocks noGrp="1"/>
          </p:cNvSpPr>
          <p:nvPr>
            <p:ph type="dt" sz="half" idx="10"/>
          </p:nvPr>
        </p:nvSpPr>
        <p:spPr/>
        <p:txBody>
          <a:bodyPr/>
          <a:lstStyle/>
          <a:p>
            <a:fld id="{46C21A7A-A620-FB44-B72A-5BC4526B70AA}" type="datetimeFigureOut">
              <a:rPr lang="en-US" smtClean="0"/>
              <a:t>2/3/23</a:t>
            </a:fld>
            <a:endParaRPr lang="en-US"/>
          </a:p>
        </p:txBody>
      </p:sp>
      <p:sp>
        <p:nvSpPr>
          <p:cNvPr id="5" name="Footer Placeholder 4">
            <a:extLst>
              <a:ext uri="{FF2B5EF4-FFF2-40B4-BE49-F238E27FC236}">
                <a16:creationId xmlns:a16="http://schemas.microsoft.com/office/drawing/2014/main" id="{FE9F9384-F235-829E-2084-63F37AE52E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2FEC03-ED50-D688-7F7E-8E01FF60E142}"/>
              </a:ext>
            </a:extLst>
          </p:cNvPr>
          <p:cNvSpPr>
            <a:spLocks noGrp="1"/>
          </p:cNvSpPr>
          <p:nvPr>
            <p:ph type="sldNum" sz="quarter" idx="12"/>
          </p:nvPr>
        </p:nvSpPr>
        <p:spPr/>
        <p:txBody>
          <a:bodyPr/>
          <a:lstStyle/>
          <a:p>
            <a:fld id="{7414CC6E-C8D3-D14F-99F1-0FB2C8F35983}" type="slidenum">
              <a:rPr lang="en-US" smtClean="0"/>
              <a:t>‹#›</a:t>
            </a:fld>
            <a:endParaRPr lang="en-US"/>
          </a:p>
        </p:txBody>
      </p:sp>
    </p:spTree>
    <p:extLst>
      <p:ext uri="{BB962C8B-B14F-4D97-AF65-F5344CB8AC3E}">
        <p14:creationId xmlns:p14="http://schemas.microsoft.com/office/powerpoint/2010/main" val="3418715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293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273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9731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F9AF561-4F67-4B18-A9F5-32373D963ABE}"/>
              </a:ext>
            </a:extLst>
          </p:cNvPr>
          <p:cNvSpPr>
            <a:spLocks noGrp="1"/>
          </p:cNvSpPr>
          <p:nvPr>
            <p:ph type="pic" sz="quarter" idx="10"/>
          </p:nvPr>
        </p:nvSpPr>
        <p:spPr>
          <a:xfrm>
            <a:off x="0" y="0"/>
            <a:ext cx="12192000" cy="6858000"/>
          </a:xfrm>
          <a:prstGeom prst="rect">
            <a:avLst/>
          </a:prstGeom>
          <a:solidFill>
            <a:schemeClr val="accent1"/>
          </a:solidFill>
        </p:spPr>
        <p:txBody>
          <a:bodyPr/>
          <a:lstStyle>
            <a:lvl1pPr>
              <a:defRPr sz="2000">
                <a:solidFill>
                  <a:schemeClr val="bg1">
                    <a:lumMod val="75000"/>
                  </a:schemeClr>
                </a:solidFill>
              </a:defRPr>
            </a:lvl1pPr>
          </a:lstStyle>
          <a:p>
            <a:endParaRPr lang="id-ID"/>
          </a:p>
        </p:txBody>
      </p:sp>
    </p:spTree>
    <p:extLst>
      <p:ext uri="{BB962C8B-B14F-4D97-AF65-F5344CB8AC3E}">
        <p14:creationId xmlns:p14="http://schemas.microsoft.com/office/powerpoint/2010/main" val="2587402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5992429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807910" y="2721904"/>
            <a:ext cx="10002898" cy="2085447"/>
          </a:xfrm>
        </p:spPr>
        <p:txBody>
          <a:bodyPr anchor="ctr">
            <a:noAutofit/>
          </a:bodyPr>
          <a:lstStyle>
            <a:lvl1pPr marL="72000" indent="-72000" algn="ctr">
              <a:lnSpc>
                <a:spcPct val="100000"/>
              </a:lnSpc>
              <a:defRPr sz="8000">
                <a:solidFill>
                  <a:schemeClr val="bg2"/>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6187083" y="114302"/>
            <a:ext cx="6001869" cy="313515"/>
          </a:xfrm>
        </p:spPr>
        <p:txBody>
          <a:bodyPr anchor="ctr">
            <a:noAutofit/>
          </a:bodyPr>
          <a:lstStyle>
            <a:lvl1pPr marL="72000" indent="-72000" algn="r">
              <a:lnSpc>
                <a:spcPct val="100000"/>
              </a:lnSpc>
              <a:buNone/>
              <a:defRPr sz="1800" b="1" i="1">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220" name="Group 219">
            <a:extLst>
              <a:ext uri="{FF2B5EF4-FFF2-40B4-BE49-F238E27FC236}">
                <a16:creationId xmlns:a16="http://schemas.microsoft.com/office/drawing/2014/main" id="{949A12A1-36D0-46A9-9801-6E34C39DB559}"/>
              </a:ext>
            </a:extLst>
          </p:cNvPr>
          <p:cNvGrpSpPr/>
          <p:nvPr/>
        </p:nvGrpSpPr>
        <p:grpSpPr>
          <a:xfrm>
            <a:off x="7101881" y="2227497"/>
            <a:ext cx="359477" cy="1357020"/>
            <a:chOff x="-1453224" y="1570037"/>
            <a:chExt cx="984883" cy="3717925"/>
          </a:xfrm>
        </p:grpSpPr>
        <p:sp>
          <p:nvSpPr>
            <p:cNvPr id="388" name="Rectangle 17">
              <a:extLst>
                <a:ext uri="{FF2B5EF4-FFF2-40B4-BE49-F238E27FC236}">
                  <a16:creationId xmlns:a16="http://schemas.microsoft.com/office/drawing/2014/main" id="{4685A815-FBAA-47A3-A1DF-CE802451539E}"/>
                </a:ext>
              </a:extLst>
            </p:cNvPr>
            <p:cNvSpPr/>
            <p:nvPr/>
          </p:nvSpPr>
          <p:spPr>
            <a:xfrm>
              <a:off x="-1107987" y="2235693"/>
              <a:ext cx="342178" cy="1267601"/>
            </a:xfrm>
            <a:custGeom>
              <a:avLst/>
              <a:gdLst>
                <a:gd name="connsiteX0" fmla="*/ 0 w 342178"/>
                <a:gd name="connsiteY0" fmla="*/ 0 h 1186815"/>
                <a:gd name="connsiteX1" fmla="*/ 342178 w 342178"/>
                <a:gd name="connsiteY1" fmla="*/ 0 h 1186815"/>
                <a:gd name="connsiteX2" fmla="*/ 342178 w 342178"/>
                <a:gd name="connsiteY2" fmla="*/ 1186815 h 1186815"/>
                <a:gd name="connsiteX3" fmla="*/ 0 w 342178"/>
                <a:gd name="connsiteY3" fmla="*/ 1186815 h 1186815"/>
                <a:gd name="connsiteX4" fmla="*/ 0 w 342178"/>
                <a:gd name="connsiteY4" fmla="*/ 0 h 1186815"/>
                <a:gd name="connsiteX0" fmla="*/ 0 w 342178"/>
                <a:gd name="connsiteY0" fmla="*/ 60113 h 1246928"/>
                <a:gd name="connsiteX1" fmla="*/ 342178 w 342178"/>
                <a:gd name="connsiteY1" fmla="*/ 60113 h 1246928"/>
                <a:gd name="connsiteX2" fmla="*/ 342178 w 342178"/>
                <a:gd name="connsiteY2" fmla="*/ 1246928 h 1246928"/>
                <a:gd name="connsiteX3" fmla="*/ 0 w 342178"/>
                <a:gd name="connsiteY3" fmla="*/ 1246928 h 1246928"/>
                <a:gd name="connsiteX4" fmla="*/ 0 w 342178"/>
                <a:gd name="connsiteY4" fmla="*/ 60113 h 1246928"/>
                <a:gd name="connsiteX0" fmla="*/ 0 w 342178"/>
                <a:gd name="connsiteY0" fmla="*/ 80786 h 1267601"/>
                <a:gd name="connsiteX1" fmla="*/ 342178 w 342178"/>
                <a:gd name="connsiteY1" fmla="*/ 80786 h 1267601"/>
                <a:gd name="connsiteX2" fmla="*/ 342178 w 342178"/>
                <a:gd name="connsiteY2" fmla="*/ 1267601 h 1267601"/>
                <a:gd name="connsiteX3" fmla="*/ 0 w 342178"/>
                <a:gd name="connsiteY3" fmla="*/ 1267601 h 1267601"/>
                <a:gd name="connsiteX4" fmla="*/ 0 w 342178"/>
                <a:gd name="connsiteY4" fmla="*/ 80786 h 12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78" h="1267601">
                  <a:moveTo>
                    <a:pt x="0" y="80786"/>
                  </a:moveTo>
                  <a:cubicBezTo>
                    <a:pt x="93104" y="-54469"/>
                    <a:pt x="256694" y="4586"/>
                    <a:pt x="342178" y="80786"/>
                  </a:cubicBezTo>
                  <a:lnTo>
                    <a:pt x="342178" y="1267601"/>
                  </a:lnTo>
                  <a:lnTo>
                    <a:pt x="0" y="1267601"/>
                  </a:lnTo>
                  <a:lnTo>
                    <a:pt x="0" y="807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89" name="Group 388">
              <a:extLst>
                <a:ext uri="{FF2B5EF4-FFF2-40B4-BE49-F238E27FC236}">
                  <a16:creationId xmlns:a16="http://schemas.microsoft.com/office/drawing/2014/main" id="{F8D6DDFE-36D9-408F-9E70-4157C9577C58}"/>
                </a:ext>
              </a:extLst>
            </p:cNvPr>
            <p:cNvGrpSpPr/>
            <p:nvPr/>
          </p:nvGrpSpPr>
          <p:grpSpPr>
            <a:xfrm>
              <a:off x="-1453224" y="1570037"/>
              <a:ext cx="984883" cy="3717925"/>
              <a:chOff x="352426" y="1352933"/>
              <a:chExt cx="984883" cy="3717925"/>
            </a:xfrm>
          </p:grpSpPr>
          <p:grpSp>
            <p:nvGrpSpPr>
              <p:cNvPr id="390" name="Group 389">
                <a:extLst>
                  <a:ext uri="{FF2B5EF4-FFF2-40B4-BE49-F238E27FC236}">
                    <a16:creationId xmlns:a16="http://schemas.microsoft.com/office/drawing/2014/main" id="{38BB6675-B914-4F55-8438-6CCFEE11ACF5}"/>
                  </a:ext>
                </a:extLst>
              </p:cNvPr>
              <p:cNvGrpSpPr/>
              <p:nvPr/>
            </p:nvGrpSpPr>
            <p:grpSpPr>
              <a:xfrm>
                <a:off x="352426" y="1352933"/>
                <a:ext cx="984250" cy="3717925"/>
                <a:chOff x="352426" y="1352933"/>
                <a:chExt cx="984250" cy="3717925"/>
              </a:xfrm>
            </p:grpSpPr>
            <p:sp>
              <p:nvSpPr>
                <p:cNvPr id="393" name="Freeform 352">
                  <a:extLst>
                    <a:ext uri="{FF2B5EF4-FFF2-40B4-BE49-F238E27FC236}">
                      <a16:creationId xmlns:a16="http://schemas.microsoft.com/office/drawing/2014/main" id="{B3757690-4DCA-4094-87DB-ACE4465C7C27}"/>
                    </a:ext>
                  </a:extLst>
                </p:cNvPr>
                <p:cNvSpPr>
                  <a:spLocks/>
                </p:cNvSpPr>
                <p:nvPr/>
              </p:nvSpPr>
              <p:spPr bwMode="auto">
                <a:xfrm>
                  <a:off x="552451" y="3221420"/>
                  <a:ext cx="592138" cy="1633538"/>
                </a:xfrm>
                <a:custGeom>
                  <a:avLst/>
                  <a:gdLst>
                    <a:gd name="T0" fmla="*/ 1 w 1807"/>
                    <a:gd name="T1" fmla="*/ 357 h 4988"/>
                    <a:gd name="T2" fmla="*/ 0 w 1807"/>
                    <a:gd name="T3" fmla="*/ 4987 h 4988"/>
                    <a:gd name="T4" fmla="*/ 184 w 1807"/>
                    <a:gd name="T5" fmla="*/ 4988 h 4988"/>
                    <a:gd name="T6" fmla="*/ 733 w 1807"/>
                    <a:gd name="T7" fmla="*/ 4986 h 4988"/>
                    <a:gd name="T8" fmla="*/ 811 w 1807"/>
                    <a:gd name="T9" fmla="*/ 4988 h 4988"/>
                    <a:gd name="T10" fmla="*/ 810 w 1807"/>
                    <a:gd name="T11" fmla="*/ 865 h 4988"/>
                    <a:gd name="T12" fmla="*/ 996 w 1807"/>
                    <a:gd name="T13" fmla="*/ 862 h 4988"/>
                    <a:gd name="T14" fmla="*/ 998 w 1807"/>
                    <a:gd name="T15" fmla="*/ 4968 h 4988"/>
                    <a:gd name="T16" fmla="*/ 1109 w 1807"/>
                    <a:gd name="T17" fmla="*/ 4966 h 4988"/>
                    <a:gd name="T18" fmla="*/ 1655 w 1807"/>
                    <a:gd name="T19" fmla="*/ 4968 h 4988"/>
                    <a:gd name="T20" fmla="*/ 1807 w 1807"/>
                    <a:gd name="T21" fmla="*/ 4968 h 4988"/>
                    <a:gd name="T22" fmla="*/ 1806 w 1807"/>
                    <a:gd name="T23" fmla="*/ 380 h 4988"/>
                    <a:gd name="T24" fmla="*/ 1542 w 1807"/>
                    <a:gd name="T25" fmla="*/ 410 h 4988"/>
                    <a:gd name="T26" fmla="*/ 1095 w 1807"/>
                    <a:gd name="T27" fmla="*/ 282 h 4988"/>
                    <a:gd name="T28" fmla="*/ 1094 w 1807"/>
                    <a:gd name="T29" fmla="*/ 2 h 4988"/>
                    <a:gd name="T30" fmla="*/ 757 w 1807"/>
                    <a:gd name="T31" fmla="*/ 0 h 4988"/>
                    <a:gd name="T32" fmla="*/ 753 w 1807"/>
                    <a:gd name="T33" fmla="*/ 299 h 4988"/>
                    <a:gd name="T34" fmla="*/ 560 w 1807"/>
                    <a:gd name="T35" fmla="*/ 410 h 4988"/>
                    <a:gd name="T36" fmla="*/ 246 w 1807"/>
                    <a:gd name="T37" fmla="*/ 410 h 4988"/>
                    <a:gd name="T38" fmla="*/ 103 w 1807"/>
                    <a:gd name="T39" fmla="*/ 402 h 4988"/>
                    <a:gd name="T40" fmla="*/ 1 w 1807"/>
                    <a:gd name="T41" fmla="*/ 357 h 4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07" h="4988">
                      <a:moveTo>
                        <a:pt x="1" y="357"/>
                      </a:moveTo>
                      <a:lnTo>
                        <a:pt x="0" y="4987"/>
                      </a:lnTo>
                      <a:lnTo>
                        <a:pt x="184" y="4988"/>
                      </a:lnTo>
                      <a:lnTo>
                        <a:pt x="733" y="4986"/>
                      </a:lnTo>
                      <a:lnTo>
                        <a:pt x="811" y="4988"/>
                      </a:lnTo>
                      <a:lnTo>
                        <a:pt x="810" y="865"/>
                      </a:lnTo>
                      <a:lnTo>
                        <a:pt x="996" y="862"/>
                      </a:lnTo>
                      <a:lnTo>
                        <a:pt x="998" y="4968"/>
                      </a:lnTo>
                      <a:lnTo>
                        <a:pt x="1109" y="4966"/>
                      </a:lnTo>
                      <a:lnTo>
                        <a:pt x="1655" y="4968"/>
                      </a:lnTo>
                      <a:lnTo>
                        <a:pt x="1807" y="4968"/>
                      </a:lnTo>
                      <a:lnTo>
                        <a:pt x="1806" y="380"/>
                      </a:lnTo>
                      <a:cubicBezTo>
                        <a:pt x="1724" y="422"/>
                        <a:pt x="1641" y="410"/>
                        <a:pt x="1542" y="410"/>
                      </a:cubicBezTo>
                      <a:cubicBezTo>
                        <a:pt x="1359" y="410"/>
                        <a:pt x="1138" y="457"/>
                        <a:pt x="1095" y="282"/>
                      </a:cubicBezTo>
                      <a:cubicBezTo>
                        <a:pt x="1084" y="235"/>
                        <a:pt x="1087" y="53"/>
                        <a:pt x="1094" y="2"/>
                      </a:cubicBezTo>
                      <a:lnTo>
                        <a:pt x="757" y="0"/>
                      </a:lnTo>
                      <a:cubicBezTo>
                        <a:pt x="767" y="47"/>
                        <a:pt x="768" y="255"/>
                        <a:pt x="753" y="299"/>
                      </a:cubicBezTo>
                      <a:cubicBezTo>
                        <a:pt x="725" y="380"/>
                        <a:pt x="665" y="410"/>
                        <a:pt x="560" y="410"/>
                      </a:cubicBezTo>
                      <a:cubicBezTo>
                        <a:pt x="455" y="410"/>
                        <a:pt x="351" y="410"/>
                        <a:pt x="246" y="410"/>
                      </a:cubicBezTo>
                      <a:cubicBezTo>
                        <a:pt x="201" y="410"/>
                        <a:pt x="145" y="414"/>
                        <a:pt x="103" y="402"/>
                      </a:cubicBezTo>
                      <a:cubicBezTo>
                        <a:pt x="63" y="391"/>
                        <a:pt x="25" y="361"/>
                        <a:pt x="1" y="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4" name="Freeform 353">
                  <a:extLst>
                    <a:ext uri="{FF2B5EF4-FFF2-40B4-BE49-F238E27FC236}">
                      <a16:creationId xmlns:a16="http://schemas.microsoft.com/office/drawing/2014/main" id="{E92E35E2-359A-4A61-BB7D-518519C9E0A1}"/>
                    </a:ext>
                  </a:extLst>
                </p:cNvPr>
                <p:cNvSpPr>
                  <a:spLocks/>
                </p:cNvSpPr>
                <p:nvPr/>
              </p:nvSpPr>
              <p:spPr bwMode="auto">
                <a:xfrm>
                  <a:off x="352426" y="2099058"/>
                  <a:ext cx="984250" cy="1271588"/>
                </a:xfrm>
                <a:custGeom>
                  <a:avLst/>
                  <a:gdLst>
                    <a:gd name="T0" fmla="*/ 7 w 3006"/>
                    <a:gd name="T1" fmla="*/ 2853 h 3885"/>
                    <a:gd name="T2" fmla="*/ 43 w 3006"/>
                    <a:gd name="T3" fmla="*/ 3471 h 3885"/>
                    <a:gd name="T4" fmla="*/ 62 w 3006"/>
                    <a:gd name="T5" fmla="*/ 3445 h 3885"/>
                    <a:gd name="T6" fmla="*/ 515 w 3006"/>
                    <a:gd name="T7" fmla="*/ 3455 h 3885"/>
                    <a:gd name="T8" fmla="*/ 550 w 3006"/>
                    <a:gd name="T9" fmla="*/ 3378 h 3885"/>
                    <a:gd name="T10" fmla="*/ 566 w 3006"/>
                    <a:gd name="T11" fmla="*/ 3707 h 3885"/>
                    <a:gd name="T12" fmla="*/ 612 w 3006"/>
                    <a:gd name="T13" fmla="*/ 3785 h 3885"/>
                    <a:gd name="T14" fmla="*/ 714 w 3006"/>
                    <a:gd name="T15" fmla="*/ 3830 h 3885"/>
                    <a:gd name="T16" fmla="*/ 857 w 3006"/>
                    <a:gd name="T17" fmla="*/ 3838 h 3885"/>
                    <a:gd name="T18" fmla="*/ 1171 w 3006"/>
                    <a:gd name="T19" fmla="*/ 3838 h 3885"/>
                    <a:gd name="T20" fmla="*/ 1364 w 3006"/>
                    <a:gd name="T21" fmla="*/ 3727 h 3885"/>
                    <a:gd name="T22" fmla="*/ 1368 w 3006"/>
                    <a:gd name="T23" fmla="*/ 3428 h 3885"/>
                    <a:gd name="T24" fmla="*/ 1705 w 3006"/>
                    <a:gd name="T25" fmla="*/ 3430 h 3885"/>
                    <a:gd name="T26" fmla="*/ 1706 w 3006"/>
                    <a:gd name="T27" fmla="*/ 3710 h 3885"/>
                    <a:gd name="T28" fmla="*/ 2153 w 3006"/>
                    <a:gd name="T29" fmla="*/ 3838 h 3885"/>
                    <a:gd name="T30" fmla="*/ 2417 w 3006"/>
                    <a:gd name="T31" fmla="*/ 3808 h 3885"/>
                    <a:gd name="T32" fmla="*/ 2517 w 3006"/>
                    <a:gd name="T33" fmla="*/ 3678 h 3885"/>
                    <a:gd name="T34" fmla="*/ 2523 w 3006"/>
                    <a:gd name="T35" fmla="*/ 3449 h 3885"/>
                    <a:gd name="T36" fmla="*/ 2554 w 3006"/>
                    <a:gd name="T37" fmla="*/ 3458 h 3885"/>
                    <a:gd name="T38" fmla="*/ 2563 w 3006"/>
                    <a:gd name="T39" fmla="*/ 3421 h 3885"/>
                    <a:gd name="T40" fmla="*/ 2946 w 3006"/>
                    <a:gd name="T41" fmla="*/ 3401 h 3885"/>
                    <a:gd name="T42" fmla="*/ 3006 w 3006"/>
                    <a:gd name="T43" fmla="*/ 2708 h 3885"/>
                    <a:gd name="T44" fmla="*/ 2927 w 3006"/>
                    <a:gd name="T45" fmla="*/ 1906 h 3885"/>
                    <a:gd name="T46" fmla="*/ 2819 w 3006"/>
                    <a:gd name="T47" fmla="*/ 1132 h 3885"/>
                    <a:gd name="T48" fmla="*/ 2766 w 3006"/>
                    <a:gd name="T49" fmla="*/ 748 h 3885"/>
                    <a:gd name="T50" fmla="*/ 2482 w 3006"/>
                    <a:gd name="T51" fmla="*/ 148 h 3885"/>
                    <a:gd name="T52" fmla="*/ 2186 w 3006"/>
                    <a:gd name="T53" fmla="*/ 2 h 3885"/>
                    <a:gd name="T54" fmla="*/ 2229 w 3006"/>
                    <a:gd name="T55" fmla="*/ 241 h 3885"/>
                    <a:gd name="T56" fmla="*/ 2201 w 3006"/>
                    <a:gd name="T57" fmla="*/ 491 h 3885"/>
                    <a:gd name="T58" fmla="*/ 1951 w 3006"/>
                    <a:gd name="T59" fmla="*/ 595 h 3885"/>
                    <a:gd name="T60" fmla="*/ 2158 w 3006"/>
                    <a:gd name="T61" fmla="*/ 707 h 3885"/>
                    <a:gd name="T62" fmla="*/ 1716 w 3006"/>
                    <a:gd name="T63" fmla="*/ 2492 h 3885"/>
                    <a:gd name="T64" fmla="*/ 1705 w 3006"/>
                    <a:gd name="T65" fmla="*/ 3300 h 3885"/>
                    <a:gd name="T66" fmla="*/ 1704 w 3006"/>
                    <a:gd name="T67" fmla="*/ 3417 h 3885"/>
                    <a:gd name="T68" fmla="*/ 1374 w 3006"/>
                    <a:gd name="T69" fmla="*/ 3417 h 3885"/>
                    <a:gd name="T70" fmla="*/ 1367 w 3006"/>
                    <a:gd name="T71" fmla="*/ 2983 h 3885"/>
                    <a:gd name="T72" fmla="*/ 1357 w 3006"/>
                    <a:gd name="T73" fmla="*/ 2483 h 3885"/>
                    <a:gd name="T74" fmla="*/ 919 w 3006"/>
                    <a:gd name="T75" fmla="*/ 707 h 3885"/>
                    <a:gd name="T76" fmla="*/ 1126 w 3006"/>
                    <a:gd name="T77" fmla="*/ 594 h 3885"/>
                    <a:gd name="T78" fmla="*/ 876 w 3006"/>
                    <a:gd name="T79" fmla="*/ 493 h 3885"/>
                    <a:gd name="T80" fmla="*/ 848 w 3006"/>
                    <a:gd name="T81" fmla="*/ 241 h 3885"/>
                    <a:gd name="T82" fmla="*/ 890 w 3006"/>
                    <a:gd name="T83" fmla="*/ 0 h 3885"/>
                    <a:gd name="T84" fmla="*/ 577 w 3006"/>
                    <a:gd name="T85" fmla="*/ 155 h 3885"/>
                    <a:gd name="T86" fmla="*/ 361 w 3006"/>
                    <a:gd name="T87" fmla="*/ 403 h 3885"/>
                    <a:gd name="T88" fmla="*/ 211 w 3006"/>
                    <a:gd name="T89" fmla="*/ 1187 h 3885"/>
                    <a:gd name="T90" fmla="*/ 63 w 3006"/>
                    <a:gd name="T91" fmla="*/ 1968 h 3885"/>
                    <a:gd name="T92" fmla="*/ 25 w 3006"/>
                    <a:gd name="T93" fmla="*/ 2399 h 3885"/>
                    <a:gd name="T94" fmla="*/ 7 w 3006"/>
                    <a:gd name="T95" fmla="*/ 2853 h 3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6" h="3885">
                      <a:moveTo>
                        <a:pt x="7" y="2853"/>
                      </a:moveTo>
                      <a:cubicBezTo>
                        <a:pt x="0" y="2942"/>
                        <a:pt x="24" y="3395"/>
                        <a:pt x="43" y="3471"/>
                      </a:cubicBezTo>
                      <a:cubicBezTo>
                        <a:pt x="49" y="3426"/>
                        <a:pt x="34" y="3459"/>
                        <a:pt x="62" y="3445"/>
                      </a:cubicBezTo>
                      <a:cubicBezTo>
                        <a:pt x="144" y="3445"/>
                        <a:pt x="469" y="3431"/>
                        <a:pt x="515" y="3455"/>
                      </a:cubicBezTo>
                      <a:lnTo>
                        <a:pt x="550" y="3378"/>
                      </a:lnTo>
                      <a:cubicBezTo>
                        <a:pt x="558" y="3458"/>
                        <a:pt x="549" y="3660"/>
                        <a:pt x="566" y="3707"/>
                      </a:cubicBezTo>
                      <a:cubicBezTo>
                        <a:pt x="584" y="3757"/>
                        <a:pt x="599" y="3739"/>
                        <a:pt x="612" y="3785"/>
                      </a:cubicBezTo>
                      <a:cubicBezTo>
                        <a:pt x="636" y="3789"/>
                        <a:pt x="674" y="3819"/>
                        <a:pt x="714" y="3830"/>
                      </a:cubicBezTo>
                      <a:cubicBezTo>
                        <a:pt x="756" y="3842"/>
                        <a:pt x="812" y="3838"/>
                        <a:pt x="857" y="3838"/>
                      </a:cubicBezTo>
                      <a:cubicBezTo>
                        <a:pt x="962" y="3838"/>
                        <a:pt x="1066" y="3838"/>
                        <a:pt x="1171" y="3838"/>
                      </a:cubicBezTo>
                      <a:cubicBezTo>
                        <a:pt x="1276" y="3838"/>
                        <a:pt x="1336" y="3808"/>
                        <a:pt x="1364" y="3727"/>
                      </a:cubicBezTo>
                      <a:cubicBezTo>
                        <a:pt x="1379" y="3683"/>
                        <a:pt x="1378" y="3475"/>
                        <a:pt x="1368" y="3428"/>
                      </a:cubicBezTo>
                      <a:lnTo>
                        <a:pt x="1705" y="3430"/>
                      </a:lnTo>
                      <a:cubicBezTo>
                        <a:pt x="1698" y="3481"/>
                        <a:pt x="1695" y="3663"/>
                        <a:pt x="1706" y="3710"/>
                      </a:cubicBezTo>
                      <a:cubicBezTo>
                        <a:pt x="1749" y="3885"/>
                        <a:pt x="1970" y="3838"/>
                        <a:pt x="2153" y="3838"/>
                      </a:cubicBezTo>
                      <a:cubicBezTo>
                        <a:pt x="2252" y="3838"/>
                        <a:pt x="2335" y="3850"/>
                        <a:pt x="2417" y="3808"/>
                      </a:cubicBezTo>
                      <a:cubicBezTo>
                        <a:pt x="2463" y="3774"/>
                        <a:pt x="2506" y="3753"/>
                        <a:pt x="2517" y="3678"/>
                      </a:cubicBezTo>
                      <a:cubicBezTo>
                        <a:pt x="2525" y="3620"/>
                        <a:pt x="2523" y="3512"/>
                        <a:pt x="2523" y="3449"/>
                      </a:cubicBezTo>
                      <a:cubicBezTo>
                        <a:pt x="2527" y="3431"/>
                        <a:pt x="2524" y="3434"/>
                        <a:pt x="2554" y="3458"/>
                      </a:cubicBezTo>
                      <a:cubicBezTo>
                        <a:pt x="2555" y="3423"/>
                        <a:pt x="2549" y="3439"/>
                        <a:pt x="2563" y="3421"/>
                      </a:cubicBezTo>
                      <a:lnTo>
                        <a:pt x="2946" y="3401"/>
                      </a:lnTo>
                      <a:lnTo>
                        <a:pt x="3006" y="2708"/>
                      </a:lnTo>
                      <a:cubicBezTo>
                        <a:pt x="2981" y="2439"/>
                        <a:pt x="2963" y="2171"/>
                        <a:pt x="2927" y="1906"/>
                      </a:cubicBezTo>
                      <a:cubicBezTo>
                        <a:pt x="2890" y="1646"/>
                        <a:pt x="2855" y="1391"/>
                        <a:pt x="2819" y="1132"/>
                      </a:cubicBezTo>
                      <a:cubicBezTo>
                        <a:pt x="2801" y="1005"/>
                        <a:pt x="2785" y="875"/>
                        <a:pt x="2766" y="748"/>
                      </a:cubicBezTo>
                      <a:cubicBezTo>
                        <a:pt x="2708" y="371"/>
                        <a:pt x="2769" y="326"/>
                        <a:pt x="2482" y="148"/>
                      </a:cubicBezTo>
                      <a:cubicBezTo>
                        <a:pt x="2414" y="106"/>
                        <a:pt x="2270" y="26"/>
                        <a:pt x="2186" y="2"/>
                      </a:cubicBezTo>
                      <a:cubicBezTo>
                        <a:pt x="2217" y="84"/>
                        <a:pt x="2230" y="132"/>
                        <a:pt x="2229" y="241"/>
                      </a:cubicBezTo>
                      <a:cubicBezTo>
                        <a:pt x="2228" y="298"/>
                        <a:pt x="2229" y="452"/>
                        <a:pt x="2201" y="491"/>
                      </a:cubicBezTo>
                      <a:cubicBezTo>
                        <a:pt x="2160" y="537"/>
                        <a:pt x="2003" y="551"/>
                        <a:pt x="1951" y="595"/>
                      </a:cubicBezTo>
                      <a:lnTo>
                        <a:pt x="2158" y="707"/>
                      </a:lnTo>
                      <a:lnTo>
                        <a:pt x="1716" y="2492"/>
                      </a:lnTo>
                      <a:lnTo>
                        <a:pt x="1705" y="3300"/>
                      </a:lnTo>
                      <a:lnTo>
                        <a:pt x="1704" y="3417"/>
                      </a:lnTo>
                      <a:lnTo>
                        <a:pt x="1374" y="3417"/>
                      </a:lnTo>
                      <a:lnTo>
                        <a:pt x="1367" y="2983"/>
                      </a:lnTo>
                      <a:lnTo>
                        <a:pt x="1357" y="2483"/>
                      </a:lnTo>
                      <a:lnTo>
                        <a:pt x="919" y="707"/>
                      </a:lnTo>
                      <a:lnTo>
                        <a:pt x="1126" y="594"/>
                      </a:lnTo>
                      <a:cubicBezTo>
                        <a:pt x="1069" y="553"/>
                        <a:pt x="921" y="534"/>
                        <a:pt x="876" y="493"/>
                      </a:cubicBezTo>
                      <a:cubicBezTo>
                        <a:pt x="848" y="449"/>
                        <a:pt x="849" y="302"/>
                        <a:pt x="848" y="241"/>
                      </a:cubicBezTo>
                      <a:cubicBezTo>
                        <a:pt x="843" y="62"/>
                        <a:pt x="874" y="62"/>
                        <a:pt x="890" y="0"/>
                      </a:cubicBezTo>
                      <a:cubicBezTo>
                        <a:pt x="789" y="36"/>
                        <a:pt x="657" y="103"/>
                        <a:pt x="577" y="155"/>
                      </a:cubicBezTo>
                      <a:cubicBezTo>
                        <a:pt x="478" y="219"/>
                        <a:pt x="391" y="268"/>
                        <a:pt x="361" y="403"/>
                      </a:cubicBezTo>
                      <a:cubicBezTo>
                        <a:pt x="303" y="658"/>
                        <a:pt x="263" y="928"/>
                        <a:pt x="211" y="1187"/>
                      </a:cubicBezTo>
                      <a:cubicBezTo>
                        <a:pt x="159" y="1446"/>
                        <a:pt x="112" y="1709"/>
                        <a:pt x="63" y="1968"/>
                      </a:cubicBezTo>
                      <a:cubicBezTo>
                        <a:pt x="34" y="2120"/>
                        <a:pt x="32" y="2243"/>
                        <a:pt x="25" y="2399"/>
                      </a:cubicBezTo>
                      <a:cubicBezTo>
                        <a:pt x="19" y="2544"/>
                        <a:pt x="4" y="2710"/>
                        <a:pt x="7" y="285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5" name="Freeform 371">
                  <a:extLst>
                    <a:ext uri="{FF2B5EF4-FFF2-40B4-BE49-F238E27FC236}">
                      <a16:creationId xmlns:a16="http://schemas.microsoft.com/office/drawing/2014/main" id="{AF048981-D33D-49CD-B2AE-4184FB6065F0}"/>
                    </a:ext>
                  </a:extLst>
                </p:cNvPr>
                <p:cNvSpPr>
                  <a:spLocks/>
                </p:cNvSpPr>
                <p:nvPr/>
              </p:nvSpPr>
              <p:spPr bwMode="auto">
                <a:xfrm>
                  <a:off x="623888" y="1554545"/>
                  <a:ext cx="468313" cy="501650"/>
                </a:xfrm>
                <a:custGeom>
                  <a:avLst/>
                  <a:gdLst>
                    <a:gd name="T0" fmla="*/ 28 w 1432"/>
                    <a:gd name="T1" fmla="*/ 283 h 1534"/>
                    <a:gd name="T2" fmla="*/ 33 w 1432"/>
                    <a:gd name="T3" fmla="*/ 464 h 1534"/>
                    <a:gd name="T4" fmla="*/ 22 w 1432"/>
                    <a:gd name="T5" fmla="*/ 625 h 1534"/>
                    <a:gd name="T6" fmla="*/ 113 w 1432"/>
                    <a:gd name="T7" fmla="*/ 854 h 1534"/>
                    <a:gd name="T8" fmla="*/ 135 w 1432"/>
                    <a:gd name="T9" fmla="*/ 884 h 1534"/>
                    <a:gd name="T10" fmla="*/ 176 w 1432"/>
                    <a:gd name="T11" fmla="*/ 1030 h 1534"/>
                    <a:gd name="T12" fmla="*/ 437 w 1432"/>
                    <a:gd name="T13" fmla="*/ 1327 h 1534"/>
                    <a:gd name="T14" fmla="*/ 449 w 1432"/>
                    <a:gd name="T15" fmla="*/ 1509 h 1534"/>
                    <a:gd name="T16" fmla="*/ 445 w 1432"/>
                    <a:gd name="T17" fmla="*/ 1335 h 1534"/>
                    <a:gd name="T18" fmla="*/ 987 w 1432"/>
                    <a:gd name="T19" fmla="*/ 1334 h 1534"/>
                    <a:gd name="T20" fmla="*/ 983 w 1432"/>
                    <a:gd name="T21" fmla="*/ 1534 h 1534"/>
                    <a:gd name="T22" fmla="*/ 996 w 1432"/>
                    <a:gd name="T23" fmla="*/ 1328 h 1534"/>
                    <a:gd name="T24" fmla="*/ 1190 w 1432"/>
                    <a:gd name="T25" fmla="*/ 1158 h 1534"/>
                    <a:gd name="T26" fmla="*/ 1295 w 1432"/>
                    <a:gd name="T27" fmla="*/ 891 h 1534"/>
                    <a:gd name="T28" fmla="*/ 1356 w 1432"/>
                    <a:gd name="T29" fmla="*/ 772 h 1534"/>
                    <a:gd name="T30" fmla="*/ 1379 w 1432"/>
                    <a:gd name="T31" fmla="*/ 704 h 1534"/>
                    <a:gd name="T32" fmla="*/ 1408 w 1432"/>
                    <a:gd name="T33" fmla="*/ 639 h 1534"/>
                    <a:gd name="T34" fmla="*/ 1402 w 1432"/>
                    <a:gd name="T35" fmla="*/ 480 h 1534"/>
                    <a:gd name="T36" fmla="*/ 1405 w 1432"/>
                    <a:gd name="T37" fmla="*/ 300 h 1534"/>
                    <a:gd name="T38" fmla="*/ 1393 w 1432"/>
                    <a:gd name="T39" fmla="*/ 468 h 1534"/>
                    <a:gd name="T40" fmla="*/ 1320 w 1432"/>
                    <a:gd name="T41" fmla="*/ 422 h 1534"/>
                    <a:gd name="T42" fmla="*/ 1301 w 1432"/>
                    <a:gd name="T43" fmla="*/ 566 h 1534"/>
                    <a:gd name="T44" fmla="*/ 1233 w 1432"/>
                    <a:gd name="T45" fmla="*/ 464 h 1534"/>
                    <a:gd name="T46" fmla="*/ 1185 w 1432"/>
                    <a:gd name="T47" fmla="*/ 21 h 1534"/>
                    <a:gd name="T48" fmla="*/ 1132 w 1432"/>
                    <a:gd name="T49" fmla="*/ 59 h 1534"/>
                    <a:gd name="T50" fmla="*/ 1062 w 1432"/>
                    <a:gd name="T51" fmla="*/ 75 h 1534"/>
                    <a:gd name="T52" fmla="*/ 911 w 1432"/>
                    <a:gd name="T53" fmla="*/ 210 h 1534"/>
                    <a:gd name="T54" fmla="*/ 547 w 1432"/>
                    <a:gd name="T55" fmla="*/ 148 h 1534"/>
                    <a:gd name="T56" fmla="*/ 277 w 1432"/>
                    <a:gd name="T57" fmla="*/ 0 h 1534"/>
                    <a:gd name="T58" fmla="*/ 200 w 1432"/>
                    <a:gd name="T59" fmla="*/ 456 h 1534"/>
                    <a:gd name="T60" fmla="*/ 132 w 1432"/>
                    <a:gd name="T61" fmla="*/ 565 h 1534"/>
                    <a:gd name="T62" fmla="*/ 111 w 1432"/>
                    <a:gd name="T63" fmla="*/ 417 h 1534"/>
                    <a:gd name="T64" fmla="*/ 41 w 1432"/>
                    <a:gd name="T65" fmla="*/ 461 h 1534"/>
                    <a:gd name="T66" fmla="*/ 28 w 1432"/>
                    <a:gd name="T67" fmla="*/ 283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2" h="1534">
                      <a:moveTo>
                        <a:pt x="28" y="283"/>
                      </a:moveTo>
                      <a:cubicBezTo>
                        <a:pt x="23" y="341"/>
                        <a:pt x="39" y="412"/>
                        <a:pt x="33" y="464"/>
                      </a:cubicBezTo>
                      <a:cubicBezTo>
                        <a:pt x="25" y="531"/>
                        <a:pt x="0" y="537"/>
                        <a:pt x="22" y="625"/>
                      </a:cubicBezTo>
                      <a:lnTo>
                        <a:pt x="113" y="854"/>
                      </a:lnTo>
                      <a:cubicBezTo>
                        <a:pt x="127" y="876"/>
                        <a:pt x="123" y="865"/>
                        <a:pt x="135" y="884"/>
                      </a:cubicBezTo>
                      <a:cubicBezTo>
                        <a:pt x="150" y="910"/>
                        <a:pt x="162" y="991"/>
                        <a:pt x="176" y="1030"/>
                      </a:cubicBezTo>
                      <a:cubicBezTo>
                        <a:pt x="217" y="1143"/>
                        <a:pt x="333" y="1290"/>
                        <a:pt x="437" y="1327"/>
                      </a:cubicBezTo>
                      <a:cubicBezTo>
                        <a:pt x="440" y="1368"/>
                        <a:pt x="433" y="1487"/>
                        <a:pt x="449" y="1509"/>
                      </a:cubicBezTo>
                      <a:cubicBezTo>
                        <a:pt x="460" y="1467"/>
                        <a:pt x="454" y="1380"/>
                        <a:pt x="445" y="1335"/>
                      </a:cubicBezTo>
                      <a:cubicBezTo>
                        <a:pt x="625" y="1420"/>
                        <a:pt x="812" y="1412"/>
                        <a:pt x="987" y="1334"/>
                      </a:cubicBezTo>
                      <a:cubicBezTo>
                        <a:pt x="988" y="1398"/>
                        <a:pt x="967" y="1473"/>
                        <a:pt x="983" y="1534"/>
                      </a:cubicBezTo>
                      <a:cubicBezTo>
                        <a:pt x="1000" y="1513"/>
                        <a:pt x="995" y="1370"/>
                        <a:pt x="996" y="1328"/>
                      </a:cubicBezTo>
                      <a:cubicBezTo>
                        <a:pt x="1068" y="1299"/>
                        <a:pt x="1152" y="1213"/>
                        <a:pt x="1190" y="1158"/>
                      </a:cubicBezTo>
                      <a:cubicBezTo>
                        <a:pt x="1292" y="1009"/>
                        <a:pt x="1263" y="950"/>
                        <a:pt x="1295" y="891"/>
                      </a:cubicBezTo>
                      <a:cubicBezTo>
                        <a:pt x="1310" y="863"/>
                        <a:pt x="1336" y="841"/>
                        <a:pt x="1356" y="772"/>
                      </a:cubicBezTo>
                      <a:cubicBezTo>
                        <a:pt x="1366" y="736"/>
                        <a:pt x="1361" y="736"/>
                        <a:pt x="1379" y="704"/>
                      </a:cubicBezTo>
                      <a:cubicBezTo>
                        <a:pt x="1392" y="681"/>
                        <a:pt x="1399" y="668"/>
                        <a:pt x="1408" y="639"/>
                      </a:cubicBezTo>
                      <a:cubicBezTo>
                        <a:pt x="1432" y="559"/>
                        <a:pt x="1414" y="547"/>
                        <a:pt x="1402" y="480"/>
                      </a:cubicBezTo>
                      <a:cubicBezTo>
                        <a:pt x="1394" y="436"/>
                        <a:pt x="1408" y="352"/>
                        <a:pt x="1405" y="300"/>
                      </a:cubicBezTo>
                      <a:cubicBezTo>
                        <a:pt x="1391" y="321"/>
                        <a:pt x="1394" y="432"/>
                        <a:pt x="1393" y="468"/>
                      </a:cubicBezTo>
                      <a:cubicBezTo>
                        <a:pt x="1362" y="447"/>
                        <a:pt x="1367" y="432"/>
                        <a:pt x="1320" y="422"/>
                      </a:cubicBezTo>
                      <a:cubicBezTo>
                        <a:pt x="1320" y="478"/>
                        <a:pt x="1323" y="527"/>
                        <a:pt x="1301" y="566"/>
                      </a:cubicBezTo>
                      <a:cubicBezTo>
                        <a:pt x="1218" y="581"/>
                        <a:pt x="1231" y="537"/>
                        <a:pt x="1233" y="464"/>
                      </a:cubicBezTo>
                      <a:cubicBezTo>
                        <a:pt x="1244" y="199"/>
                        <a:pt x="1255" y="221"/>
                        <a:pt x="1185" y="21"/>
                      </a:cubicBezTo>
                      <a:cubicBezTo>
                        <a:pt x="1146" y="37"/>
                        <a:pt x="1165" y="39"/>
                        <a:pt x="1132" y="59"/>
                      </a:cubicBezTo>
                      <a:cubicBezTo>
                        <a:pt x="1111" y="71"/>
                        <a:pt x="1089" y="73"/>
                        <a:pt x="1062" y="75"/>
                      </a:cubicBezTo>
                      <a:cubicBezTo>
                        <a:pt x="1049" y="161"/>
                        <a:pt x="1005" y="207"/>
                        <a:pt x="911" y="210"/>
                      </a:cubicBezTo>
                      <a:cubicBezTo>
                        <a:pt x="507" y="222"/>
                        <a:pt x="717" y="146"/>
                        <a:pt x="547" y="148"/>
                      </a:cubicBezTo>
                      <a:cubicBezTo>
                        <a:pt x="416" y="150"/>
                        <a:pt x="292" y="176"/>
                        <a:pt x="277" y="0"/>
                      </a:cubicBezTo>
                      <a:cubicBezTo>
                        <a:pt x="170" y="89"/>
                        <a:pt x="194" y="293"/>
                        <a:pt x="200" y="456"/>
                      </a:cubicBezTo>
                      <a:cubicBezTo>
                        <a:pt x="202" y="526"/>
                        <a:pt x="220" y="585"/>
                        <a:pt x="132" y="565"/>
                      </a:cubicBezTo>
                      <a:cubicBezTo>
                        <a:pt x="108" y="523"/>
                        <a:pt x="116" y="475"/>
                        <a:pt x="111" y="417"/>
                      </a:cubicBezTo>
                      <a:cubicBezTo>
                        <a:pt x="77" y="422"/>
                        <a:pt x="66" y="439"/>
                        <a:pt x="41" y="461"/>
                      </a:cubicBezTo>
                      <a:lnTo>
                        <a:pt x="28" y="283"/>
                      </a:ln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6" name="Freeform 378">
                  <a:extLst>
                    <a:ext uri="{FF2B5EF4-FFF2-40B4-BE49-F238E27FC236}">
                      <a16:creationId xmlns:a16="http://schemas.microsoft.com/office/drawing/2014/main" id="{0D8DA077-C6D8-4DBC-83E6-85B216B33DA0}"/>
                    </a:ext>
                  </a:extLst>
                </p:cNvPr>
                <p:cNvSpPr>
                  <a:spLocks/>
                </p:cNvSpPr>
                <p:nvPr/>
              </p:nvSpPr>
              <p:spPr bwMode="auto">
                <a:xfrm>
                  <a:off x="617538" y="1352933"/>
                  <a:ext cx="469900" cy="392113"/>
                </a:xfrm>
                <a:custGeom>
                  <a:avLst/>
                  <a:gdLst>
                    <a:gd name="T0" fmla="*/ 47 w 1438"/>
                    <a:gd name="T1" fmla="*/ 896 h 1198"/>
                    <a:gd name="T2" fmla="*/ 60 w 1438"/>
                    <a:gd name="T3" fmla="*/ 1074 h 1198"/>
                    <a:gd name="T4" fmla="*/ 130 w 1438"/>
                    <a:gd name="T5" fmla="*/ 1030 h 1198"/>
                    <a:gd name="T6" fmla="*/ 151 w 1438"/>
                    <a:gd name="T7" fmla="*/ 1178 h 1198"/>
                    <a:gd name="T8" fmla="*/ 219 w 1438"/>
                    <a:gd name="T9" fmla="*/ 1069 h 1198"/>
                    <a:gd name="T10" fmla="*/ 296 w 1438"/>
                    <a:gd name="T11" fmla="*/ 613 h 1198"/>
                    <a:gd name="T12" fmla="*/ 566 w 1438"/>
                    <a:gd name="T13" fmla="*/ 761 h 1198"/>
                    <a:gd name="T14" fmla="*/ 930 w 1438"/>
                    <a:gd name="T15" fmla="*/ 823 h 1198"/>
                    <a:gd name="T16" fmla="*/ 1081 w 1438"/>
                    <a:gd name="T17" fmla="*/ 688 h 1198"/>
                    <a:gd name="T18" fmla="*/ 1151 w 1438"/>
                    <a:gd name="T19" fmla="*/ 672 h 1198"/>
                    <a:gd name="T20" fmla="*/ 1204 w 1438"/>
                    <a:gd name="T21" fmla="*/ 634 h 1198"/>
                    <a:gd name="T22" fmla="*/ 1252 w 1438"/>
                    <a:gd name="T23" fmla="*/ 1077 h 1198"/>
                    <a:gd name="T24" fmla="*/ 1320 w 1438"/>
                    <a:gd name="T25" fmla="*/ 1179 h 1198"/>
                    <a:gd name="T26" fmla="*/ 1339 w 1438"/>
                    <a:gd name="T27" fmla="*/ 1035 h 1198"/>
                    <a:gd name="T28" fmla="*/ 1412 w 1438"/>
                    <a:gd name="T29" fmla="*/ 1081 h 1198"/>
                    <a:gd name="T30" fmla="*/ 1424 w 1438"/>
                    <a:gd name="T31" fmla="*/ 913 h 1198"/>
                    <a:gd name="T32" fmla="*/ 1418 w 1438"/>
                    <a:gd name="T33" fmla="*/ 579 h 1198"/>
                    <a:gd name="T34" fmla="*/ 1383 w 1438"/>
                    <a:gd name="T35" fmla="*/ 448 h 1198"/>
                    <a:gd name="T36" fmla="*/ 1365 w 1438"/>
                    <a:gd name="T37" fmla="*/ 312 h 1198"/>
                    <a:gd name="T38" fmla="*/ 1263 w 1438"/>
                    <a:gd name="T39" fmla="*/ 252 h 1198"/>
                    <a:gd name="T40" fmla="*/ 1205 w 1438"/>
                    <a:gd name="T41" fmla="*/ 143 h 1198"/>
                    <a:gd name="T42" fmla="*/ 929 w 1438"/>
                    <a:gd name="T43" fmla="*/ 76 h 1198"/>
                    <a:gd name="T44" fmla="*/ 693 w 1438"/>
                    <a:gd name="T45" fmla="*/ 2 h 1198"/>
                    <a:gd name="T46" fmla="*/ 474 w 1438"/>
                    <a:gd name="T47" fmla="*/ 94 h 1198"/>
                    <a:gd name="T48" fmla="*/ 196 w 1438"/>
                    <a:gd name="T49" fmla="*/ 273 h 1198"/>
                    <a:gd name="T50" fmla="*/ 154 w 1438"/>
                    <a:gd name="T51" fmla="*/ 285 h 1198"/>
                    <a:gd name="T52" fmla="*/ 117 w 1438"/>
                    <a:gd name="T53" fmla="*/ 298 h 1198"/>
                    <a:gd name="T54" fmla="*/ 69 w 1438"/>
                    <a:gd name="T55" fmla="*/ 507 h 1198"/>
                    <a:gd name="T56" fmla="*/ 44 w 1438"/>
                    <a:gd name="T57" fmla="*/ 688 h 1198"/>
                    <a:gd name="T58" fmla="*/ 47 w 1438"/>
                    <a:gd name="T59" fmla="*/ 896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38" h="1198">
                      <a:moveTo>
                        <a:pt x="47" y="896"/>
                      </a:moveTo>
                      <a:lnTo>
                        <a:pt x="60" y="1074"/>
                      </a:lnTo>
                      <a:cubicBezTo>
                        <a:pt x="85" y="1052"/>
                        <a:pt x="96" y="1035"/>
                        <a:pt x="130" y="1030"/>
                      </a:cubicBezTo>
                      <a:cubicBezTo>
                        <a:pt x="135" y="1088"/>
                        <a:pt x="127" y="1136"/>
                        <a:pt x="151" y="1178"/>
                      </a:cubicBezTo>
                      <a:cubicBezTo>
                        <a:pt x="239" y="1198"/>
                        <a:pt x="221" y="1139"/>
                        <a:pt x="219" y="1069"/>
                      </a:cubicBezTo>
                      <a:cubicBezTo>
                        <a:pt x="213" y="906"/>
                        <a:pt x="189" y="702"/>
                        <a:pt x="296" y="613"/>
                      </a:cubicBezTo>
                      <a:cubicBezTo>
                        <a:pt x="311" y="789"/>
                        <a:pt x="435" y="763"/>
                        <a:pt x="566" y="761"/>
                      </a:cubicBezTo>
                      <a:cubicBezTo>
                        <a:pt x="736" y="759"/>
                        <a:pt x="526" y="835"/>
                        <a:pt x="930" y="823"/>
                      </a:cubicBezTo>
                      <a:cubicBezTo>
                        <a:pt x="1024" y="820"/>
                        <a:pt x="1068" y="774"/>
                        <a:pt x="1081" y="688"/>
                      </a:cubicBezTo>
                      <a:cubicBezTo>
                        <a:pt x="1108" y="686"/>
                        <a:pt x="1130" y="684"/>
                        <a:pt x="1151" y="672"/>
                      </a:cubicBezTo>
                      <a:cubicBezTo>
                        <a:pt x="1184" y="652"/>
                        <a:pt x="1165" y="650"/>
                        <a:pt x="1204" y="634"/>
                      </a:cubicBezTo>
                      <a:cubicBezTo>
                        <a:pt x="1274" y="834"/>
                        <a:pt x="1263" y="812"/>
                        <a:pt x="1252" y="1077"/>
                      </a:cubicBezTo>
                      <a:cubicBezTo>
                        <a:pt x="1250" y="1150"/>
                        <a:pt x="1237" y="1194"/>
                        <a:pt x="1320" y="1179"/>
                      </a:cubicBezTo>
                      <a:cubicBezTo>
                        <a:pt x="1342" y="1140"/>
                        <a:pt x="1339" y="1091"/>
                        <a:pt x="1339" y="1035"/>
                      </a:cubicBezTo>
                      <a:cubicBezTo>
                        <a:pt x="1386" y="1045"/>
                        <a:pt x="1381" y="1060"/>
                        <a:pt x="1412" y="1081"/>
                      </a:cubicBezTo>
                      <a:cubicBezTo>
                        <a:pt x="1413" y="1045"/>
                        <a:pt x="1410" y="934"/>
                        <a:pt x="1424" y="913"/>
                      </a:cubicBezTo>
                      <a:cubicBezTo>
                        <a:pt x="1411" y="804"/>
                        <a:pt x="1438" y="698"/>
                        <a:pt x="1418" y="579"/>
                      </a:cubicBezTo>
                      <a:cubicBezTo>
                        <a:pt x="1410" y="537"/>
                        <a:pt x="1387" y="478"/>
                        <a:pt x="1383" y="448"/>
                      </a:cubicBezTo>
                      <a:cubicBezTo>
                        <a:pt x="1376" y="398"/>
                        <a:pt x="1404" y="372"/>
                        <a:pt x="1365" y="312"/>
                      </a:cubicBezTo>
                      <a:cubicBezTo>
                        <a:pt x="1336" y="266"/>
                        <a:pt x="1315" y="271"/>
                        <a:pt x="1263" y="252"/>
                      </a:cubicBezTo>
                      <a:cubicBezTo>
                        <a:pt x="1207" y="231"/>
                        <a:pt x="1242" y="198"/>
                        <a:pt x="1205" y="143"/>
                      </a:cubicBezTo>
                      <a:cubicBezTo>
                        <a:pt x="1141" y="51"/>
                        <a:pt x="1049" y="98"/>
                        <a:pt x="929" y="76"/>
                      </a:cubicBezTo>
                      <a:cubicBezTo>
                        <a:pt x="872" y="45"/>
                        <a:pt x="967" y="2"/>
                        <a:pt x="693" y="2"/>
                      </a:cubicBezTo>
                      <a:cubicBezTo>
                        <a:pt x="578" y="2"/>
                        <a:pt x="510" y="0"/>
                        <a:pt x="474" y="94"/>
                      </a:cubicBezTo>
                      <a:cubicBezTo>
                        <a:pt x="312" y="99"/>
                        <a:pt x="173" y="75"/>
                        <a:pt x="196" y="273"/>
                      </a:cubicBezTo>
                      <a:cubicBezTo>
                        <a:pt x="167" y="289"/>
                        <a:pt x="206" y="272"/>
                        <a:pt x="154" y="285"/>
                      </a:cubicBezTo>
                      <a:cubicBezTo>
                        <a:pt x="138" y="289"/>
                        <a:pt x="129" y="292"/>
                        <a:pt x="117" y="298"/>
                      </a:cubicBezTo>
                      <a:cubicBezTo>
                        <a:pt x="0" y="357"/>
                        <a:pt x="70" y="488"/>
                        <a:pt x="69" y="507"/>
                      </a:cubicBezTo>
                      <a:cubicBezTo>
                        <a:pt x="67" y="556"/>
                        <a:pt x="45" y="615"/>
                        <a:pt x="44" y="688"/>
                      </a:cubicBezTo>
                      <a:cubicBezTo>
                        <a:pt x="44" y="756"/>
                        <a:pt x="53" y="829"/>
                        <a:pt x="47" y="896"/>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7" name="Freeform 387">
                  <a:extLst>
                    <a:ext uri="{FF2B5EF4-FFF2-40B4-BE49-F238E27FC236}">
                      <a16:creationId xmlns:a16="http://schemas.microsoft.com/office/drawing/2014/main" id="{4B64054B-C508-4E6A-A15C-07E8B821BB16}"/>
                    </a:ext>
                  </a:extLst>
                </p:cNvPr>
                <p:cNvSpPr>
                  <a:spLocks/>
                </p:cNvSpPr>
                <p:nvPr/>
              </p:nvSpPr>
              <p:spPr bwMode="auto">
                <a:xfrm>
                  <a:off x="796926" y="2167320"/>
                  <a:ext cx="117475" cy="1012825"/>
                </a:xfrm>
                <a:custGeom>
                  <a:avLst/>
                  <a:gdLst>
                    <a:gd name="T0" fmla="*/ 7 w 359"/>
                    <a:gd name="T1" fmla="*/ 1794 h 3089"/>
                    <a:gd name="T2" fmla="*/ 0 w 359"/>
                    <a:gd name="T3" fmla="*/ 2272 h 3089"/>
                    <a:gd name="T4" fmla="*/ 10 w 359"/>
                    <a:gd name="T5" fmla="*/ 2772 h 3089"/>
                    <a:gd name="T6" fmla="*/ 195 w 359"/>
                    <a:gd name="T7" fmla="*/ 2967 h 3089"/>
                    <a:gd name="T8" fmla="*/ 340 w 359"/>
                    <a:gd name="T9" fmla="*/ 2780 h 3089"/>
                    <a:gd name="T10" fmla="*/ 348 w 359"/>
                    <a:gd name="T11" fmla="*/ 3089 h 3089"/>
                    <a:gd name="T12" fmla="*/ 359 w 359"/>
                    <a:gd name="T13" fmla="*/ 2281 h 3089"/>
                    <a:gd name="T14" fmla="*/ 352 w 359"/>
                    <a:gd name="T15" fmla="*/ 1920 h 3089"/>
                    <a:gd name="T16" fmla="*/ 252 w 359"/>
                    <a:gd name="T17" fmla="*/ 461 h 3089"/>
                    <a:gd name="T18" fmla="*/ 274 w 359"/>
                    <a:gd name="T19" fmla="*/ 355 h 3089"/>
                    <a:gd name="T20" fmla="*/ 292 w 359"/>
                    <a:gd name="T21" fmla="*/ 178 h 3089"/>
                    <a:gd name="T22" fmla="*/ 184 w 359"/>
                    <a:gd name="T23" fmla="*/ 0 h 3089"/>
                    <a:gd name="T24" fmla="*/ 87 w 359"/>
                    <a:gd name="T25" fmla="*/ 159 h 3089"/>
                    <a:gd name="T26" fmla="*/ 82 w 359"/>
                    <a:gd name="T27" fmla="*/ 328 h 3089"/>
                    <a:gd name="T28" fmla="*/ 97 w 359"/>
                    <a:gd name="T29" fmla="*/ 548 h 3089"/>
                    <a:gd name="T30" fmla="*/ 7 w 359"/>
                    <a:gd name="T31" fmla="*/ 1794 h 3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9" h="3089">
                      <a:moveTo>
                        <a:pt x="7" y="1794"/>
                      </a:moveTo>
                      <a:lnTo>
                        <a:pt x="0" y="2272"/>
                      </a:lnTo>
                      <a:lnTo>
                        <a:pt x="10" y="2772"/>
                      </a:lnTo>
                      <a:cubicBezTo>
                        <a:pt x="47" y="2794"/>
                        <a:pt x="166" y="2955"/>
                        <a:pt x="195" y="2967"/>
                      </a:cubicBezTo>
                      <a:cubicBezTo>
                        <a:pt x="234" y="2925"/>
                        <a:pt x="309" y="2810"/>
                        <a:pt x="340" y="2780"/>
                      </a:cubicBezTo>
                      <a:lnTo>
                        <a:pt x="348" y="3089"/>
                      </a:lnTo>
                      <a:lnTo>
                        <a:pt x="359" y="2281"/>
                      </a:lnTo>
                      <a:lnTo>
                        <a:pt x="352" y="1920"/>
                      </a:lnTo>
                      <a:cubicBezTo>
                        <a:pt x="356" y="1815"/>
                        <a:pt x="270" y="726"/>
                        <a:pt x="252" y="461"/>
                      </a:cubicBezTo>
                      <a:cubicBezTo>
                        <a:pt x="248" y="396"/>
                        <a:pt x="244" y="399"/>
                        <a:pt x="274" y="355"/>
                      </a:cubicBezTo>
                      <a:cubicBezTo>
                        <a:pt x="343" y="252"/>
                        <a:pt x="357" y="286"/>
                        <a:pt x="292" y="178"/>
                      </a:cubicBezTo>
                      <a:cubicBezTo>
                        <a:pt x="266" y="134"/>
                        <a:pt x="213" y="32"/>
                        <a:pt x="184" y="0"/>
                      </a:cubicBezTo>
                      <a:cubicBezTo>
                        <a:pt x="154" y="34"/>
                        <a:pt x="112" y="116"/>
                        <a:pt x="87" y="159"/>
                      </a:cubicBezTo>
                      <a:cubicBezTo>
                        <a:pt x="32" y="253"/>
                        <a:pt x="21" y="237"/>
                        <a:pt x="82" y="328"/>
                      </a:cubicBezTo>
                      <a:cubicBezTo>
                        <a:pt x="127" y="393"/>
                        <a:pt x="104" y="460"/>
                        <a:pt x="97" y="548"/>
                      </a:cubicBezTo>
                      <a:lnTo>
                        <a:pt x="7" y="1794"/>
                      </a:lnTo>
                      <a:close/>
                    </a:path>
                  </a:pathLst>
                </a:custGeom>
                <a:solidFill>
                  <a:srgbClr val="E23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8" name="Freeform 393">
                  <a:extLst>
                    <a:ext uri="{FF2B5EF4-FFF2-40B4-BE49-F238E27FC236}">
                      <a16:creationId xmlns:a16="http://schemas.microsoft.com/office/drawing/2014/main" id="{D530FDDB-EFC4-4937-88AC-5549170C31A9}"/>
                    </a:ext>
                  </a:extLst>
                </p:cNvPr>
                <p:cNvSpPr>
                  <a:spLocks/>
                </p:cNvSpPr>
                <p:nvPr/>
              </p:nvSpPr>
              <p:spPr bwMode="auto">
                <a:xfrm>
                  <a:off x="628651" y="2045083"/>
                  <a:ext cx="169863" cy="866775"/>
                </a:xfrm>
                <a:custGeom>
                  <a:avLst/>
                  <a:gdLst>
                    <a:gd name="T0" fmla="*/ 47 w 521"/>
                    <a:gd name="T1" fmla="*/ 161 h 2644"/>
                    <a:gd name="T2" fmla="*/ 5 w 521"/>
                    <a:gd name="T3" fmla="*/ 402 h 2644"/>
                    <a:gd name="T4" fmla="*/ 33 w 521"/>
                    <a:gd name="T5" fmla="*/ 654 h 2644"/>
                    <a:gd name="T6" fmla="*/ 283 w 521"/>
                    <a:gd name="T7" fmla="*/ 755 h 2644"/>
                    <a:gd name="T8" fmla="*/ 76 w 521"/>
                    <a:gd name="T9" fmla="*/ 868 h 2644"/>
                    <a:gd name="T10" fmla="*/ 514 w 521"/>
                    <a:gd name="T11" fmla="*/ 2644 h 2644"/>
                    <a:gd name="T12" fmla="*/ 521 w 521"/>
                    <a:gd name="T13" fmla="*/ 2166 h 2644"/>
                    <a:gd name="T14" fmla="*/ 513 w 521"/>
                    <a:gd name="T15" fmla="*/ 1874 h 2644"/>
                    <a:gd name="T16" fmla="*/ 350 w 521"/>
                    <a:gd name="T17" fmla="*/ 489 h 2644"/>
                    <a:gd name="T18" fmla="*/ 363 w 521"/>
                    <a:gd name="T19" fmla="*/ 30 h 2644"/>
                    <a:gd name="T20" fmla="*/ 380 w 521"/>
                    <a:gd name="T21" fmla="*/ 0 h 2644"/>
                    <a:gd name="T22" fmla="*/ 47 w 521"/>
                    <a:gd name="T23" fmla="*/ 161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1" h="2644">
                      <a:moveTo>
                        <a:pt x="47" y="161"/>
                      </a:moveTo>
                      <a:cubicBezTo>
                        <a:pt x="31" y="223"/>
                        <a:pt x="0" y="223"/>
                        <a:pt x="5" y="402"/>
                      </a:cubicBezTo>
                      <a:cubicBezTo>
                        <a:pt x="6" y="463"/>
                        <a:pt x="5" y="610"/>
                        <a:pt x="33" y="654"/>
                      </a:cubicBezTo>
                      <a:cubicBezTo>
                        <a:pt x="78" y="695"/>
                        <a:pt x="226" y="714"/>
                        <a:pt x="283" y="755"/>
                      </a:cubicBezTo>
                      <a:lnTo>
                        <a:pt x="76" y="868"/>
                      </a:lnTo>
                      <a:lnTo>
                        <a:pt x="514" y="2644"/>
                      </a:lnTo>
                      <a:lnTo>
                        <a:pt x="521" y="2166"/>
                      </a:lnTo>
                      <a:cubicBezTo>
                        <a:pt x="512" y="2084"/>
                        <a:pt x="516" y="1963"/>
                        <a:pt x="513" y="1874"/>
                      </a:cubicBezTo>
                      <a:cubicBezTo>
                        <a:pt x="503" y="1632"/>
                        <a:pt x="437" y="691"/>
                        <a:pt x="350" y="489"/>
                      </a:cubicBezTo>
                      <a:cubicBezTo>
                        <a:pt x="271" y="305"/>
                        <a:pt x="259" y="183"/>
                        <a:pt x="363" y="30"/>
                      </a:cubicBezTo>
                      <a:cubicBezTo>
                        <a:pt x="381" y="3"/>
                        <a:pt x="368" y="27"/>
                        <a:pt x="380" y="0"/>
                      </a:cubicBezTo>
                      <a:cubicBezTo>
                        <a:pt x="260" y="37"/>
                        <a:pt x="140" y="105"/>
                        <a:pt x="47" y="161"/>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9" name="Freeform 394">
                  <a:extLst>
                    <a:ext uri="{FF2B5EF4-FFF2-40B4-BE49-F238E27FC236}">
                      <a16:creationId xmlns:a16="http://schemas.microsoft.com/office/drawing/2014/main" id="{86F03C6C-3185-4FFD-AD6E-B946927EFFCA}"/>
                    </a:ext>
                  </a:extLst>
                </p:cNvPr>
                <p:cNvSpPr>
                  <a:spLocks/>
                </p:cNvSpPr>
                <p:nvPr/>
              </p:nvSpPr>
              <p:spPr bwMode="auto">
                <a:xfrm>
                  <a:off x="912813" y="2046670"/>
                  <a:ext cx="169863" cy="868363"/>
                </a:xfrm>
                <a:custGeom>
                  <a:avLst/>
                  <a:gdLst>
                    <a:gd name="T0" fmla="*/ 0 w 521"/>
                    <a:gd name="T1" fmla="*/ 2288 h 2649"/>
                    <a:gd name="T2" fmla="*/ 7 w 521"/>
                    <a:gd name="T3" fmla="*/ 2649 h 2649"/>
                    <a:gd name="T4" fmla="*/ 449 w 521"/>
                    <a:gd name="T5" fmla="*/ 864 h 2649"/>
                    <a:gd name="T6" fmla="*/ 242 w 521"/>
                    <a:gd name="T7" fmla="*/ 752 h 2649"/>
                    <a:gd name="T8" fmla="*/ 492 w 521"/>
                    <a:gd name="T9" fmla="*/ 648 h 2649"/>
                    <a:gd name="T10" fmla="*/ 520 w 521"/>
                    <a:gd name="T11" fmla="*/ 398 h 2649"/>
                    <a:gd name="T12" fmla="*/ 477 w 521"/>
                    <a:gd name="T13" fmla="*/ 159 h 2649"/>
                    <a:gd name="T14" fmla="*/ 152 w 521"/>
                    <a:gd name="T15" fmla="*/ 0 h 2649"/>
                    <a:gd name="T16" fmla="*/ 241 w 521"/>
                    <a:gd name="T17" fmla="*/ 237 h 2649"/>
                    <a:gd name="T18" fmla="*/ 174 w 521"/>
                    <a:gd name="T19" fmla="*/ 501 h 2649"/>
                    <a:gd name="T20" fmla="*/ 114 w 521"/>
                    <a:gd name="T21" fmla="*/ 771 h 2649"/>
                    <a:gd name="T22" fmla="*/ 77 w 521"/>
                    <a:gd name="T23" fmla="*/ 1065 h 2649"/>
                    <a:gd name="T24" fmla="*/ 23 w 521"/>
                    <a:gd name="T25" fmla="*/ 1661 h 2649"/>
                    <a:gd name="T26" fmla="*/ 0 w 521"/>
                    <a:gd name="T27" fmla="*/ 2288 h 2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1" h="2649">
                      <a:moveTo>
                        <a:pt x="0" y="2288"/>
                      </a:moveTo>
                      <a:lnTo>
                        <a:pt x="7" y="2649"/>
                      </a:lnTo>
                      <a:lnTo>
                        <a:pt x="449" y="864"/>
                      </a:lnTo>
                      <a:lnTo>
                        <a:pt x="242" y="752"/>
                      </a:lnTo>
                      <a:cubicBezTo>
                        <a:pt x="294" y="708"/>
                        <a:pt x="451" y="694"/>
                        <a:pt x="492" y="648"/>
                      </a:cubicBezTo>
                      <a:cubicBezTo>
                        <a:pt x="520" y="609"/>
                        <a:pt x="519" y="455"/>
                        <a:pt x="520" y="398"/>
                      </a:cubicBezTo>
                      <a:cubicBezTo>
                        <a:pt x="521" y="289"/>
                        <a:pt x="508" y="241"/>
                        <a:pt x="477" y="159"/>
                      </a:cubicBezTo>
                      <a:cubicBezTo>
                        <a:pt x="414" y="118"/>
                        <a:pt x="234" y="18"/>
                        <a:pt x="152" y="0"/>
                      </a:cubicBezTo>
                      <a:cubicBezTo>
                        <a:pt x="185" y="65"/>
                        <a:pt x="240" y="101"/>
                        <a:pt x="241" y="237"/>
                      </a:cubicBezTo>
                      <a:cubicBezTo>
                        <a:pt x="241" y="327"/>
                        <a:pt x="207" y="430"/>
                        <a:pt x="174" y="501"/>
                      </a:cubicBezTo>
                      <a:cubicBezTo>
                        <a:pt x="121" y="615"/>
                        <a:pt x="132" y="627"/>
                        <a:pt x="114" y="771"/>
                      </a:cubicBezTo>
                      <a:cubicBezTo>
                        <a:pt x="101" y="869"/>
                        <a:pt x="89" y="966"/>
                        <a:pt x="77" y="1065"/>
                      </a:cubicBezTo>
                      <a:cubicBezTo>
                        <a:pt x="54" y="1260"/>
                        <a:pt x="36" y="1463"/>
                        <a:pt x="23" y="1661"/>
                      </a:cubicBezTo>
                      <a:lnTo>
                        <a:pt x="0" y="2288"/>
                      </a:ln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0" name="Freeform 411">
                  <a:extLst>
                    <a:ext uri="{FF2B5EF4-FFF2-40B4-BE49-F238E27FC236}">
                      <a16:creationId xmlns:a16="http://schemas.microsoft.com/office/drawing/2014/main" id="{5C3F21EF-3C75-4110-AB0E-E08EFEDD7D9A}"/>
                    </a:ext>
                  </a:extLst>
                </p:cNvPr>
                <p:cNvSpPr>
                  <a:spLocks/>
                </p:cNvSpPr>
                <p:nvPr/>
              </p:nvSpPr>
              <p:spPr bwMode="auto">
                <a:xfrm>
                  <a:off x="371476" y="3286508"/>
                  <a:ext cx="171450" cy="271463"/>
                </a:xfrm>
                <a:custGeom>
                  <a:avLst/>
                  <a:gdLst>
                    <a:gd name="T0" fmla="*/ 275 w 523"/>
                    <a:gd name="T1" fmla="*/ 330 h 826"/>
                    <a:gd name="T2" fmla="*/ 339 w 523"/>
                    <a:gd name="T3" fmla="*/ 387 h 826"/>
                    <a:gd name="T4" fmla="*/ 481 w 523"/>
                    <a:gd name="T5" fmla="*/ 586 h 826"/>
                    <a:gd name="T6" fmla="*/ 418 w 523"/>
                    <a:gd name="T7" fmla="*/ 3 h 826"/>
                    <a:gd name="T8" fmla="*/ 30 w 523"/>
                    <a:gd name="T9" fmla="*/ 0 h 826"/>
                    <a:gd name="T10" fmla="*/ 135 w 523"/>
                    <a:gd name="T11" fmla="*/ 590 h 826"/>
                    <a:gd name="T12" fmla="*/ 251 w 523"/>
                    <a:gd name="T13" fmla="*/ 712 h 826"/>
                    <a:gd name="T14" fmla="*/ 375 w 523"/>
                    <a:gd name="T15" fmla="*/ 818 h 826"/>
                    <a:gd name="T16" fmla="*/ 423 w 523"/>
                    <a:gd name="T17" fmla="*/ 746 h 826"/>
                    <a:gd name="T18" fmla="*/ 375 w 523"/>
                    <a:gd name="T19" fmla="*/ 673 h 826"/>
                    <a:gd name="T20" fmla="*/ 275 w 523"/>
                    <a:gd name="T21" fmla="*/ 33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826">
                      <a:moveTo>
                        <a:pt x="275" y="330"/>
                      </a:moveTo>
                      <a:cubicBezTo>
                        <a:pt x="328" y="324"/>
                        <a:pt x="324" y="335"/>
                        <a:pt x="339" y="387"/>
                      </a:cubicBezTo>
                      <a:cubicBezTo>
                        <a:pt x="359" y="461"/>
                        <a:pt x="392" y="605"/>
                        <a:pt x="481" y="586"/>
                      </a:cubicBezTo>
                      <a:cubicBezTo>
                        <a:pt x="523" y="481"/>
                        <a:pt x="405" y="330"/>
                        <a:pt x="418" y="3"/>
                      </a:cubicBezTo>
                      <a:lnTo>
                        <a:pt x="30" y="0"/>
                      </a:lnTo>
                      <a:cubicBezTo>
                        <a:pt x="0" y="194"/>
                        <a:pt x="29" y="428"/>
                        <a:pt x="135" y="590"/>
                      </a:cubicBezTo>
                      <a:cubicBezTo>
                        <a:pt x="172" y="648"/>
                        <a:pt x="207" y="664"/>
                        <a:pt x="251" y="712"/>
                      </a:cubicBezTo>
                      <a:cubicBezTo>
                        <a:pt x="284" y="748"/>
                        <a:pt x="317" y="826"/>
                        <a:pt x="375" y="818"/>
                      </a:cubicBezTo>
                      <a:cubicBezTo>
                        <a:pt x="406" y="813"/>
                        <a:pt x="430" y="785"/>
                        <a:pt x="423" y="746"/>
                      </a:cubicBezTo>
                      <a:cubicBezTo>
                        <a:pt x="419" y="727"/>
                        <a:pt x="387" y="689"/>
                        <a:pt x="375" y="673"/>
                      </a:cubicBezTo>
                      <a:cubicBezTo>
                        <a:pt x="326" y="606"/>
                        <a:pt x="223" y="438"/>
                        <a:pt x="275" y="330"/>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1" name="Freeform 414">
                  <a:extLst>
                    <a:ext uri="{FF2B5EF4-FFF2-40B4-BE49-F238E27FC236}">
                      <a16:creationId xmlns:a16="http://schemas.microsoft.com/office/drawing/2014/main" id="{2C16C495-7F17-4894-8806-B06D775BCB33}"/>
                    </a:ext>
                  </a:extLst>
                </p:cNvPr>
                <p:cNvSpPr>
                  <a:spLocks/>
                </p:cNvSpPr>
                <p:nvPr/>
              </p:nvSpPr>
              <p:spPr bwMode="auto">
                <a:xfrm>
                  <a:off x="582613" y="4942270"/>
                  <a:ext cx="238125" cy="128588"/>
                </a:xfrm>
                <a:custGeom>
                  <a:avLst/>
                  <a:gdLst>
                    <a:gd name="T0" fmla="*/ 22 w 727"/>
                    <a:gd name="T1" fmla="*/ 65 h 394"/>
                    <a:gd name="T2" fmla="*/ 15 w 727"/>
                    <a:gd name="T3" fmla="*/ 78 h 394"/>
                    <a:gd name="T4" fmla="*/ 2 w 727"/>
                    <a:gd name="T5" fmla="*/ 153 h 394"/>
                    <a:gd name="T6" fmla="*/ 18 w 727"/>
                    <a:gd name="T7" fmla="*/ 304 h 394"/>
                    <a:gd name="T8" fmla="*/ 165 w 727"/>
                    <a:gd name="T9" fmla="*/ 365 h 394"/>
                    <a:gd name="T10" fmla="*/ 714 w 727"/>
                    <a:gd name="T11" fmla="*/ 312 h 394"/>
                    <a:gd name="T12" fmla="*/ 717 w 727"/>
                    <a:gd name="T13" fmla="*/ 159 h 394"/>
                    <a:gd name="T14" fmla="*/ 711 w 727"/>
                    <a:gd name="T15" fmla="*/ 68 h 394"/>
                    <a:gd name="T16" fmla="*/ 705 w 727"/>
                    <a:gd name="T17" fmla="*/ 64 h 394"/>
                    <a:gd name="T18" fmla="*/ 552 w 727"/>
                    <a:gd name="T19" fmla="*/ 13 h 394"/>
                    <a:gd name="T20" fmla="*/ 28 w 727"/>
                    <a:gd name="T21" fmla="*/ 87 h 394"/>
                    <a:gd name="T22" fmla="*/ 22 w 727"/>
                    <a:gd name="T23" fmla="*/ 6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7" h="394">
                      <a:moveTo>
                        <a:pt x="22" y="65"/>
                      </a:moveTo>
                      <a:lnTo>
                        <a:pt x="15" y="78"/>
                      </a:lnTo>
                      <a:cubicBezTo>
                        <a:pt x="0" y="110"/>
                        <a:pt x="1" y="115"/>
                        <a:pt x="2" y="153"/>
                      </a:cubicBezTo>
                      <a:cubicBezTo>
                        <a:pt x="4" y="205"/>
                        <a:pt x="12" y="200"/>
                        <a:pt x="18" y="304"/>
                      </a:cubicBezTo>
                      <a:cubicBezTo>
                        <a:pt x="60" y="323"/>
                        <a:pt x="22" y="335"/>
                        <a:pt x="165" y="365"/>
                      </a:cubicBezTo>
                      <a:cubicBezTo>
                        <a:pt x="290" y="391"/>
                        <a:pt x="662" y="394"/>
                        <a:pt x="714" y="312"/>
                      </a:cubicBezTo>
                      <a:cubicBezTo>
                        <a:pt x="727" y="271"/>
                        <a:pt x="717" y="208"/>
                        <a:pt x="717" y="159"/>
                      </a:cubicBezTo>
                      <a:lnTo>
                        <a:pt x="711" y="68"/>
                      </a:lnTo>
                      <a:cubicBezTo>
                        <a:pt x="708" y="67"/>
                        <a:pt x="706" y="65"/>
                        <a:pt x="705" y="64"/>
                      </a:cubicBezTo>
                      <a:lnTo>
                        <a:pt x="552" y="13"/>
                      </a:lnTo>
                      <a:cubicBezTo>
                        <a:pt x="468" y="0"/>
                        <a:pt x="89" y="24"/>
                        <a:pt x="28" y="87"/>
                      </a:cubicBezTo>
                      <a:lnTo>
                        <a:pt x="22" y="65"/>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2" name="Freeform 415">
                  <a:extLst>
                    <a:ext uri="{FF2B5EF4-FFF2-40B4-BE49-F238E27FC236}">
                      <a16:creationId xmlns:a16="http://schemas.microsoft.com/office/drawing/2014/main" id="{B641184B-6831-437A-8349-FBF647047C51}"/>
                    </a:ext>
                  </a:extLst>
                </p:cNvPr>
                <p:cNvSpPr>
                  <a:spLocks/>
                </p:cNvSpPr>
                <p:nvPr/>
              </p:nvSpPr>
              <p:spPr bwMode="auto">
                <a:xfrm>
                  <a:off x="881063" y="4937508"/>
                  <a:ext cx="244475" cy="133350"/>
                </a:xfrm>
                <a:custGeom>
                  <a:avLst/>
                  <a:gdLst>
                    <a:gd name="T0" fmla="*/ 43 w 746"/>
                    <a:gd name="T1" fmla="*/ 51 h 407"/>
                    <a:gd name="T2" fmla="*/ 32 w 746"/>
                    <a:gd name="T3" fmla="*/ 174 h 407"/>
                    <a:gd name="T4" fmla="*/ 102 w 746"/>
                    <a:gd name="T5" fmla="*/ 346 h 407"/>
                    <a:gd name="T6" fmla="*/ 704 w 746"/>
                    <a:gd name="T7" fmla="*/ 326 h 407"/>
                    <a:gd name="T8" fmla="*/ 710 w 746"/>
                    <a:gd name="T9" fmla="*/ 322 h 407"/>
                    <a:gd name="T10" fmla="*/ 730 w 746"/>
                    <a:gd name="T11" fmla="*/ 176 h 407"/>
                    <a:gd name="T12" fmla="*/ 735 w 746"/>
                    <a:gd name="T13" fmla="*/ 118 h 407"/>
                    <a:gd name="T14" fmla="*/ 732 w 746"/>
                    <a:gd name="T15" fmla="*/ 86 h 407"/>
                    <a:gd name="T16" fmla="*/ 724 w 746"/>
                    <a:gd name="T17" fmla="*/ 65 h 407"/>
                    <a:gd name="T18" fmla="*/ 718 w 746"/>
                    <a:gd name="T19" fmla="*/ 97 h 407"/>
                    <a:gd name="T20" fmla="*/ 686 w 746"/>
                    <a:gd name="T21" fmla="*/ 72 h 407"/>
                    <a:gd name="T22" fmla="*/ 648 w 746"/>
                    <a:gd name="T23" fmla="*/ 59 h 407"/>
                    <a:gd name="T24" fmla="*/ 186 w 746"/>
                    <a:gd name="T25" fmla="*/ 14 h 407"/>
                    <a:gd name="T26" fmla="*/ 100 w 746"/>
                    <a:gd name="T27" fmla="*/ 33 h 407"/>
                    <a:gd name="T28" fmla="*/ 40 w 746"/>
                    <a:gd name="T29" fmla="*/ 68 h 407"/>
                    <a:gd name="T30" fmla="*/ 43 w 746"/>
                    <a:gd name="T31" fmla="*/ 5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6" h="407">
                      <a:moveTo>
                        <a:pt x="43" y="51"/>
                      </a:moveTo>
                      <a:cubicBezTo>
                        <a:pt x="27" y="78"/>
                        <a:pt x="33" y="136"/>
                        <a:pt x="32" y="174"/>
                      </a:cubicBezTo>
                      <a:cubicBezTo>
                        <a:pt x="34" y="268"/>
                        <a:pt x="0" y="316"/>
                        <a:pt x="102" y="346"/>
                      </a:cubicBezTo>
                      <a:cubicBezTo>
                        <a:pt x="244" y="389"/>
                        <a:pt x="564" y="407"/>
                        <a:pt x="704" y="326"/>
                      </a:cubicBezTo>
                      <a:cubicBezTo>
                        <a:pt x="706" y="325"/>
                        <a:pt x="708" y="323"/>
                        <a:pt x="710" y="322"/>
                      </a:cubicBezTo>
                      <a:cubicBezTo>
                        <a:pt x="746" y="299"/>
                        <a:pt x="728" y="248"/>
                        <a:pt x="730" y="176"/>
                      </a:cubicBezTo>
                      <a:cubicBezTo>
                        <a:pt x="731" y="154"/>
                        <a:pt x="734" y="138"/>
                        <a:pt x="735" y="118"/>
                      </a:cubicBezTo>
                      <a:cubicBezTo>
                        <a:pt x="735" y="104"/>
                        <a:pt x="735" y="100"/>
                        <a:pt x="732" y="86"/>
                      </a:cubicBezTo>
                      <a:cubicBezTo>
                        <a:pt x="727" y="62"/>
                        <a:pt x="729" y="72"/>
                        <a:pt x="724" y="65"/>
                      </a:cubicBezTo>
                      <a:lnTo>
                        <a:pt x="718" y="97"/>
                      </a:lnTo>
                      <a:cubicBezTo>
                        <a:pt x="699" y="72"/>
                        <a:pt x="716" y="86"/>
                        <a:pt x="686" y="72"/>
                      </a:cubicBezTo>
                      <a:cubicBezTo>
                        <a:pt x="673" y="66"/>
                        <a:pt x="660" y="63"/>
                        <a:pt x="648" y="59"/>
                      </a:cubicBezTo>
                      <a:cubicBezTo>
                        <a:pt x="548" y="22"/>
                        <a:pt x="272" y="0"/>
                        <a:pt x="186" y="14"/>
                      </a:cubicBezTo>
                      <a:cubicBezTo>
                        <a:pt x="157" y="19"/>
                        <a:pt x="125" y="25"/>
                        <a:pt x="100" y="33"/>
                      </a:cubicBezTo>
                      <a:cubicBezTo>
                        <a:pt x="53" y="46"/>
                        <a:pt x="69" y="51"/>
                        <a:pt x="40" y="68"/>
                      </a:cubicBezTo>
                      <a:cubicBezTo>
                        <a:pt x="53" y="61"/>
                        <a:pt x="51" y="73"/>
                        <a:pt x="43" y="51"/>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3" name="Freeform 416">
                  <a:extLst>
                    <a:ext uri="{FF2B5EF4-FFF2-40B4-BE49-F238E27FC236}">
                      <a16:creationId xmlns:a16="http://schemas.microsoft.com/office/drawing/2014/main" id="{88429B74-479A-4E3A-B71C-5FA05AF63E70}"/>
                    </a:ext>
                  </a:extLst>
                </p:cNvPr>
                <p:cNvSpPr>
                  <a:spLocks/>
                </p:cNvSpPr>
                <p:nvPr/>
              </p:nvSpPr>
              <p:spPr bwMode="auto">
                <a:xfrm>
                  <a:off x="1187402" y="3272220"/>
                  <a:ext cx="146655" cy="271996"/>
                </a:xfrm>
                <a:custGeom>
                  <a:avLst/>
                  <a:gdLst>
                    <a:gd name="T0" fmla="*/ 440 w 477"/>
                    <a:gd name="T1" fmla="*/ 142 h 853"/>
                    <a:gd name="T2" fmla="*/ 411 w 477"/>
                    <a:gd name="T3" fmla="*/ 0 h 853"/>
                    <a:gd name="T4" fmla="*/ 77 w 477"/>
                    <a:gd name="T5" fmla="*/ 15 h 853"/>
                    <a:gd name="T6" fmla="*/ 66 w 477"/>
                    <a:gd name="T7" fmla="*/ 332 h 853"/>
                    <a:gd name="T8" fmla="*/ 51 w 477"/>
                    <a:gd name="T9" fmla="*/ 605 h 853"/>
                    <a:gd name="T10" fmla="*/ 153 w 477"/>
                    <a:gd name="T11" fmla="*/ 486 h 853"/>
                    <a:gd name="T12" fmla="*/ 236 w 477"/>
                    <a:gd name="T13" fmla="*/ 339 h 853"/>
                    <a:gd name="T14" fmla="*/ 111 w 477"/>
                    <a:gd name="T15" fmla="*/ 750 h 853"/>
                    <a:gd name="T16" fmla="*/ 205 w 477"/>
                    <a:gd name="T17" fmla="*/ 818 h 853"/>
                    <a:gd name="T18" fmla="*/ 284 w 477"/>
                    <a:gd name="T19" fmla="*/ 710 h 853"/>
                    <a:gd name="T20" fmla="*/ 377 w 477"/>
                    <a:gd name="T21" fmla="*/ 609 h 853"/>
                    <a:gd name="T22" fmla="*/ 477 w 477"/>
                    <a:gd name="T23" fmla="*/ 322 h 853"/>
                    <a:gd name="T24" fmla="*/ 460 w 477"/>
                    <a:gd name="T25" fmla="*/ 311 h 853"/>
                    <a:gd name="T26" fmla="*/ 435 w 477"/>
                    <a:gd name="T27" fmla="*/ 296 h 853"/>
                    <a:gd name="T28" fmla="*/ 440 w 477"/>
                    <a:gd name="T29" fmla="*/ 142 h 853"/>
                    <a:gd name="connsiteX0" fmla="*/ 8510 w 9391"/>
                    <a:gd name="connsiteY0" fmla="*/ 3470 h 9735"/>
                    <a:gd name="connsiteX1" fmla="*/ 8007 w 9391"/>
                    <a:gd name="connsiteY1" fmla="*/ 0 h 9735"/>
                    <a:gd name="connsiteX2" fmla="*/ 1005 w 9391"/>
                    <a:gd name="connsiteY2" fmla="*/ 176 h 9735"/>
                    <a:gd name="connsiteX3" fmla="*/ 775 w 9391"/>
                    <a:gd name="connsiteY3" fmla="*/ 3892 h 9735"/>
                    <a:gd name="connsiteX4" fmla="*/ 460 w 9391"/>
                    <a:gd name="connsiteY4" fmla="*/ 7093 h 9735"/>
                    <a:gd name="connsiteX5" fmla="*/ 2599 w 9391"/>
                    <a:gd name="connsiteY5" fmla="*/ 5698 h 9735"/>
                    <a:gd name="connsiteX6" fmla="*/ 4339 w 9391"/>
                    <a:gd name="connsiteY6" fmla="*/ 3974 h 9735"/>
                    <a:gd name="connsiteX7" fmla="*/ 1718 w 9391"/>
                    <a:gd name="connsiteY7" fmla="*/ 8792 h 9735"/>
                    <a:gd name="connsiteX8" fmla="*/ 3689 w 9391"/>
                    <a:gd name="connsiteY8" fmla="*/ 9590 h 9735"/>
                    <a:gd name="connsiteX9" fmla="*/ 5345 w 9391"/>
                    <a:gd name="connsiteY9" fmla="*/ 8324 h 9735"/>
                    <a:gd name="connsiteX10" fmla="*/ 7295 w 9391"/>
                    <a:gd name="connsiteY10" fmla="*/ 7140 h 9735"/>
                    <a:gd name="connsiteX11" fmla="*/ 9391 w 9391"/>
                    <a:gd name="connsiteY11" fmla="*/ 3775 h 9735"/>
                    <a:gd name="connsiteX12" fmla="*/ 9035 w 9391"/>
                    <a:gd name="connsiteY12" fmla="*/ 3646 h 9735"/>
                    <a:gd name="connsiteX13" fmla="*/ 8510 w 9391"/>
                    <a:gd name="connsiteY13" fmla="*/ 3470 h 9735"/>
                    <a:gd name="connsiteX0" fmla="*/ 9621 w 10000"/>
                    <a:gd name="connsiteY0" fmla="*/ 3745 h 10000"/>
                    <a:gd name="connsiteX1" fmla="*/ 8526 w 10000"/>
                    <a:gd name="connsiteY1" fmla="*/ 0 h 10000"/>
                    <a:gd name="connsiteX2" fmla="*/ 1070 w 10000"/>
                    <a:gd name="connsiteY2" fmla="*/ 181 h 10000"/>
                    <a:gd name="connsiteX3" fmla="*/ 825 w 10000"/>
                    <a:gd name="connsiteY3" fmla="*/ 3998 h 10000"/>
                    <a:gd name="connsiteX4" fmla="*/ 490 w 10000"/>
                    <a:gd name="connsiteY4" fmla="*/ 7286 h 10000"/>
                    <a:gd name="connsiteX5" fmla="*/ 2768 w 10000"/>
                    <a:gd name="connsiteY5" fmla="*/ 5853 h 10000"/>
                    <a:gd name="connsiteX6" fmla="*/ 4620 w 10000"/>
                    <a:gd name="connsiteY6" fmla="*/ 4082 h 10000"/>
                    <a:gd name="connsiteX7" fmla="*/ 1829 w 10000"/>
                    <a:gd name="connsiteY7" fmla="*/ 9031 h 10000"/>
                    <a:gd name="connsiteX8" fmla="*/ 3928 w 10000"/>
                    <a:gd name="connsiteY8" fmla="*/ 9851 h 10000"/>
                    <a:gd name="connsiteX9" fmla="*/ 5692 w 10000"/>
                    <a:gd name="connsiteY9" fmla="*/ 8551 h 10000"/>
                    <a:gd name="connsiteX10" fmla="*/ 7768 w 10000"/>
                    <a:gd name="connsiteY10" fmla="*/ 7334 h 10000"/>
                    <a:gd name="connsiteX11" fmla="*/ 10000 w 10000"/>
                    <a:gd name="connsiteY11" fmla="*/ 3878 h 10000"/>
                    <a:gd name="connsiteX12" fmla="*/ 9621 w 10000"/>
                    <a:gd name="connsiteY12" fmla="*/ 3745 h 10000"/>
                    <a:gd name="connsiteX0" fmla="*/ 10000 w 10038"/>
                    <a:gd name="connsiteY0" fmla="*/ 3878 h 10000"/>
                    <a:gd name="connsiteX1" fmla="*/ 8526 w 10038"/>
                    <a:gd name="connsiteY1" fmla="*/ 0 h 10000"/>
                    <a:gd name="connsiteX2" fmla="*/ 1070 w 10038"/>
                    <a:gd name="connsiteY2" fmla="*/ 181 h 10000"/>
                    <a:gd name="connsiteX3" fmla="*/ 825 w 10038"/>
                    <a:gd name="connsiteY3" fmla="*/ 3998 h 10000"/>
                    <a:gd name="connsiteX4" fmla="*/ 490 w 10038"/>
                    <a:gd name="connsiteY4" fmla="*/ 7286 h 10000"/>
                    <a:gd name="connsiteX5" fmla="*/ 2768 w 10038"/>
                    <a:gd name="connsiteY5" fmla="*/ 5853 h 10000"/>
                    <a:gd name="connsiteX6" fmla="*/ 4620 w 10038"/>
                    <a:gd name="connsiteY6" fmla="*/ 4082 h 10000"/>
                    <a:gd name="connsiteX7" fmla="*/ 1829 w 10038"/>
                    <a:gd name="connsiteY7" fmla="*/ 9031 h 10000"/>
                    <a:gd name="connsiteX8" fmla="*/ 3928 w 10038"/>
                    <a:gd name="connsiteY8" fmla="*/ 9851 h 10000"/>
                    <a:gd name="connsiteX9" fmla="*/ 5692 w 10038"/>
                    <a:gd name="connsiteY9" fmla="*/ 8551 h 10000"/>
                    <a:gd name="connsiteX10" fmla="*/ 7768 w 10038"/>
                    <a:gd name="connsiteY10" fmla="*/ 7334 h 10000"/>
                    <a:gd name="connsiteX11" fmla="*/ 10000 w 10038"/>
                    <a:gd name="connsiteY11" fmla="*/ 38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8" h="10000">
                      <a:moveTo>
                        <a:pt x="10000" y="3878"/>
                      </a:moveTo>
                      <a:cubicBezTo>
                        <a:pt x="10126" y="2656"/>
                        <a:pt x="10014" y="616"/>
                        <a:pt x="8526" y="0"/>
                      </a:cubicBezTo>
                      <a:lnTo>
                        <a:pt x="1070" y="181"/>
                      </a:lnTo>
                      <a:cubicBezTo>
                        <a:pt x="1294" y="1746"/>
                        <a:pt x="1361" y="2445"/>
                        <a:pt x="825" y="3998"/>
                      </a:cubicBezTo>
                      <a:cubicBezTo>
                        <a:pt x="512" y="4949"/>
                        <a:pt x="-648" y="6611"/>
                        <a:pt x="490" y="7286"/>
                      </a:cubicBezTo>
                      <a:cubicBezTo>
                        <a:pt x="1829" y="7382"/>
                        <a:pt x="2365" y="6503"/>
                        <a:pt x="2768" y="5853"/>
                      </a:cubicBezTo>
                      <a:cubicBezTo>
                        <a:pt x="3615" y="4372"/>
                        <a:pt x="3012" y="3998"/>
                        <a:pt x="4620" y="4082"/>
                      </a:cubicBezTo>
                      <a:cubicBezTo>
                        <a:pt x="6473" y="5744"/>
                        <a:pt x="2008" y="8730"/>
                        <a:pt x="1829" y="9031"/>
                      </a:cubicBezTo>
                      <a:cubicBezTo>
                        <a:pt x="1428" y="9742"/>
                        <a:pt x="2811" y="10272"/>
                        <a:pt x="3928" y="9851"/>
                      </a:cubicBezTo>
                      <a:cubicBezTo>
                        <a:pt x="4598" y="9586"/>
                        <a:pt x="5022" y="8959"/>
                        <a:pt x="5692" y="8551"/>
                      </a:cubicBezTo>
                      <a:cubicBezTo>
                        <a:pt x="6473" y="8069"/>
                        <a:pt x="6986" y="7948"/>
                        <a:pt x="7768" y="7334"/>
                      </a:cubicBezTo>
                      <a:cubicBezTo>
                        <a:pt x="8906" y="6407"/>
                        <a:pt x="9599" y="5155"/>
                        <a:pt x="10000" y="3878"/>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4" name="Freeform 417">
                  <a:extLst>
                    <a:ext uri="{FF2B5EF4-FFF2-40B4-BE49-F238E27FC236}">
                      <a16:creationId xmlns:a16="http://schemas.microsoft.com/office/drawing/2014/main" id="{F5423296-F017-4FB1-A291-E965B5383F21}"/>
                    </a:ext>
                  </a:extLst>
                </p:cNvPr>
                <p:cNvSpPr>
                  <a:spLocks/>
                </p:cNvSpPr>
                <p:nvPr/>
              </p:nvSpPr>
              <p:spPr bwMode="auto">
                <a:xfrm>
                  <a:off x="762001" y="1991108"/>
                  <a:ext cx="192088" cy="174625"/>
                </a:xfrm>
                <a:custGeom>
                  <a:avLst/>
                  <a:gdLst>
                    <a:gd name="T0" fmla="*/ 28 w 590"/>
                    <a:gd name="T1" fmla="*/ 175 h 534"/>
                    <a:gd name="T2" fmla="*/ 279 w 590"/>
                    <a:gd name="T3" fmla="*/ 525 h 534"/>
                    <a:gd name="T4" fmla="*/ 562 w 590"/>
                    <a:gd name="T5" fmla="*/ 200 h 534"/>
                    <a:gd name="T6" fmla="*/ 566 w 590"/>
                    <a:gd name="T7" fmla="*/ 0 h 534"/>
                    <a:gd name="T8" fmla="*/ 24 w 590"/>
                    <a:gd name="T9" fmla="*/ 1 h 534"/>
                    <a:gd name="T10" fmla="*/ 28 w 590"/>
                    <a:gd name="T11" fmla="*/ 175 h 534"/>
                  </a:gdLst>
                  <a:ahLst/>
                  <a:cxnLst>
                    <a:cxn ang="0">
                      <a:pos x="T0" y="T1"/>
                    </a:cxn>
                    <a:cxn ang="0">
                      <a:pos x="T2" y="T3"/>
                    </a:cxn>
                    <a:cxn ang="0">
                      <a:pos x="T4" y="T5"/>
                    </a:cxn>
                    <a:cxn ang="0">
                      <a:pos x="T6" y="T7"/>
                    </a:cxn>
                    <a:cxn ang="0">
                      <a:pos x="T8" y="T9"/>
                    </a:cxn>
                    <a:cxn ang="0">
                      <a:pos x="T10" y="T11"/>
                    </a:cxn>
                  </a:cxnLst>
                  <a:rect l="0" t="0" r="r" b="b"/>
                  <a:pathLst>
                    <a:path w="590" h="534">
                      <a:moveTo>
                        <a:pt x="28" y="175"/>
                      </a:moveTo>
                      <a:cubicBezTo>
                        <a:pt x="0" y="356"/>
                        <a:pt x="118" y="516"/>
                        <a:pt x="279" y="525"/>
                      </a:cubicBezTo>
                      <a:cubicBezTo>
                        <a:pt x="449" y="534"/>
                        <a:pt x="590" y="376"/>
                        <a:pt x="562" y="200"/>
                      </a:cubicBezTo>
                      <a:cubicBezTo>
                        <a:pt x="546" y="139"/>
                        <a:pt x="567" y="64"/>
                        <a:pt x="566" y="0"/>
                      </a:cubicBezTo>
                      <a:cubicBezTo>
                        <a:pt x="391" y="78"/>
                        <a:pt x="204" y="86"/>
                        <a:pt x="24" y="1"/>
                      </a:cubicBezTo>
                      <a:cubicBezTo>
                        <a:pt x="33" y="46"/>
                        <a:pt x="39" y="133"/>
                        <a:pt x="28" y="175"/>
                      </a:cubicBezTo>
                      <a:close/>
                    </a:path>
                  </a:pathLst>
                </a:custGeom>
                <a:solidFill>
                  <a:srgbClr val="F58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5" name="Freeform 420">
                  <a:extLst>
                    <a:ext uri="{FF2B5EF4-FFF2-40B4-BE49-F238E27FC236}">
                      <a16:creationId xmlns:a16="http://schemas.microsoft.com/office/drawing/2014/main" id="{88199604-F353-4CEC-AB84-CF369AB2A015}"/>
                    </a:ext>
                  </a:extLst>
                </p:cNvPr>
                <p:cNvSpPr>
                  <a:spLocks/>
                </p:cNvSpPr>
                <p:nvPr/>
              </p:nvSpPr>
              <p:spPr bwMode="auto">
                <a:xfrm>
                  <a:off x="890588" y="4848608"/>
                  <a:ext cx="233363" cy="120650"/>
                </a:xfrm>
                <a:custGeom>
                  <a:avLst/>
                  <a:gdLst>
                    <a:gd name="T0" fmla="*/ 15 w 715"/>
                    <a:gd name="T1" fmla="*/ 322 h 368"/>
                    <a:gd name="T2" fmla="*/ 12 w 715"/>
                    <a:gd name="T3" fmla="*/ 339 h 368"/>
                    <a:gd name="T4" fmla="*/ 72 w 715"/>
                    <a:gd name="T5" fmla="*/ 304 h 368"/>
                    <a:gd name="T6" fmla="*/ 158 w 715"/>
                    <a:gd name="T7" fmla="*/ 285 h 368"/>
                    <a:gd name="T8" fmla="*/ 620 w 715"/>
                    <a:gd name="T9" fmla="*/ 330 h 368"/>
                    <a:gd name="T10" fmla="*/ 658 w 715"/>
                    <a:gd name="T11" fmla="*/ 343 h 368"/>
                    <a:gd name="T12" fmla="*/ 690 w 715"/>
                    <a:gd name="T13" fmla="*/ 368 h 368"/>
                    <a:gd name="T14" fmla="*/ 696 w 715"/>
                    <a:gd name="T15" fmla="*/ 336 h 368"/>
                    <a:gd name="T16" fmla="*/ 625 w 715"/>
                    <a:gd name="T17" fmla="*/ 2 h 368"/>
                    <a:gd name="T18" fmla="*/ 79 w 715"/>
                    <a:gd name="T19" fmla="*/ 0 h 368"/>
                    <a:gd name="T20" fmla="*/ 15 w 715"/>
                    <a:gd name="T21"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5" h="368">
                      <a:moveTo>
                        <a:pt x="15" y="322"/>
                      </a:moveTo>
                      <a:cubicBezTo>
                        <a:pt x="23" y="344"/>
                        <a:pt x="25" y="332"/>
                        <a:pt x="12" y="339"/>
                      </a:cubicBezTo>
                      <a:cubicBezTo>
                        <a:pt x="41" y="322"/>
                        <a:pt x="25" y="317"/>
                        <a:pt x="72" y="304"/>
                      </a:cubicBezTo>
                      <a:cubicBezTo>
                        <a:pt x="97" y="296"/>
                        <a:pt x="129" y="290"/>
                        <a:pt x="158" y="285"/>
                      </a:cubicBezTo>
                      <a:cubicBezTo>
                        <a:pt x="244" y="271"/>
                        <a:pt x="520" y="293"/>
                        <a:pt x="620" y="330"/>
                      </a:cubicBezTo>
                      <a:cubicBezTo>
                        <a:pt x="632" y="334"/>
                        <a:pt x="645" y="337"/>
                        <a:pt x="658" y="343"/>
                      </a:cubicBezTo>
                      <a:cubicBezTo>
                        <a:pt x="688" y="357"/>
                        <a:pt x="671" y="343"/>
                        <a:pt x="690" y="368"/>
                      </a:cubicBezTo>
                      <a:lnTo>
                        <a:pt x="696" y="336"/>
                      </a:lnTo>
                      <a:cubicBezTo>
                        <a:pt x="715" y="255"/>
                        <a:pt x="639" y="85"/>
                        <a:pt x="625" y="2"/>
                      </a:cubicBezTo>
                      <a:lnTo>
                        <a:pt x="79" y="0"/>
                      </a:lnTo>
                      <a:cubicBezTo>
                        <a:pt x="64" y="92"/>
                        <a:pt x="0" y="228"/>
                        <a:pt x="15" y="322"/>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6" name="Freeform 421">
                  <a:extLst>
                    <a:ext uri="{FF2B5EF4-FFF2-40B4-BE49-F238E27FC236}">
                      <a16:creationId xmlns:a16="http://schemas.microsoft.com/office/drawing/2014/main" id="{AB3E1746-3F43-4A59-BF63-1412EE55CA38}"/>
                    </a:ext>
                  </a:extLst>
                </p:cNvPr>
                <p:cNvSpPr>
                  <a:spLocks/>
                </p:cNvSpPr>
                <p:nvPr/>
              </p:nvSpPr>
              <p:spPr bwMode="auto">
                <a:xfrm>
                  <a:off x="584201" y="4854958"/>
                  <a:ext cx="231775" cy="115888"/>
                </a:xfrm>
                <a:custGeom>
                  <a:avLst/>
                  <a:gdLst>
                    <a:gd name="T0" fmla="*/ 90 w 708"/>
                    <a:gd name="T1" fmla="*/ 2 h 355"/>
                    <a:gd name="T2" fmla="*/ 19 w 708"/>
                    <a:gd name="T3" fmla="*/ 333 h 355"/>
                    <a:gd name="T4" fmla="*/ 25 w 708"/>
                    <a:gd name="T5" fmla="*/ 355 h 355"/>
                    <a:gd name="T6" fmla="*/ 549 w 708"/>
                    <a:gd name="T7" fmla="*/ 281 h 355"/>
                    <a:gd name="T8" fmla="*/ 702 w 708"/>
                    <a:gd name="T9" fmla="*/ 332 h 355"/>
                    <a:gd name="T10" fmla="*/ 708 w 708"/>
                    <a:gd name="T11" fmla="*/ 336 h 355"/>
                    <a:gd name="T12" fmla="*/ 678 w 708"/>
                    <a:gd name="T13" fmla="*/ 157 h 355"/>
                    <a:gd name="T14" fmla="*/ 639 w 708"/>
                    <a:gd name="T15" fmla="*/ 0 h 355"/>
                    <a:gd name="T16" fmla="*/ 90 w 708"/>
                    <a:gd name="T17" fmla="*/ 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8" h="355">
                      <a:moveTo>
                        <a:pt x="90" y="2"/>
                      </a:moveTo>
                      <a:cubicBezTo>
                        <a:pt x="76" y="83"/>
                        <a:pt x="0" y="253"/>
                        <a:pt x="19" y="333"/>
                      </a:cubicBezTo>
                      <a:lnTo>
                        <a:pt x="25" y="355"/>
                      </a:lnTo>
                      <a:cubicBezTo>
                        <a:pt x="86" y="292"/>
                        <a:pt x="465" y="268"/>
                        <a:pt x="549" y="281"/>
                      </a:cubicBezTo>
                      <a:lnTo>
                        <a:pt x="702" y="332"/>
                      </a:lnTo>
                      <a:cubicBezTo>
                        <a:pt x="703" y="333"/>
                        <a:pt x="705" y="335"/>
                        <a:pt x="708" y="336"/>
                      </a:cubicBezTo>
                      <a:cubicBezTo>
                        <a:pt x="704" y="276"/>
                        <a:pt x="691" y="214"/>
                        <a:pt x="678" y="157"/>
                      </a:cubicBezTo>
                      <a:cubicBezTo>
                        <a:pt x="669" y="118"/>
                        <a:pt x="640" y="30"/>
                        <a:pt x="639" y="0"/>
                      </a:cubicBezTo>
                      <a:lnTo>
                        <a:pt x="90" y="2"/>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7" name="Freeform 441">
                  <a:extLst>
                    <a:ext uri="{FF2B5EF4-FFF2-40B4-BE49-F238E27FC236}">
                      <a16:creationId xmlns:a16="http://schemas.microsoft.com/office/drawing/2014/main" id="{A204D873-D86F-4317-9A6E-3BA307D6EB23}"/>
                    </a:ext>
                  </a:extLst>
                </p:cNvPr>
                <p:cNvSpPr>
                  <a:spLocks/>
                </p:cNvSpPr>
                <p:nvPr/>
              </p:nvSpPr>
              <p:spPr bwMode="auto">
                <a:xfrm>
                  <a:off x="800101" y="3075370"/>
                  <a:ext cx="111125" cy="142875"/>
                </a:xfrm>
                <a:custGeom>
                  <a:avLst/>
                  <a:gdLst>
                    <a:gd name="T0" fmla="*/ 338 w 338"/>
                    <a:gd name="T1" fmla="*/ 317 h 434"/>
                    <a:gd name="T2" fmla="*/ 330 w 338"/>
                    <a:gd name="T3" fmla="*/ 8 h 434"/>
                    <a:gd name="T4" fmla="*/ 185 w 338"/>
                    <a:gd name="T5" fmla="*/ 195 h 434"/>
                    <a:gd name="T6" fmla="*/ 0 w 338"/>
                    <a:gd name="T7" fmla="*/ 0 h 434"/>
                    <a:gd name="T8" fmla="*/ 7 w 338"/>
                    <a:gd name="T9" fmla="*/ 434 h 434"/>
                    <a:gd name="T10" fmla="*/ 337 w 338"/>
                    <a:gd name="T11" fmla="*/ 434 h 434"/>
                    <a:gd name="T12" fmla="*/ 338 w 338"/>
                    <a:gd name="T13" fmla="*/ 317 h 434"/>
                  </a:gdLst>
                  <a:ahLst/>
                  <a:cxnLst>
                    <a:cxn ang="0">
                      <a:pos x="T0" y="T1"/>
                    </a:cxn>
                    <a:cxn ang="0">
                      <a:pos x="T2" y="T3"/>
                    </a:cxn>
                    <a:cxn ang="0">
                      <a:pos x="T4" y="T5"/>
                    </a:cxn>
                    <a:cxn ang="0">
                      <a:pos x="T6" y="T7"/>
                    </a:cxn>
                    <a:cxn ang="0">
                      <a:pos x="T8" y="T9"/>
                    </a:cxn>
                    <a:cxn ang="0">
                      <a:pos x="T10" y="T11"/>
                    </a:cxn>
                    <a:cxn ang="0">
                      <a:pos x="T12" y="T13"/>
                    </a:cxn>
                  </a:cxnLst>
                  <a:rect l="0" t="0" r="r" b="b"/>
                  <a:pathLst>
                    <a:path w="338" h="434">
                      <a:moveTo>
                        <a:pt x="338" y="317"/>
                      </a:moveTo>
                      <a:lnTo>
                        <a:pt x="330" y="8"/>
                      </a:lnTo>
                      <a:cubicBezTo>
                        <a:pt x="299" y="38"/>
                        <a:pt x="224" y="153"/>
                        <a:pt x="185" y="195"/>
                      </a:cubicBezTo>
                      <a:cubicBezTo>
                        <a:pt x="156" y="183"/>
                        <a:pt x="37" y="22"/>
                        <a:pt x="0" y="0"/>
                      </a:cubicBezTo>
                      <a:lnTo>
                        <a:pt x="7" y="434"/>
                      </a:lnTo>
                      <a:lnTo>
                        <a:pt x="337" y="434"/>
                      </a:lnTo>
                      <a:lnTo>
                        <a:pt x="338" y="31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408" name="Group 407">
                  <a:extLst>
                    <a:ext uri="{FF2B5EF4-FFF2-40B4-BE49-F238E27FC236}">
                      <a16:creationId xmlns:a16="http://schemas.microsoft.com/office/drawing/2014/main" id="{8D44586B-0D90-4E4E-8717-66551FCE3A54}"/>
                    </a:ext>
                  </a:extLst>
                </p:cNvPr>
                <p:cNvGrpSpPr/>
                <p:nvPr/>
              </p:nvGrpSpPr>
              <p:grpSpPr>
                <a:xfrm>
                  <a:off x="716279" y="1686944"/>
                  <a:ext cx="273051" cy="250825"/>
                  <a:chOff x="8582026" y="1893889"/>
                  <a:chExt cx="273051" cy="250825"/>
                </a:xfrm>
              </p:grpSpPr>
              <p:sp>
                <p:nvSpPr>
                  <p:cNvPr id="409" name="Freeform 300">
                    <a:extLst>
                      <a:ext uri="{FF2B5EF4-FFF2-40B4-BE49-F238E27FC236}">
                        <a16:creationId xmlns:a16="http://schemas.microsoft.com/office/drawing/2014/main" id="{83189319-9D11-419D-9DA6-6D354A51CC41}"/>
                      </a:ext>
                    </a:extLst>
                  </p:cNvPr>
                  <p:cNvSpPr>
                    <a:spLocks/>
                  </p:cNvSpPr>
                  <p:nvPr/>
                </p:nvSpPr>
                <p:spPr bwMode="auto">
                  <a:xfrm>
                    <a:off x="8650289" y="2098676"/>
                    <a:ext cx="147638" cy="46038"/>
                  </a:xfrm>
                  <a:custGeom>
                    <a:avLst/>
                    <a:gdLst>
                      <a:gd name="T0" fmla="*/ 447 w 449"/>
                      <a:gd name="T1" fmla="*/ 29 h 141"/>
                      <a:gd name="T2" fmla="*/ 359 w 449"/>
                      <a:gd name="T3" fmla="*/ 42 h 141"/>
                      <a:gd name="T4" fmla="*/ 14 w 449"/>
                      <a:gd name="T5" fmla="*/ 11 h 141"/>
                      <a:gd name="T6" fmla="*/ 25 w 449"/>
                      <a:gd name="T7" fmla="*/ 63 h 141"/>
                      <a:gd name="T8" fmla="*/ 447 w 449"/>
                      <a:gd name="T9" fmla="*/ 29 h 141"/>
                    </a:gdLst>
                    <a:ahLst/>
                    <a:cxnLst>
                      <a:cxn ang="0">
                        <a:pos x="T0" y="T1"/>
                      </a:cxn>
                      <a:cxn ang="0">
                        <a:pos x="T2" y="T3"/>
                      </a:cxn>
                      <a:cxn ang="0">
                        <a:pos x="T4" y="T5"/>
                      </a:cxn>
                      <a:cxn ang="0">
                        <a:pos x="T6" y="T7"/>
                      </a:cxn>
                      <a:cxn ang="0">
                        <a:pos x="T8" y="T9"/>
                      </a:cxn>
                    </a:cxnLst>
                    <a:rect l="0" t="0" r="r" b="b"/>
                    <a:pathLst>
                      <a:path w="449" h="141">
                        <a:moveTo>
                          <a:pt x="447" y="29"/>
                        </a:moveTo>
                        <a:cubicBezTo>
                          <a:pt x="412" y="0"/>
                          <a:pt x="402" y="23"/>
                          <a:pt x="359" y="42"/>
                        </a:cubicBezTo>
                        <a:cubicBezTo>
                          <a:pt x="205" y="109"/>
                          <a:pt x="67" y="4"/>
                          <a:pt x="14" y="11"/>
                        </a:cubicBezTo>
                        <a:cubicBezTo>
                          <a:pt x="7" y="40"/>
                          <a:pt x="0" y="47"/>
                          <a:pt x="25" y="63"/>
                        </a:cubicBezTo>
                        <a:cubicBezTo>
                          <a:pt x="132" y="134"/>
                          <a:pt x="449" y="141"/>
                          <a:pt x="447" y="29"/>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0" name="Freeform 303">
                    <a:extLst>
                      <a:ext uri="{FF2B5EF4-FFF2-40B4-BE49-F238E27FC236}">
                        <a16:creationId xmlns:a16="http://schemas.microsoft.com/office/drawing/2014/main" id="{3C88C15F-94B7-4614-BD17-9F69BAA862C9}"/>
                      </a:ext>
                    </a:extLst>
                  </p:cNvPr>
                  <p:cNvSpPr>
                    <a:spLocks/>
                  </p:cNvSpPr>
                  <p:nvPr/>
                </p:nvSpPr>
                <p:spPr bwMode="auto">
                  <a:xfrm>
                    <a:off x="8686801" y="1973264"/>
                    <a:ext cx="69850" cy="103188"/>
                  </a:xfrm>
                  <a:custGeom>
                    <a:avLst/>
                    <a:gdLst>
                      <a:gd name="T0" fmla="*/ 209 w 215"/>
                      <a:gd name="T1" fmla="*/ 258 h 315"/>
                      <a:gd name="T2" fmla="*/ 54 w 215"/>
                      <a:gd name="T3" fmla="*/ 179 h 315"/>
                      <a:gd name="T4" fmla="*/ 55 w 215"/>
                      <a:gd name="T5" fmla="*/ 16 h 315"/>
                      <a:gd name="T6" fmla="*/ 28 w 215"/>
                      <a:gd name="T7" fmla="*/ 270 h 315"/>
                      <a:gd name="T8" fmla="*/ 125 w 215"/>
                      <a:gd name="T9" fmla="*/ 314 h 315"/>
                      <a:gd name="T10" fmla="*/ 209 w 215"/>
                      <a:gd name="T11" fmla="*/ 258 h 315"/>
                    </a:gdLst>
                    <a:ahLst/>
                    <a:cxnLst>
                      <a:cxn ang="0">
                        <a:pos x="T0" y="T1"/>
                      </a:cxn>
                      <a:cxn ang="0">
                        <a:pos x="T2" y="T3"/>
                      </a:cxn>
                      <a:cxn ang="0">
                        <a:pos x="T4" y="T5"/>
                      </a:cxn>
                      <a:cxn ang="0">
                        <a:pos x="T6" y="T7"/>
                      </a:cxn>
                      <a:cxn ang="0">
                        <a:pos x="T8" y="T9"/>
                      </a:cxn>
                      <a:cxn ang="0">
                        <a:pos x="T10" y="T11"/>
                      </a:cxn>
                    </a:cxnLst>
                    <a:rect l="0" t="0" r="r" b="b"/>
                    <a:pathLst>
                      <a:path w="215" h="315">
                        <a:moveTo>
                          <a:pt x="209" y="258"/>
                        </a:moveTo>
                        <a:cubicBezTo>
                          <a:pt x="177" y="255"/>
                          <a:pt x="39" y="313"/>
                          <a:pt x="54" y="179"/>
                        </a:cubicBezTo>
                        <a:cubicBezTo>
                          <a:pt x="60" y="120"/>
                          <a:pt x="87" y="25"/>
                          <a:pt x="55" y="16"/>
                        </a:cubicBezTo>
                        <a:cubicBezTo>
                          <a:pt x="0" y="0"/>
                          <a:pt x="5" y="236"/>
                          <a:pt x="28" y="270"/>
                        </a:cubicBezTo>
                        <a:cubicBezTo>
                          <a:pt x="44" y="294"/>
                          <a:pt x="81" y="313"/>
                          <a:pt x="125" y="314"/>
                        </a:cubicBezTo>
                        <a:cubicBezTo>
                          <a:pt x="208" y="315"/>
                          <a:pt x="215" y="294"/>
                          <a:pt x="209" y="25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1" name="Freeform 304">
                    <a:extLst>
                      <a:ext uri="{FF2B5EF4-FFF2-40B4-BE49-F238E27FC236}">
                        <a16:creationId xmlns:a16="http://schemas.microsoft.com/office/drawing/2014/main" id="{384378AF-9F9F-454D-A2F3-289994229A60}"/>
                      </a:ext>
                    </a:extLst>
                  </p:cNvPr>
                  <p:cNvSpPr>
                    <a:spLocks/>
                  </p:cNvSpPr>
                  <p:nvPr/>
                </p:nvSpPr>
                <p:spPr bwMode="auto">
                  <a:xfrm>
                    <a:off x="8582026" y="1903414"/>
                    <a:ext cx="95250" cy="28575"/>
                  </a:xfrm>
                  <a:custGeom>
                    <a:avLst/>
                    <a:gdLst>
                      <a:gd name="T0" fmla="*/ 29 w 293"/>
                      <a:gd name="T1" fmla="*/ 14 h 84"/>
                      <a:gd name="T2" fmla="*/ 22 w 293"/>
                      <a:gd name="T3" fmla="*/ 78 h 84"/>
                      <a:gd name="T4" fmla="*/ 287 w 293"/>
                      <a:gd name="T5" fmla="*/ 57 h 84"/>
                      <a:gd name="T6" fmla="*/ 293 w 293"/>
                      <a:gd name="T7" fmla="*/ 20 h 84"/>
                      <a:gd name="T8" fmla="*/ 272 w 293"/>
                      <a:gd name="T9" fmla="*/ 0 h 84"/>
                      <a:gd name="T10" fmla="*/ 29 w 293"/>
                      <a:gd name="T11" fmla="*/ 14 h 84"/>
                    </a:gdLst>
                    <a:ahLst/>
                    <a:cxnLst>
                      <a:cxn ang="0">
                        <a:pos x="T0" y="T1"/>
                      </a:cxn>
                      <a:cxn ang="0">
                        <a:pos x="T2" y="T3"/>
                      </a:cxn>
                      <a:cxn ang="0">
                        <a:pos x="T4" y="T5"/>
                      </a:cxn>
                      <a:cxn ang="0">
                        <a:pos x="T6" y="T7"/>
                      </a:cxn>
                      <a:cxn ang="0">
                        <a:pos x="T8" y="T9"/>
                      </a:cxn>
                      <a:cxn ang="0">
                        <a:pos x="T10" y="T11"/>
                      </a:cxn>
                    </a:cxnLst>
                    <a:rect l="0" t="0" r="r" b="b"/>
                    <a:pathLst>
                      <a:path w="293" h="84">
                        <a:moveTo>
                          <a:pt x="29" y="14"/>
                        </a:moveTo>
                        <a:cubicBezTo>
                          <a:pt x="0" y="44"/>
                          <a:pt x="2" y="49"/>
                          <a:pt x="22" y="78"/>
                        </a:cubicBezTo>
                        <a:cubicBezTo>
                          <a:pt x="66" y="84"/>
                          <a:pt x="251" y="69"/>
                          <a:pt x="287" y="57"/>
                        </a:cubicBezTo>
                        <a:lnTo>
                          <a:pt x="293" y="20"/>
                        </a:lnTo>
                        <a:cubicBezTo>
                          <a:pt x="279" y="5"/>
                          <a:pt x="286" y="12"/>
                          <a:pt x="272" y="0"/>
                        </a:cubicBezTo>
                        <a:lnTo>
                          <a:pt x="29" y="14"/>
                        </a:ln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2" name="Freeform 307">
                    <a:extLst>
                      <a:ext uri="{FF2B5EF4-FFF2-40B4-BE49-F238E27FC236}">
                        <a16:creationId xmlns:a16="http://schemas.microsoft.com/office/drawing/2014/main" id="{17BD6B58-07F0-4C38-A389-FA4B3A8EFC55}"/>
                      </a:ext>
                    </a:extLst>
                  </p:cNvPr>
                  <p:cNvSpPr>
                    <a:spLocks/>
                  </p:cNvSpPr>
                  <p:nvPr/>
                </p:nvSpPr>
                <p:spPr bwMode="auto">
                  <a:xfrm>
                    <a:off x="8764589" y="1893889"/>
                    <a:ext cx="90488" cy="38100"/>
                  </a:xfrm>
                  <a:custGeom>
                    <a:avLst/>
                    <a:gdLst>
                      <a:gd name="T0" fmla="*/ 5 w 279"/>
                      <a:gd name="T1" fmla="*/ 75 h 112"/>
                      <a:gd name="T2" fmla="*/ 265 w 279"/>
                      <a:gd name="T3" fmla="*/ 104 h 112"/>
                      <a:gd name="T4" fmla="*/ 151 w 279"/>
                      <a:gd name="T5" fmla="*/ 35 h 112"/>
                      <a:gd name="T6" fmla="*/ 5 w 279"/>
                      <a:gd name="T7" fmla="*/ 75 h 112"/>
                    </a:gdLst>
                    <a:ahLst/>
                    <a:cxnLst>
                      <a:cxn ang="0">
                        <a:pos x="T0" y="T1"/>
                      </a:cxn>
                      <a:cxn ang="0">
                        <a:pos x="T2" y="T3"/>
                      </a:cxn>
                      <a:cxn ang="0">
                        <a:pos x="T4" y="T5"/>
                      </a:cxn>
                      <a:cxn ang="0">
                        <a:pos x="T6" y="T7"/>
                      </a:cxn>
                    </a:cxnLst>
                    <a:rect l="0" t="0" r="r" b="b"/>
                    <a:pathLst>
                      <a:path w="279" h="112">
                        <a:moveTo>
                          <a:pt x="5" y="75"/>
                        </a:moveTo>
                        <a:cubicBezTo>
                          <a:pt x="36" y="108"/>
                          <a:pt x="234" y="112"/>
                          <a:pt x="265" y="104"/>
                        </a:cubicBezTo>
                        <a:cubicBezTo>
                          <a:pt x="279" y="24"/>
                          <a:pt x="226" y="42"/>
                          <a:pt x="151" y="35"/>
                        </a:cubicBezTo>
                        <a:cubicBezTo>
                          <a:pt x="89" y="30"/>
                          <a:pt x="0" y="0"/>
                          <a:pt x="5" y="75"/>
                        </a:cubicBez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3" name="Freeform 326">
                    <a:extLst>
                      <a:ext uri="{FF2B5EF4-FFF2-40B4-BE49-F238E27FC236}">
                        <a16:creationId xmlns:a16="http://schemas.microsoft.com/office/drawing/2014/main" id="{9187E503-55A8-4E58-AF43-FCAA06CA13F7}"/>
                      </a:ext>
                    </a:extLst>
                  </p:cNvPr>
                  <p:cNvSpPr>
                    <a:spLocks/>
                  </p:cNvSpPr>
                  <p:nvPr/>
                </p:nvSpPr>
                <p:spPr bwMode="auto">
                  <a:xfrm>
                    <a:off x="8612189" y="1908176"/>
                    <a:ext cx="49213" cy="96838"/>
                  </a:xfrm>
                  <a:custGeom>
                    <a:avLst/>
                    <a:gdLst>
                      <a:gd name="T0" fmla="*/ 149 w 150"/>
                      <a:gd name="T1" fmla="*/ 171 h 297"/>
                      <a:gd name="T2" fmla="*/ 150 w 150"/>
                      <a:gd name="T3" fmla="*/ 125 h 297"/>
                      <a:gd name="T4" fmla="*/ 149 w 150"/>
                      <a:gd name="T5" fmla="*/ 171 h 297"/>
                    </a:gdLst>
                    <a:ahLst/>
                    <a:cxnLst>
                      <a:cxn ang="0">
                        <a:pos x="T0" y="T1"/>
                      </a:cxn>
                      <a:cxn ang="0">
                        <a:pos x="T2" y="T3"/>
                      </a:cxn>
                      <a:cxn ang="0">
                        <a:pos x="T4" y="T5"/>
                      </a:cxn>
                    </a:cxnLst>
                    <a:rect l="0" t="0" r="r" b="b"/>
                    <a:pathLst>
                      <a:path w="150" h="297">
                        <a:moveTo>
                          <a:pt x="149" y="171"/>
                        </a:moveTo>
                        <a:lnTo>
                          <a:pt x="150" y="125"/>
                        </a:lnTo>
                        <a:cubicBezTo>
                          <a:pt x="0" y="0"/>
                          <a:pt x="18" y="297"/>
                          <a:pt x="149" y="1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4" name="Freeform 327">
                    <a:extLst>
                      <a:ext uri="{FF2B5EF4-FFF2-40B4-BE49-F238E27FC236}">
                        <a16:creationId xmlns:a16="http://schemas.microsoft.com/office/drawing/2014/main" id="{39E15774-255B-471B-9343-8C7410A277F3}"/>
                      </a:ext>
                    </a:extLst>
                  </p:cNvPr>
                  <p:cNvSpPr>
                    <a:spLocks/>
                  </p:cNvSpPr>
                  <p:nvPr/>
                </p:nvSpPr>
                <p:spPr bwMode="auto">
                  <a:xfrm>
                    <a:off x="8769351" y="1931989"/>
                    <a:ext cx="58738" cy="49213"/>
                  </a:xfrm>
                  <a:custGeom>
                    <a:avLst/>
                    <a:gdLst>
                      <a:gd name="T0" fmla="*/ 80 w 182"/>
                      <a:gd name="T1" fmla="*/ 24 h 147"/>
                      <a:gd name="T2" fmla="*/ 120 w 182"/>
                      <a:gd name="T3" fmla="*/ 119 h 147"/>
                      <a:gd name="T4" fmla="*/ 80 w 182"/>
                      <a:gd name="T5" fmla="*/ 24 h 147"/>
                    </a:gdLst>
                    <a:ahLst/>
                    <a:cxnLst>
                      <a:cxn ang="0">
                        <a:pos x="T0" y="T1"/>
                      </a:cxn>
                      <a:cxn ang="0">
                        <a:pos x="T2" y="T3"/>
                      </a:cxn>
                      <a:cxn ang="0">
                        <a:pos x="T4" y="T5"/>
                      </a:cxn>
                    </a:cxnLst>
                    <a:rect l="0" t="0" r="r" b="b"/>
                    <a:pathLst>
                      <a:path w="182" h="147">
                        <a:moveTo>
                          <a:pt x="80" y="24"/>
                        </a:moveTo>
                        <a:cubicBezTo>
                          <a:pt x="0" y="56"/>
                          <a:pt x="57" y="147"/>
                          <a:pt x="120" y="119"/>
                        </a:cubicBezTo>
                        <a:cubicBezTo>
                          <a:pt x="182" y="91"/>
                          <a:pt x="142" y="0"/>
                          <a:pt x="80" y="24"/>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
            <p:nvSpPr>
              <p:cNvPr id="391" name="Rectangle 390">
                <a:extLst>
                  <a:ext uri="{FF2B5EF4-FFF2-40B4-BE49-F238E27FC236}">
                    <a16:creationId xmlns:a16="http://schemas.microsoft.com/office/drawing/2014/main" id="{9D4C47FA-21F7-41BA-B720-124256089047}"/>
                  </a:ext>
                </a:extLst>
              </p:cNvPr>
              <p:cNvSpPr/>
              <p:nvPr/>
            </p:nvSpPr>
            <p:spPr>
              <a:xfrm>
                <a:off x="363856" y="3225907"/>
                <a:ext cx="152401" cy="57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2" name="Rectangle 391">
                <a:extLst>
                  <a:ext uri="{FF2B5EF4-FFF2-40B4-BE49-F238E27FC236}">
                    <a16:creationId xmlns:a16="http://schemas.microsoft.com/office/drawing/2014/main" id="{AF0A59EC-BFC2-4988-BF52-D004525D92FB}"/>
                  </a:ext>
                </a:extLst>
              </p:cNvPr>
              <p:cNvSpPr/>
              <p:nvPr/>
            </p:nvSpPr>
            <p:spPr>
              <a:xfrm>
                <a:off x="1184908" y="3212076"/>
                <a:ext cx="152401" cy="71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1" name="Group 220">
            <a:extLst>
              <a:ext uri="{FF2B5EF4-FFF2-40B4-BE49-F238E27FC236}">
                <a16:creationId xmlns:a16="http://schemas.microsoft.com/office/drawing/2014/main" id="{786EB28B-F9D3-4FC2-BA9F-5DE4489B2A6E}"/>
              </a:ext>
            </a:extLst>
          </p:cNvPr>
          <p:cNvGrpSpPr/>
          <p:nvPr/>
        </p:nvGrpSpPr>
        <p:grpSpPr>
          <a:xfrm>
            <a:off x="7844833" y="3577207"/>
            <a:ext cx="468176" cy="1269848"/>
            <a:chOff x="12209568" y="1912451"/>
            <a:chExt cx="1244911" cy="3376613"/>
          </a:xfrm>
        </p:grpSpPr>
        <p:sp>
          <p:nvSpPr>
            <p:cNvPr id="355" name="Rectangle 8">
              <a:extLst>
                <a:ext uri="{FF2B5EF4-FFF2-40B4-BE49-F238E27FC236}">
                  <a16:creationId xmlns:a16="http://schemas.microsoft.com/office/drawing/2014/main" id="{0EF8A529-1A9C-4DA4-8744-652ACBB3D986}"/>
                </a:ext>
              </a:extLst>
            </p:cNvPr>
            <p:cNvSpPr/>
            <p:nvPr/>
          </p:nvSpPr>
          <p:spPr>
            <a:xfrm>
              <a:off x="12694143" y="2499986"/>
              <a:ext cx="281024" cy="1094748"/>
            </a:xfrm>
            <a:custGeom>
              <a:avLst/>
              <a:gdLst>
                <a:gd name="connsiteX0" fmla="*/ 0 w 215265"/>
                <a:gd name="connsiteY0" fmla="*/ 0 h 1082040"/>
                <a:gd name="connsiteX1" fmla="*/ 215265 w 215265"/>
                <a:gd name="connsiteY1" fmla="*/ 0 h 1082040"/>
                <a:gd name="connsiteX2" fmla="*/ 215265 w 215265"/>
                <a:gd name="connsiteY2" fmla="*/ 1082040 h 1082040"/>
                <a:gd name="connsiteX3" fmla="*/ 0 w 215265"/>
                <a:gd name="connsiteY3" fmla="*/ 1082040 h 1082040"/>
                <a:gd name="connsiteX4" fmla="*/ 0 w 215265"/>
                <a:gd name="connsiteY4" fmla="*/ 0 h 1082040"/>
                <a:gd name="connsiteX0" fmla="*/ 1905 w 217170"/>
                <a:gd name="connsiteY0" fmla="*/ 0 h 1082040"/>
                <a:gd name="connsiteX1" fmla="*/ 217170 w 217170"/>
                <a:gd name="connsiteY1" fmla="*/ 0 h 1082040"/>
                <a:gd name="connsiteX2" fmla="*/ 217170 w 217170"/>
                <a:gd name="connsiteY2" fmla="*/ 1082040 h 1082040"/>
                <a:gd name="connsiteX3" fmla="*/ 1905 w 217170"/>
                <a:gd name="connsiteY3" fmla="*/ 1082040 h 1082040"/>
                <a:gd name="connsiteX4" fmla="*/ 0 w 217170"/>
                <a:gd name="connsiteY4" fmla="*/ 152400 h 1082040"/>
                <a:gd name="connsiteX5" fmla="*/ 1905 w 217170"/>
                <a:gd name="connsiteY5" fmla="*/ 0 h 1082040"/>
                <a:gd name="connsiteX0" fmla="*/ 1905 w 217170"/>
                <a:gd name="connsiteY0" fmla="*/ 0 h 1082040"/>
                <a:gd name="connsiteX1" fmla="*/ 217170 w 217170"/>
                <a:gd name="connsiteY1" fmla="*/ 0 h 1082040"/>
                <a:gd name="connsiteX2" fmla="*/ 215265 w 217170"/>
                <a:gd name="connsiteY2" fmla="*/ 165735 h 1082040"/>
                <a:gd name="connsiteX3" fmla="*/ 217170 w 217170"/>
                <a:gd name="connsiteY3" fmla="*/ 1082040 h 1082040"/>
                <a:gd name="connsiteX4" fmla="*/ 1905 w 217170"/>
                <a:gd name="connsiteY4" fmla="*/ 1082040 h 1082040"/>
                <a:gd name="connsiteX5" fmla="*/ 0 w 217170"/>
                <a:gd name="connsiteY5" fmla="*/ 152400 h 1082040"/>
                <a:gd name="connsiteX6" fmla="*/ 1905 w 217170"/>
                <a:gd name="connsiteY6" fmla="*/ 0 h 1082040"/>
                <a:gd name="connsiteX0" fmla="*/ 1905 w 243844"/>
                <a:gd name="connsiteY0" fmla="*/ 0 h 1082040"/>
                <a:gd name="connsiteX1" fmla="*/ 217170 w 243844"/>
                <a:gd name="connsiteY1" fmla="*/ 0 h 1082040"/>
                <a:gd name="connsiteX2" fmla="*/ 215265 w 243844"/>
                <a:gd name="connsiteY2" fmla="*/ 165735 h 1082040"/>
                <a:gd name="connsiteX3" fmla="*/ 217170 w 243844"/>
                <a:gd name="connsiteY3" fmla="*/ 1082040 h 1082040"/>
                <a:gd name="connsiteX4" fmla="*/ 1905 w 243844"/>
                <a:gd name="connsiteY4" fmla="*/ 1082040 h 1082040"/>
                <a:gd name="connsiteX5" fmla="*/ 0 w 243844"/>
                <a:gd name="connsiteY5" fmla="*/ 152400 h 1082040"/>
                <a:gd name="connsiteX6" fmla="*/ 1905 w 243844"/>
                <a:gd name="connsiteY6" fmla="*/ 0 h 1082040"/>
                <a:gd name="connsiteX0" fmla="*/ 1905 w 255162"/>
                <a:gd name="connsiteY0" fmla="*/ 0 h 1082040"/>
                <a:gd name="connsiteX1" fmla="*/ 217170 w 255162"/>
                <a:gd name="connsiteY1" fmla="*/ 0 h 1082040"/>
                <a:gd name="connsiteX2" fmla="*/ 215265 w 255162"/>
                <a:gd name="connsiteY2" fmla="*/ 165735 h 1082040"/>
                <a:gd name="connsiteX3" fmla="*/ 217170 w 255162"/>
                <a:gd name="connsiteY3" fmla="*/ 1082040 h 1082040"/>
                <a:gd name="connsiteX4" fmla="*/ 1905 w 255162"/>
                <a:gd name="connsiteY4" fmla="*/ 1082040 h 1082040"/>
                <a:gd name="connsiteX5" fmla="*/ 0 w 255162"/>
                <a:gd name="connsiteY5" fmla="*/ 152400 h 1082040"/>
                <a:gd name="connsiteX6" fmla="*/ 1905 w 255162"/>
                <a:gd name="connsiteY6" fmla="*/ 0 h 1082040"/>
                <a:gd name="connsiteX0" fmla="*/ 26886 w 280143"/>
                <a:gd name="connsiteY0" fmla="*/ 0 h 1082040"/>
                <a:gd name="connsiteX1" fmla="*/ 242151 w 280143"/>
                <a:gd name="connsiteY1" fmla="*/ 0 h 1082040"/>
                <a:gd name="connsiteX2" fmla="*/ 240246 w 280143"/>
                <a:gd name="connsiteY2" fmla="*/ 165735 h 1082040"/>
                <a:gd name="connsiteX3" fmla="*/ 242151 w 280143"/>
                <a:gd name="connsiteY3" fmla="*/ 1082040 h 1082040"/>
                <a:gd name="connsiteX4" fmla="*/ 26886 w 280143"/>
                <a:gd name="connsiteY4" fmla="*/ 1082040 h 1082040"/>
                <a:gd name="connsiteX5" fmla="*/ 24981 w 280143"/>
                <a:gd name="connsiteY5" fmla="*/ 152400 h 1082040"/>
                <a:gd name="connsiteX6" fmla="*/ 26886 w 280143"/>
                <a:gd name="connsiteY6" fmla="*/ 0 h 1082040"/>
                <a:gd name="connsiteX0" fmla="*/ 32868 w 286125"/>
                <a:gd name="connsiteY0" fmla="*/ 0 h 1082040"/>
                <a:gd name="connsiteX1" fmla="*/ 248133 w 286125"/>
                <a:gd name="connsiteY1" fmla="*/ 0 h 1082040"/>
                <a:gd name="connsiteX2" fmla="*/ 246228 w 286125"/>
                <a:gd name="connsiteY2" fmla="*/ 165735 h 1082040"/>
                <a:gd name="connsiteX3" fmla="*/ 248133 w 286125"/>
                <a:gd name="connsiteY3" fmla="*/ 1082040 h 1082040"/>
                <a:gd name="connsiteX4" fmla="*/ 32868 w 286125"/>
                <a:gd name="connsiteY4" fmla="*/ 1082040 h 1082040"/>
                <a:gd name="connsiteX5" fmla="*/ 30963 w 286125"/>
                <a:gd name="connsiteY5" fmla="*/ 152400 h 1082040"/>
                <a:gd name="connsiteX6" fmla="*/ 32868 w 286125"/>
                <a:gd name="connsiteY6" fmla="*/ 0 h 1082040"/>
                <a:gd name="connsiteX0" fmla="*/ 30282 w 291159"/>
                <a:gd name="connsiteY0" fmla="*/ 3810 h 1082040"/>
                <a:gd name="connsiteX1" fmla="*/ 253167 w 291159"/>
                <a:gd name="connsiteY1" fmla="*/ 0 h 1082040"/>
                <a:gd name="connsiteX2" fmla="*/ 251262 w 291159"/>
                <a:gd name="connsiteY2" fmla="*/ 165735 h 1082040"/>
                <a:gd name="connsiteX3" fmla="*/ 253167 w 291159"/>
                <a:gd name="connsiteY3" fmla="*/ 1082040 h 1082040"/>
                <a:gd name="connsiteX4" fmla="*/ 37902 w 291159"/>
                <a:gd name="connsiteY4" fmla="*/ 1082040 h 1082040"/>
                <a:gd name="connsiteX5" fmla="*/ 35997 w 291159"/>
                <a:gd name="connsiteY5" fmla="*/ 152400 h 1082040"/>
                <a:gd name="connsiteX6" fmla="*/ 30282 w 291159"/>
                <a:gd name="connsiteY6" fmla="*/ 3810 h 1082040"/>
                <a:gd name="connsiteX0" fmla="*/ 30282 w 294624"/>
                <a:gd name="connsiteY0" fmla="*/ 0 h 1078230"/>
                <a:gd name="connsiteX1" fmla="*/ 260787 w 294624"/>
                <a:gd name="connsiteY1" fmla="*/ 0 h 1078230"/>
                <a:gd name="connsiteX2" fmla="*/ 251262 w 294624"/>
                <a:gd name="connsiteY2" fmla="*/ 161925 h 1078230"/>
                <a:gd name="connsiteX3" fmla="*/ 253167 w 294624"/>
                <a:gd name="connsiteY3" fmla="*/ 1078230 h 1078230"/>
                <a:gd name="connsiteX4" fmla="*/ 37902 w 294624"/>
                <a:gd name="connsiteY4" fmla="*/ 1078230 h 1078230"/>
                <a:gd name="connsiteX5" fmla="*/ 35997 w 294624"/>
                <a:gd name="connsiteY5" fmla="*/ 148590 h 1078230"/>
                <a:gd name="connsiteX6" fmla="*/ 30282 w 294624"/>
                <a:gd name="connsiteY6" fmla="*/ 0 h 1078230"/>
                <a:gd name="connsiteX0" fmla="*/ 35067 w 286074"/>
                <a:gd name="connsiteY0" fmla="*/ 0 h 1080135"/>
                <a:gd name="connsiteX1" fmla="*/ 252237 w 286074"/>
                <a:gd name="connsiteY1" fmla="*/ 1905 h 1080135"/>
                <a:gd name="connsiteX2" fmla="*/ 242712 w 286074"/>
                <a:gd name="connsiteY2" fmla="*/ 163830 h 1080135"/>
                <a:gd name="connsiteX3" fmla="*/ 244617 w 286074"/>
                <a:gd name="connsiteY3" fmla="*/ 1080135 h 1080135"/>
                <a:gd name="connsiteX4" fmla="*/ 29352 w 286074"/>
                <a:gd name="connsiteY4" fmla="*/ 1080135 h 1080135"/>
                <a:gd name="connsiteX5" fmla="*/ 27447 w 286074"/>
                <a:gd name="connsiteY5" fmla="*/ 150495 h 1080135"/>
                <a:gd name="connsiteX6" fmla="*/ 35067 w 286074"/>
                <a:gd name="connsiteY6" fmla="*/ 0 h 1080135"/>
                <a:gd name="connsiteX0" fmla="*/ 35067 w 281024"/>
                <a:gd name="connsiteY0" fmla="*/ 0 h 1080135"/>
                <a:gd name="connsiteX1" fmla="*/ 240807 w 281024"/>
                <a:gd name="connsiteY1" fmla="*/ 3810 h 1080135"/>
                <a:gd name="connsiteX2" fmla="*/ 242712 w 281024"/>
                <a:gd name="connsiteY2" fmla="*/ 163830 h 1080135"/>
                <a:gd name="connsiteX3" fmla="*/ 244617 w 281024"/>
                <a:gd name="connsiteY3" fmla="*/ 1080135 h 1080135"/>
                <a:gd name="connsiteX4" fmla="*/ 29352 w 281024"/>
                <a:gd name="connsiteY4" fmla="*/ 1080135 h 1080135"/>
                <a:gd name="connsiteX5" fmla="*/ 27447 w 281024"/>
                <a:gd name="connsiteY5" fmla="*/ 150495 h 1080135"/>
                <a:gd name="connsiteX6" fmla="*/ 35067 w 281024"/>
                <a:gd name="connsiteY6" fmla="*/ 0 h 1080135"/>
                <a:gd name="connsiteX0" fmla="*/ 35067 w 281024"/>
                <a:gd name="connsiteY0" fmla="*/ 5992 h 1086127"/>
                <a:gd name="connsiteX1" fmla="*/ 240807 w 281024"/>
                <a:gd name="connsiteY1" fmla="*/ 9802 h 1086127"/>
                <a:gd name="connsiteX2" fmla="*/ 242712 w 281024"/>
                <a:gd name="connsiteY2" fmla="*/ 169822 h 1086127"/>
                <a:gd name="connsiteX3" fmla="*/ 244617 w 281024"/>
                <a:gd name="connsiteY3" fmla="*/ 1086127 h 1086127"/>
                <a:gd name="connsiteX4" fmla="*/ 29352 w 281024"/>
                <a:gd name="connsiteY4" fmla="*/ 1086127 h 1086127"/>
                <a:gd name="connsiteX5" fmla="*/ 27447 w 281024"/>
                <a:gd name="connsiteY5" fmla="*/ 156487 h 1086127"/>
                <a:gd name="connsiteX6" fmla="*/ 35067 w 281024"/>
                <a:gd name="connsiteY6" fmla="*/ 5992 h 1086127"/>
                <a:gd name="connsiteX0" fmla="*/ 35067 w 281024"/>
                <a:gd name="connsiteY0" fmla="*/ 14771 h 1094906"/>
                <a:gd name="connsiteX1" fmla="*/ 240807 w 281024"/>
                <a:gd name="connsiteY1" fmla="*/ 18581 h 1094906"/>
                <a:gd name="connsiteX2" fmla="*/ 242712 w 281024"/>
                <a:gd name="connsiteY2" fmla="*/ 178601 h 1094906"/>
                <a:gd name="connsiteX3" fmla="*/ 244617 w 281024"/>
                <a:gd name="connsiteY3" fmla="*/ 1094906 h 1094906"/>
                <a:gd name="connsiteX4" fmla="*/ 29352 w 281024"/>
                <a:gd name="connsiteY4" fmla="*/ 1094906 h 1094906"/>
                <a:gd name="connsiteX5" fmla="*/ 27447 w 281024"/>
                <a:gd name="connsiteY5" fmla="*/ 165266 h 1094906"/>
                <a:gd name="connsiteX6" fmla="*/ 35067 w 281024"/>
                <a:gd name="connsiteY6" fmla="*/ 14771 h 1094906"/>
                <a:gd name="connsiteX0" fmla="*/ 35067 w 281024"/>
                <a:gd name="connsiteY0" fmla="*/ 17384 h 1091804"/>
                <a:gd name="connsiteX1" fmla="*/ 240807 w 281024"/>
                <a:gd name="connsiteY1" fmla="*/ 15479 h 1091804"/>
                <a:gd name="connsiteX2" fmla="*/ 242712 w 281024"/>
                <a:gd name="connsiteY2" fmla="*/ 175499 h 1091804"/>
                <a:gd name="connsiteX3" fmla="*/ 244617 w 281024"/>
                <a:gd name="connsiteY3" fmla="*/ 1091804 h 1091804"/>
                <a:gd name="connsiteX4" fmla="*/ 29352 w 281024"/>
                <a:gd name="connsiteY4" fmla="*/ 1091804 h 1091804"/>
                <a:gd name="connsiteX5" fmla="*/ 27447 w 281024"/>
                <a:gd name="connsiteY5" fmla="*/ 162164 h 1091804"/>
                <a:gd name="connsiteX6" fmla="*/ 35067 w 281024"/>
                <a:gd name="connsiteY6" fmla="*/ 17384 h 1091804"/>
                <a:gd name="connsiteX0" fmla="*/ 35067 w 281024"/>
                <a:gd name="connsiteY0" fmla="*/ 20328 h 1094748"/>
                <a:gd name="connsiteX1" fmla="*/ 240807 w 281024"/>
                <a:gd name="connsiteY1" fmla="*/ 18423 h 1094748"/>
                <a:gd name="connsiteX2" fmla="*/ 242712 w 281024"/>
                <a:gd name="connsiteY2" fmla="*/ 178443 h 1094748"/>
                <a:gd name="connsiteX3" fmla="*/ 244617 w 281024"/>
                <a:gd name="connsiteY3" fmla="*/ 1094748 h 1094748"/>
                <a:gd name="connsiteX4" fmla="*/ 29352 w 281024"/>
                <a:gd name="connsiteY4" fmla="*/ 1094748 h 1094748"/>
                <a:gd name="connsiteX5" fmla="*/ 27447 w 281024"/>
                <a:gd name="connsiteY5" fmla="*/ 165108 h 1094748"/>
                <a:gd name="connsiteX6" fmla="*/ 35067 w 281024"/>
                <a:gd name="connsiteY6" fmla="*/ 20328 h 109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024" h="1094748">
                  <a:moveTo>
                    <a:pt x="35067" y="20328"/>
                  </a:moveTo>
                  <a:cubicBezTo>
                    <a:pt x="56022" y="-10787"/>
                    <a:pt x="223662" y="-1897"/>
                    <a:pt x="240807" y="18423"/>
                  </a:cubicBezTo>
                  <a:cubicBezTo>
                    <a:pt x="280177" y="79383"/>
                    <a:pt x="306212" y="102243"/>
                    <a:pt x="242712" y="178443"/>
                  </a:cubicBezTo>
                  <a:lnTo>
                    <a:pt x="244617" y="1094748"/>
                  </a:lnTo>
                  <a:lnTo>
                    <a:pt x="29352" y="1094748"/>
                  </a:lnTo>
                  <a:lnTo>
                    <a:pt x="27447" y="165108"/>
                  </a:lnTo>
                  <a:cubicBezTo>
                    <a:pt x="5222" y="142883"/>
                    <a:pt x="-24623" y="105418"/>
                    <a:pt x="35067" y="2032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56" name="Group 355">
              <a:extLst>
                <a:ext uri="{FF2B5EF4-FFF2-40B4-BE49-F238E27FC236}">
                  <a16:creationId xmlns:a16="http://schemas.microsoft.com/office/drawing/2014/main" id="{A50BCAF0-3383-4D4F-B80C-9D1CF499BB33}"/>
                </a:ext>
              </a:extLst>
            </p:cNvPr>
            <p:cNvGrpSpPr/>
            <p:nvPr/>
          </p:nvGrpSpPr>
          <p:grpSpPr>
            <a:xfrm>
              <a:off x="12209568" y="1912451"/>
              <a:ext cx="1244911" cy="3376613"/>
              <a:chOff x="4019240" y="2001839"/>
              <a:chExt cx="1244911" cy="3376613"/>
            </a:xfrm>
          </p:grpSpPr>
          <p:sp>
            <p:nvSpPr>
              <p:cNvPr id="357" name="Freeform 357">
                <a:extLst>
                  <a:ext uri="{FF2B5EF4-FFF2-40B4-BE49-F238E27FC236}">
                    <a16:creationId xmlns:a16="http://schemas.microsoft.com/office/drawing/2014/main" id="{895B4389-2982-4311-B1AD-0B286928C4AA}"/>
                  </a:ext>
                </a:extLst>
              </p:cNvPr>
              <p:cNvSpPr>
                <a:spLocks/>
              </p:cNvSpPr>
              <p:nvPr/>
            </p:nvSpPr>
            <p:spPr bwMode="auto">
              <a:xfrm>
                <a:off x="4394201" y="3675064"/>
                <a:ext cx="527050" cy="1531938"/>
              </a:xfrm>
              <a:custGeom>
                <a:avLst/>
                <a:gdLst>
                  <a:gd name="T0" fmla="*/ 145 w 1609"/>
                  <a:gd name="T1" fmla="*/ 4630 h 4676"/>
                  <a:gd name="T2" fmla="*/ 132 w 1609"/>
                  <a:gd name="T3" fmla="*/ 4675 h 4676"/>
                  <a:gd name="T4" fmla="*/ 688 w 1609"/>
                  <a:gd name="T5" fmla="*/ 4676 h 4676"/>
                  <a:gd name="T6" fmla="*/ 672 w 1609"/>
                  <a:gd name="T7" fmla="*/ 4613 h 4676"/>
                  <a:gd name="T8" fmla="*/ 731 w 1609"/>
                  <a:gd name="T9" fmla="*/ 4611 h 4676"/>
                  <a:gd name="T10" fmla="*/ 731 w 1609"/>
                  <a:gd name="T11" fmla="*/ 763 h 4676"/>
                  <a:gd name="T12" fmla="*/ 859 w 1609"/>
                  <a:gd name="T13" fmla="*/ 762 h 4676"/>
                  <a:gd name="T14" fmla="*/ 862 w 1609"/>
                  <a:gd name="T15" fmla="*/ 4575 h 4676"/>
                  <a:gd name="T16" fmla="*/ 945 w 1609"/>
                  <a:gd name="T17" fmla="*/ 4575 h 4676"/>
                  <a:gd name="T18" fmla="*/ 937 w 1609"/>
                  <a:gd name="T19" fmla="*/ 4631 h 4676"/>
                  <a:gd name="T20" fmla="*/ 938 w 1609"/>
                  <a:gd name="T21" fmla="*/ 4633 h 4676"/>
                  <a:gd name="T22" fmla="*/ 1359 w 1609"/>
                  <a:gd name="T23" fmla="*/ 4619 h 4676"/>
                  <a:gd name="T24" fmla="*/ 1479 w 1609"/>
                  <a:gd name="T25" fmla="*/ 4637 h 4676"/>
                  <a:gd name="T26" fmla="*/ 1467 w 1609"/>
                  <a:gd name="T27" fmla="*/ 4577 h 4676"/>
                  <a:gd name="T28" fmla="*/ 1596 w 1609"/>
                  <a:gd name="T29" fmla="*/ 4575 h 4676"/>
                  <a:gd name="T30" fmla="*/ 1597 w 1609"/>
                  <a:gd name="T31" fmla="*/ 3568 h 4676"/>
                  <a:gd name="T32" fmla="*/ 1597 w 1609"/>
                  <a:gd name="T33" fmla="*/ 799 h 4676"/>
                  <a:gd name="T34" fmla="*/ 1597 w 1609"/>
                  <a:gd name="T35" fmla="*/ 672 h 4676"/>
                  <a:gd name="T36" fmla="*/ 1609 w 1609"/>
                  <a:gd name="T37" fmla="*/ 563 h 4676"/>
                  <a:gd name="T38" fmla="*/ 1609 w 1609"/>
                  <a:gd name="T39" fmla="*/ 332 h 4676"/>
                  <a:gd name="T40" fmla="*/ 1372 w 1609"/>
                  <a:gd name="T41" fmla="*/ 374 h 4676"/>
                  <a:gd name="T42" fmla="*/ 1092 w 1609"/>
                  <a:gd name="T43" fmla="*/ 374 h 4676"/>
                  <a:gd name="T44" fmla="*/ 926 w 1609"/>
                  <a:gd name="T45" fmla="*/ 0 h 4676"/>
                  <a:gd name="T46" fmla="*/ 619 w 1609"/>
                  <a:gd name="T47" fmla="*/ 0 h 4676"/>
                  <a:gd name="T48" fmla="*/ 602 w 1609"/>
                  <a:gd name="T49" fmla="*/ 291 h 4676"/>
                  <a:gd name="T50" fmla="*/ 371 w 1609"/>
                  <a:gd name="T51" fmla="*/ 374 h 4676"/>
                  <a:gd name="T52" fmla="*/ 241 w 1609"/>
                  <a:gd name="T53" fmla="*/ 658 h 4676"/>
                  <a:gd name="T54" fmla="*/ 0 w 1609"/>
                  <a:gd name="T55" fmla="*/ 722 h 4676"/>
                  <a:gd name="T56" fmla="*/ 0 w 1609"/>
                  <a:gd name="T57" fmla="*/ 4604 h 4676"/>
                  <a:gd name="T58" fmla="*/ 145 w 1609"/>
                  <a:gd name="T59" fmla="*/ 4606 h 4676"/>
                  <a:gd name="T60" fmla="*/ 149 w 1609"/>
                  <a:gd name="T61" fmla="*/ 4612 h 4676"/>
                  <a:gd name="T62" fmla="*/ 149 w 1609"/>
                  <a:gd name="T63" fmla="*/ 4624 h 4676"/>
                  <a:gd name="T64" fmla="*/ 145 w 1609"/>
                  <a:gd name="T65" fmla="*/ 4630 h 4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9" h="4676">
                    <a:moveTo>
                      <a:pt x="145" y="4630"/>
                    </a:moveTo>
                    <a:lnTo>
                      <a:pt x="132" y="4675"/>
                    </a:lnTo>
                    <a:cubicBezTo>
                      <a:pt x="280" y="4648"/>
                      <a:pt x="546" y="4622"/>
                      <a:pt x="688" y="4676"/>
                    </a:cubicBezTo>
                    <a:lnTo>
                      <a:pt x="672" y="4613"/>
                    </a:lnTo>
                    <a:lnTo>
                      <a:pt x="731" y="4611"/>
                    </a:lnTo>
                    <a:lnTo>
                      <a:pt x="731" y="763"/>
                    </a:lnTo>
                    <a:lnTo>
                      <a:pt x="859" y="762"/>
                    </a:lnTo>
                    <a:lnTo>
                      <a:pt x="862" y="4575"/>
                    </a:lnTo>
                    <a:lnTo>
                      <a:pt x="945" y="4575"/>
                    </a:lnTo>
                    <a:lnTo>
                      <a:pt x="937" y="4631"/>
                    </a:lnTo>
                    <a:lnTo>
                      <a:pt x="938" y="4633"/>
                    </a:lnTo>
                    <a:cubicBezTo>
                      <a:pt x="1070" y="4618"/>
                      <a:pt x="1222" y="4603"/>
                      <a:pt x="1359" y="4619"/>
                    </a:cubicBezTo>
                    <a:cubicBezTo>
                      <a:pt x="1384" y="4622"/>
                      <a:pt x="1472" y="4638"/>
                      <a:pt x="1479" y="4637"/>
                    </a:cubicBezTo>
                    <a:lnTo>
                      <a:pt x="1467" y="4577"/>
                    </a:lnTo>
                    <a:lnTo>
                      <a:pt x="1596" y="4575"/>
                    </a:lnTo>
                    <a:cubicBezTo>
                      <a:pt x="1607" y="4247"/>
                      <a:pt x="1597" y="3899"/>
                      <a:pt x="1597" y="3568"/>
                    </a:cubicBezTo>
                    <a:lnTo>
                      <a:pt x="1597" y="799"/>
                    </a:lnTo>
                    <a:cubicBezTo>
                      <a:pt x="1597" y="757"/>
                      <a:pt x="1597" y="714"/>
                      <a:pt x="1597" y="672"/>
                    </a:cubicBezTo>
                    <a:cubicBezTo>
                      <a:pt x="1597" y="620"/>
                      <a:pt x="1607" y="606"/>
                      <a:pt x="1609" y="563"/>
                    </a:cubicBezTo>
                    <a:lnTo>
                      <a:pt x="1609" y="332"/>
                    </a:lnTo>
                    <a:cubicBezTo>
                      <a:pt x="1530" y="378"/>
                      <a:pt x="1476" y="374"/>
                      <a:pt x="1372" y="374"/>
                    </a:cubicBezTo>
                    <a:cubicBezTo>
                      <a:pt x="1280" y="374"/>
                      <a:pt x="1185" y="376"/>
                      <a:pt x="1092" y="374"/>
                    </a:cubicBezTo>
                    <a:cubicBezTo>
                      <a:pt x="882" y="370"/>
                      <a:pt x="926" y="180"/>
                      <a:pt x="926" y="0"/>
                    </a:cubicBezTo>
                    <a:lnTo>
                      <a:pt x="619" y="0"/>
                    </a:lnTo>
                    <a:cubicBezTo>
                      <a:pt x="619" y="76"/>
                      <a:pt x="632" y="234"/>
                      <a:pt x="602" y="291"/>
                    </a:cubicBezTo>
                    <a:cubicBezTo>
                      <a:pt x="560" y="372"/>
                      <a:pt x="478" y="374"/>
                      <a:pt x="371" y="374"/>
                    </a:cubicBezTo>
                    <a:cubicBezTo>
                      <a:pt x="351" y="445"/>
                      <a:pt x="275" y="581"/>
                      <a:pt x="241" y="658"/>
                    </a:cubicBezTo>
                    <a:cubicBezTo>
                      <a:pt x="169" y="817"/>
                      <a:pt x="155" y="782"/>
                      <a:pt x="0" y="722"/>
                    </a:cubicBezTo>
                    <a:lnTo>
                      <a:pt x="0" y="4604"/>
                    </a:lnTo>
                    <a:lnTo>
                      <a:pt x="145" y="4606"/>
                    </a:lnTo>
                    <a:cubicBezTo>
                      <a:pt x="146" y="4608"/>
                      <a:pt x="148" y="4611"/>
                      <a:pt x="149" y="4612"/>
                    </a:cubicBezTo>
                    <a:lnTo>
                      <a:pt x="149" y="4624"/>
                    </a:lnTo>
                    <a:cubicBezTo>
                      <a:pt x="149" y="4623"/>
                      <a:pt x="147" y="4628"/>
                      <a:pt x="145" y="463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8" name="Freeform 360">
                <a:extLst>
                  <a:ext uri="{FF2B5EF4-FFF2-40B4-BE49-F238E27FC236}">
                    <a16:creationId xmlns:a16="http://schemas.microsoft.com/office/drawing/2014/main" id="{957952F9-CC12-4BCA-9243-D84567A9C89E}"/>
                  </a:ext>
                </a:extLst>
              </p:cNvPr>
              <p:cNvSpPr>
                <a:spLocks/>
              </p:cNvSpPr>
              <p:nvPr/>
            </p:nvSpPr>
            <p:spPr bwMode="auto">
              <a:xfrm>
                <a:off x="4213226" y="2651126"/>
                <a:ext cx="1050925" cy="2540000"/>
              </a:xfrm>
              <a:custGeom>
                <a:avLst/>
                <a:gdLst>
                  <a:gd name="T0" fmla="*/ 1487 w 3209"/>
                  <a:gd name="T1" fmla="*/ 2375 h 7755"/>
                  <a:gd name="T2" fmla="*/ 1479 w 3209"/>
                  <a:gd name="T3" fmla="*/ 3115 h 7755"/>
                  <a:gd name="T4" fmla="*/ 1169 w 3209"/>
                  <a:gd name="T5" fmla="*/ 2992 h 7755"/>
                  <a:gd name="T6" fmla="*/ 632 w 3209"/>
                  <a:gd name="T7" fmla="*/ 3222 h 7755"/>
                  <a:gd name="T8" fmla="*/ 362 w 3209"/>
                  <a:gd name="T9" fmla="*/ 2868 h 7755"/>
                  <a:gd name="T10" fmla="*/ 504 w 3209"/>
                  <a:gd name="T11" fmla="*/ 2596 h 7755"/>
                  <a:gd name="T12" fmla="*/ 1106 w 3209"/>
                  <a:gd name="T13" fmla="*/ 2852 h 7755"/>
                  <a:gd name="T14" fmla="*/ 657 w 3209"/>
                  <a:gd name="T15" fmla="*/ 2449 h 7755"/>
                  <a:gd name="T16" fmla="*/ 596 w 3209"/>
                  <a:gd name="T17" fmla="*/ 1028 h 7755"/>
                  <a:gd name="T18" fmla="*/ 535 w 3209"/>
                  <a:gd name="T19" fmla="*/ 1284 h 7755"/>
                  <a:gd name="T20" fmla="*/ 404 w 3209"/>
                  <a:gd name="T21" fmla="*/ 1914 h 7755"/>
                  <a:gd name="T22" fmla="*/ 401 w 3209"/>
                  <a:gd name="T23" fmla="*/ 2442 h 7755"/>
                  <a:gd name="T24" fmla="*/ 384 w 3209"/>
                  <a:gd name="T25" fmla="*/ 2544 h 7755"/>
                  <a:gd name="T26" fmla="*/ 291 w 3209"/>
                  <a:gd name="T27" fmla="*/ 2502 h 7755"/>
                  <a:gd name="T28" fmla="*/ 190 w 3209"/>
                  <a:gd name="T29" fmla="*/ 2973 h 7755"/>
                  <a:gd name="T30" fmla="*/ 141 w 3209"/>
                  <a:gd name="T31" fmla="*/ 3018 h 7755"/>
                  <a:gd name="T32" fmla="*/ 110 w 3209"/>
                  <a:gd name="T33" fmla="*/ 3139 h 7755"/>
                  <a:gd name="T34" fmla="*/ 137 w 3209"/>
                  <a:gd name="T35" fmla="*/ 3329 h 7755"/>
                  <a:gd name="T36" fmla="*/ 37 w 3209"/>
                  <a:gd name="T37" fmla="*/ 3450 h 7755"/>
                  <a:gd name="T38" fmla="*/ 105 w 3209"/>
                  <a:gd name="T39" fmla="*/ 3645 h 7755"/>
                  <a:gd name="T40" fmla="*/ 545 w 3209"/>
                  <a:gd name="T41" fmla="*/ 3848 h 7755"/>
                  <a:gd name="T42" fmla="*/ 551 w 3209"/>
                  <a:gd name="T43" fmla="*/ 7736 h 7755"/>
                  <a:gd name="T44" fmla="*/ 698 w 3209"/>
                  <a:gd name="T45" fmla="*/ 7755 h 7755"/>
                  <a:gd name="T46" fmla="*/ 702 w 3209"/>
                  <a:gd name="T47" fmla="*/ 7737 h 7755"/>
                  <a:gd name="T48" fmla="*/ 553 w 3209"/>
                  <a:gd name="T49" fmla="*/ 7729 h 7755"/>
                  <a:gd name="T50" fmla="*/ 794 w 3209"/>
                  <a:gd name="T51" fmla="*/ 3783 h 7755"/>
                  <a:gd name="T52" fmla="*/ 1155 w 3209"/>
                  <a:gd name="T53" fmla="*/ 3416 h 7755"/>
                  <a:gd name="T54" fmla="*/ 1479 w 3209"/>
                  <a:gd name="T55" fmla="*/ 3125 h 7755"/>
                  <a:gd name="T56" fmla="*/ 1925 w 3209"/>
                  <a:gd name="T57" fmla="*/ 3499 h 7755"/>
                  <a:gd name="T58" fmla="*/ 2162 w 3209"/>
                  <a:gd name="T59" fmla="*/ 3688 h 7755"/>
                  <a:gd name="T60" fmla="*/ 2235 w 3209"/>
                  <a:gd name="T61" fmla="*/ 3285 h 7755"/>
                  <a:gd name="T62" fmla="*/ 1796 w 3209"/>
                  <a:gd name="T63" fmla="*/ 2836 h 7755"/>
                  <a:gd name="T64" fmla="*/ 2307 w 3209"/>
                  <a:gd name="T65" fmla="*/ 2707 h 7755"/>
                  <a:gd name="T66" fmla="*/ 2068 w 3209"/>
                  <a:gd name="T67" fmla="*/ 2383 h 7755"/>
                  <a:gd name="T68" fmla="*/ 2415 w 3209"/>
                  <a:gd name="T69" fmla="*/ 2641 h 7755"/>
                  <a:gd name="T70" fmla="*/ 3039 w 3209"/>
                  <a:gd name="T71" fmla="*/ 1846 h 7755"/>
                  <a:gd name="T72" fmla="*/ 2524 w 3209"/>
                  <a:gd name="T73" fmla="*/ 531 h 7755"/>
                  <a:gd name="T74" fmla="*/ 1922 w 3209"/>
                  <a:gd name="T75" fmla="*/ 0 h 7755"/>
                  <a:gd name="T76" fmla="*/ 1711 w 3209"/>
                  <a:gd name="T77" fmla="*/ 540 h 7755"/>
                  <a:gd name="T78" fmla="*/ 1492 w 3209"/>
                  <a:gd name="T79" fmla="*/ 2256 h 7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09" h="7755">
                    <a:moveTo>
                      <a:pt x="1485" y="2064"/>
                    </a:moveTo>
                    <a:cubicBezTo>
                      <a:pt x="1485" y="2168"/>
                      <a:pt x="1487" y="2271"/>
                      <a:pt x="1487" y="2375"/>
                    </a:cubicBezTo>
                    <a:cubicBezTo>
                      <a:pt x="1487" y="2460"/>
                      <a:pt x="1491" y="2605"/>
                      <a:pt x="1480" y="2684"/>
                    </a:cubicBezTo>
                    <a:lnTo>
                      <a:pt x="1479" y="3115"/>
                    </a:lnTo>
                    <a:lnTo>
                      <a:pt x="1171" y="3115"/>
                    </a:lnTo>
                    <a:lnTo>
                      <a:pt x="1169" y="2992"/>
                    </a:lnTo>
                    <a:lnTo>
                      <a:pt x="1031" y="3278"/>
                    </a:lnTo>
                    <a:cubicBezTo>
                      <a:pt x="931" y="3280"/>
                      <a:pt x="737" y="3238"/>
                      <a:pt x="632" y="3222"/>
                    </a:cubicBezTo>
                    <a:lnTo>
                      <a:pt x="237" y="3165"/>
                    </a:lnTo>
                    <a:cubicBezTo>
                      <a:pt x="242" y="3051"/>
                      <a:pt x="318" y="2959"/>
                      <a:pt x="362" y="2868"/>
                    </a:cubicBezTo>
                    <a:cubicBezTo>
                      <a:pt x="383" y="2825"/>
                      <a:pt x="411" y="2780"/>
                      <a:pt x="432" y="2735"/>
                    </a:cubicBezTo>
                    <a:cubicBezTo>
                      <a:pt x="453" y="2692"/>
                      <a:pt x="487" y="2641"/>
                      <a:pt x="504" y="2596"/>
                    </a:cubicBezTo>
                    <a:lnTo>
                      <a:pt x="1108" y="2862"/>
                    </a:lnTo>
                    <a:cubicBezTo>
                      <a:pt x="1130" y="2854"/>
                      <a:pt x="1122" y="2872"/>
                      <a:pt x="1106" y="2852"/>
                    </a:cubicBezTo>
                    <a:cubicBezTo>
                      <a:pt x="1106" y="2852"/>
                      <a:pt x="1104" y="2850"/>
                      <a:pt x="1103" y="2849"/>
                    </a:cubicBezTo>
                    <a:cubicBezTo>
                      <a:pt x="1009" y="2753"/>
                      <a:pt x="746" y="2539"/>
                      <a:pt x="657" y="2449"/>
                    </a:cubicBezTo>
                    <a:cubicBezTo>
                      <a:pt x="588" y="2379"/>
                      <a:pt x="596" y="2414"/>
                      <a:pt x="595" y="2350"/>
                    </a:cubicBezTo>
                    <a:lnTo>
                      <a:pt x="596" y="1028"/>
                    </a:lnTo>
                    <a:cubicBezTo>
                      <a:pt x="579" y="1034"/>
                      <a:pt x="592" y="1029"/>
                      <a:pt x="584" y="1061"/>
                    </a:cubicBezTo>
                    <a:lnTo>
                      <a:pt x="535" y="1284"/>
                    </a:lnTo>
                    <a:cubicBezTo>
                      <a:pt x="530" y="1303"/>
                      <a:pt x="518" y="1357"/>
                      <a:pt x="515" y="1373"/>
                    </a:cubicBezTo>
                    <a:cubicBezTo>
                      <a:pt x="480" y="1569"/>
                      <a:pt x="435" y="1739"/>
                      <a:pt x="404" y="1914"/>
                    </a:cubicBezTo>
                    <a:cubicBezTo>
                      <a:pt x="377" y="2064"/>
                      <a:pt x="400" y="2125"/>
                      <a:pt x="402" y="2222"/>
                    </a:cubicBezTo>
                    <a:lnTo>
                      <a:pt x="401" y="2442"/>
                    </a:lnTo>
                    <a:cubicBezTo>
                      <a:pt x="401" y="2454"/>
                      <a:pt x="403" y="2484"/>
                      <a:pt x="402" y="2493"/>
                    </a:cubicBezTo>
                    <a:cubicBezTo>
                      <a:pt x="400" y="2526"/>
                      <a:pt x="396" y="2530"/>
                      <a:pt x="384" y="2544"/>
                    </a:cubicBezTo>
                    <a:cubicBezTo>
                      <a:pt x="376" y="2537"/>
                      <a:pt x="376" y="2537"/>
                      <a:pt x="362" y="2530"/>
                    </a:cubicBezTo>
                    <a:lnTo>
                      <a:pt x="291" y="2502"/>
                    </a:lnTo>
                    <a:lnTo>
                      <a:pt x="213" y="2908"/>
                    </a:lnTo>
                    <a:cubicBezTo>
                      <a:pt x="208" y="2933"/>
                      <a:pt x="201" y="2952"/>
                      <a:pt x="190" y="2973"/>
                    </a:cubicBezTo>
                    <a:cubicBezTo>
                      <a:pt x="176" y="3001"/>
                      <a:pt x="152" y="3016"/>
                      <a:pt x="150" y="3014"/>
                    </a:cubicBezTo>
                    <a:cubicBezTo>
                      <a:pt x="148" y="3011"/>
                      <a:pt x="144" y="3017"/>
                      <a:pt x="141" y="3018"/>
                    </a:cubicBezTo>
                    <a:cubicBezTo>
                      <a:pt x="139" y="3012"/>
                      <a:pt x="133" y="3071"/>
                      <a:pt x="132" y="3085"/>
                    </a:cubicBezTo>
                    <a:cubicBezTo>
                      <a:pt x="129" y="3123"/>
                      <a:pt x="141" y="3139"/>
                      <a:pt x="110" y="3139"/>
                    </a:cubicBezTo>
                    <a:lnTo>
                      <a:pt x="70" y="3136"/>
                    </a:lnTo>
                    <a:cubicBezTo>
                      <a:pt x="81" y="3194"/>
                      <a:pt x="126" y="3240"/>
                      <a:pt x="137" y="3329"/>
                    </a:cubicBezTo>
                    <a:cubicBezTo>
                      <a:pt x="146" y="3401"/>
                      <a:pt x="139" y="3506"/>
                      <a:pt x="144" y="3586"/>
                    </a:cubicBezTo>
                    <a:cubicBezTo>
                      <a:pt x="78" y="3590"/>
                      <a:pt x="47" y="3515"/>
                      <a:pt x="37" y="3450"/>
                    </a:cubicBezTo>
                    <a:cubicBezTo>
                      <a:pt x="33" y="3454"/>
                      <a:pt x="0" y="3445"/>
                      <a:pt x="18" y="3542"/>
                    </a:cubicBezTo>
                    <a:cubicBezTo>
                      <a:pt x="36" y="3637"/>
                      <a:pt x="61" y="3614"/>
                      <a:pt x="105" y="3645"/>
                    </a:cubicBezTo>
                    <a:cubicBezTo>
                      <a:pt x="131" y="3663"/>
                      <a:pt x="133" y="3667"/>
                      <a:pt x="163" y="3680"/>
                    </a:cubicBezTo>
                    <a:cubicBezTo>
                      <a:pt x="197" y="3685"/>
                      <a:pt x="512" y="3826"/>
                      <a:pt x="545" y="3848"/>
                    </a:cubicBezTo>
                    <a:cubicBezTo>
                      <a:pt x="556" y="4029"/>
                      <a:pt x="546" y="4598"/>
                      <a:pt x="546" y="4822"/>
                    </a:cubicBezTo>
                    <a:cubicBezTo>
                      <a:pt x="546" y="5114"/>
                      <a:pt x="535" y="7685"/>
                      <a:pt x="551" y="7736"/>
                    </a:cubicBezTo>
                    <a:lnTo>
                      <a:pt x="664" y="7738"/>
                    </a:lnTo>
                    <a:cubicBezTo>
                      <a:pt x="711" y="7746"/>
                      <a:pt x="680" y="7730"/>
                      <a:pt x="698" y="7755"/>
                    </a:cubicBezTo>
                    <a:cubicBezTo>
                      <a:pt x="700" y="7753"/>
                      <a:pt x="702" y="7748"/>
                      <a:pt x="702" y="7749"/>
                    </a:cubicBezTo>
                    <a:lnTo>
                      <a:pt x="702" y="7737"/>
                    </a:lnTo>
                    <a:cubicBezTo>
                      <a:pt x="701" y="7736"/>
                      <a:pt x="699" y="7733"/>
                      <a:pt x="698" y="7731"/>
                    </a:cubicBezTo>
                    <a:lnTo>
                      <a:pt x="553" y="7729"/>
                    </a:lnTo>
                    <a:lnTo>
                      <a:pt x="553" y="3847"/>
                    </a:lnTo>
                    <a:cubicBezTo>
                      <a:pt x="708" y="3907"/>
                      <a:pt x="722" y="3942"/>
                      <a:pt x="794" y="3783"/>
                    </a:cubicBezTo>
                    <a:cubicBezTo>
                      <a:pt x="828" y="3706"/>
                      <a:pt x="904" y="3570"/>
                      <a:pt x="924" y="3499"/>
                    </a:cubicBezTo>
                    <a:cubicBezTo>
                      <a:pt x="1031" y="3499"/>
                      <a:pt x="1113" y="3497"/>
                      <a:pt x="1155" y="3416"/>
                    </a:cubicBezTo>
                    <a:cubicBezTo>
                      <a:pt x="1185" y="3359"/>
                      <a:pt x="1172" y="3201"/>
                      <a:pt x="1172" y="3125"/>
                    </a:cubicBezTo>
                    <a:lnTo>
                      <a:pt x="1479" y="3125"/>
                    </a:lnTo>
                    <a:cubicBezTo>
                      <a:pt x="1479" y="3305"/>
                      <a:pt x="1435" y="3495"/>
                      <a:pt x="1645" y="3499"/>
                    </a:cubicBezTo>
                    <a:cubicBezTo>
                      <a:pt x="1738" y="3501"/>
                      <a:pt x="1833" y="3499"/>
                      <a:pt x="1925" y="3499"/>
                    </a:cubicBezTo>
                    <a:cubicBezTo>
                      <a:pt x="2029" y="3499"/>
                      <a:pt x="2083" y="3503"/>
                      <a:pt x="2162" y="3457"/>
                    </a:cubicBezTo>
                    <a:lnTo>
                      <a:pt x="2162" y="3688"/>
                    </a:lnTo>
                    <a:cubicBezTo>
                      <a:pt x="2183" y="3646"/>
                      <a:pt x="2172" y="3504"/>
                      <a:pt x="2168" y="3446"/>
                    </a:cubicBezTo>
                    <a:cubicBezTo>
                      <a:pt x="2229" y="3402"/>
                      <a:pt x="2228" y="3382"/>
                      <a:pt x="2235" y="3285"/>
                    </a:cubicBezTo>
                    <a:cubicBezTo>
                      <a:pt x="2090" y="3269"/>
                      <a:pt x="1812" y="3346"/>
                      <a:pt x="1796" y="3126"/>
                    </a:cubicBezTo>
                    <a:cubicBezTo>
                      <a:pt x="1791" y="3061"/>
                      <a:pt x="1789" y="2898"/>
                      <a:pt x="1796" y="2836"/>
                    </a:cubicBezTo>
                    <a:cubicBezTo>
                      <a:pt x="1806" y="2752"/>
                      <a:pt x="1895" y="2677"/>
                      <a:pt x="1934" y="2696"/>
                    </a:cubicBezTo>
                    <a:cubicBezTo>
                      <a:pt x="2007" y="2696"/>
                      <a:pt x="2263" y="2719"/>
                      <a:pt x="2307" y="2707"/>
                    </a:cubicBezTo>
                    <a:cubicBezTo>
                      <a:pt x="2279" y="2678"/>
                      <a:pt x="2030" y="2549"/>
                      <a:pt x="1993" y="2527"/>
                    </a:cubicBezTo>
                    <a:lnTo>
                      <a:pt x="2068" y="2383"/>
                    </a:lnTo>
                    <a:lnTo>
                      <a:pt x="2440" y="2585"/>
                    </a:lnTo>
                    <a:cubicBezTo>
                      <a:pt x="2432" y="2608"/>
                      <a:pt x="2423" y="2618"/>
                      <a:pt x="2415" y="2641"/>
                    </a:cubicBezTo>
                    <a:cubicBezTo>
                      <a:pt x="2457" y="2618"/>
                      <a:pt x="2633" y="2381"/>
                      <a:pt x="2672" y="2326"/>
                    </a:cubicBezTo>
                    <a:lnTo>
                      <a:pt x="3039" y="1846"/>
                    </a:lnTo>
                    <a:cubicBezTo>
                      <a:pt x="3209" y="1630"/>
                      <a:pt x="3091" y="1527"/>
                      <a:pt x="2937" y="1253"/>
                    </a:cubicBezTo>
                    <a:cubicBezTo>
                      <a:pt x="2800" y="1010"/>
                      <a:pt x="2662" y="772"/>
                      <a:pt x="2524" y="531"/>
                    </a:cubicBezTo>
                    <a:cubicBezTo>
                      <a:pt x="2462" y="423"/>
                      <a:pt x="2381" y="251"/>
                      <a:pt x="2297" y="191"/>
                    </a:cubicBezTo>
                    <a:cubicBezTo>
                      <a:pt x="2241" y="152"/>
                      <a:pt x="2000" y="6"/>
                      <a:pt x="1922" y="0"/>
                    </a:cubicBezTo>
                    <a:cubicBezTo>
                      <a:pt x="1974" y="24"/>
                      <a:pt x="1976" y="373"/>
                      <a:pt x="1941" y="440"/>
                    </a:cubicBezTo>
                    <a:cubicBezTo>
                      <a:pt x="1919" y="475"/>
                      <a:pt x="1775" y="496"/>
                      <a:pt x="1711" y="540"/>
                    </a:cubicBezTo>
                    <a:lnTo>
                      <a:pt x="1895" y="639"/>
                    </a:lnTo>
                    <a:cubicBezTo>
                      <a:pt x="1895" y="673"/>
                      <a:pt x="1518" y="2207"/>
                      <a:pt x="1492" y="2256"/>
                    </a:cubicBezTo>
                    <a:lnTo>
                      <a:pt x="1485" y="2064"/>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9" name="Freeform 366">
                <a:extLst>
                  <a:ext uri="{FF2B5EF4-FFF2-40B4-BE49-F238E27FC236}">
                    <a16:creationId xmlns:a16="http://schemas.microsoft.com/office/drawing/2014/main" id="{5869D6ED-73CC-4EC9-99BD-D365BD144D5F}"/>
                  </a:ext>
                </a:extLst>
              </p:cNvPr>
              <p:cNvSpPr>
                <a:spLocks/>
              </p:cNvSpPr>
              <p:nvPr/>
            </p:nvSpPr>
            <p:spPr bwMode="auto">
              <a:xfrm>
                <a:off x="4116736" y="2652712"/>
                <a:ext cx="483841" cy="987473"/>
              </a:xfrm>
              <a:custGeom>
                <a:avLst/>
                <a:gdLst>
                  <a:gd name="T0" fmla="*/ 12 w 1635"/>
                  <a:gd name="T1" fmla="*/ 2488 h 3486"/>
                  <a:gd name="T2" fmla="*/ 38 w 1635"/>
                  <a:gd name="T3" fmla="*/ 2953 h 3486"/>
                  <a:gd name="T4" fmla="*/ 52 w 1635"/>
                  <a:gd name="T5" fmla="*/ 3181 h 3486"/>
                  <a:gd name="T6" fmla="*/ 19 w 1635"/>
                  <a:gd name="T7" fmla="*/ 3395 h 3486"/>
                  <a:gd name="T8" fmla="*/ 209 w 1635"/>
                  <a:gd name="T9" fmla="*/ 3486 h 3486"/>
                  <a:gd name="T10" fmla="*/ 249 w 1635"/>
                  <a:gd name="T11" fmla="*/ 3108 h 3486"/>
                  <a:gd name="T12" fmla="*/ 166 w 1635"/>
                  <a:gd name="T13" fmla="*/ 3099 h 3486"/>
                  <a:gd name="T14" fmla="*/ 177 w 1635"/>
                  <a:gd name="T15" fmla="*/ 2944 h 3486"/>
                  <a:gd name="T16" fmla="*/ 597 w 1635"/>
                  <a:gd name="T17" fmla="*/ 2980 h 3486"/>
                  <a:gd name="T18" fmla="*/ 593 w 1635"/>
                  <a:gd name="T19" fmla="*/ 3012 h 3486"/>
                  <a:gd name="T20" fmla="*/ 602 w 1635"/>
                  <a:gd name="T21" fmla="*/ 3008 h 3486"/>
                  <a:gd name="T22" fmla="*/ 642 w 1635"/>
                  <a:gd name="T23" fmla="*/ 2967 h 3486"/>
                  <a:gd name="T24" fmla="*/ 665 w 1635"/>
                  <a:gd name="T25" fmla="*/ 2902 h 3486"/>
                  <a:gd name="T26" fmla="*/ 743 w 1635"/>
                  <a:gd name="T27" fmla="*/ 2496 h 3486"/>
                  <a:gd name="T28" fmla="*/ 814 w 1635"/>
                  <a:gd name="T29" fmla="*/ 2524 h 3486"/>
                  <a:gd name="T30" fmla="*/ 836 w 1635"/>
                  <a:gd name="T31" fmla="*/ 2538 h 3486"/>
                  <a:gd name="T32" fmla="*/ 854 w 1635"/>
                  <a:gd name="T33" fmla="*/ 2487 h 3486"/>
                  <a:gd name="T34" fmla="*/ 853 w 1635"/>
                  <a:gd name="T35" fmla="*/ 2436 h 3486"/>
                  <a:gd name="T36" fmla="*/ 854 w 1635"/>
                  <a:gd name="T37" fmla="*/ 2216 h 3486"/>
                  <a:gd name="T38" fmla="*/ 856 w 1635"/>
                  <a:gd name="T39" fmla="*/ 1908 h 3486"/>
                  <a:gd name="T40" fmla="*/ 967 w 1635"/>
                  <a:gd name="T41" fmla="*/ 1367 h 3486"/>
                  <a:gd name="T42" fmla="*/ 987 w 1635"/>
                  <a:gd name="T43" fmla="*/ 1278 h 3486"/>
                  <a:gd name="T44" fmla="*/ 1036 w 1635"/>
                  <a:gd name="T45" fmla="*/ 1055 h 3486"/>
                  <a:gd name="T46" fmla="*/ 1048 w 1635"/>
                  <a:gd name="T47" fmla="*/ 1022 h 3486"/>
                  <a:gd name="T48" fmla="*/ 1047 w 1635"/>
                  <a:gd name="T49" fmla="*/ 2344 h 3486"/>
                  <a:gd name="T50" fmla="*/ 1109 w 1635"/>
                  <a:gd name="T51" fmla="*/ 2443 h 3486"/>
                  <a:gd name="T52" fmla="*/ 1555 w 1635"/>
                  <a:gd name="T53" fmla="*/ 2843 h 3486"/>
                  <a:gd name="T54" fmla="*/ 1558 w 1635"/>
                  <a:gd name="T55" fmla="*/ 2846 h 3486"/>
                  <a:gd name="T56" fmla="*/ 1560 w 1635"/>
                  <a:gd name="T57" fmla="*/ 2856 h 3486"/>
                  <a:gd name="T58" fmla="*/ 1622 w 1635"/>
                  <a:gd name="T59" fmla="*/ 2894 h 3486"/>
                  <a:gd name="T60" fmla="*/ 1635 w 1635"/>
                  <a:gd name="T61" fmla="*/ 2702 h 3486"/>
                  <a:gd name="T62" fmla="*/ 1618 w 1635"/>
                  <a:gd name="T63" fmla="*/ 2563 h 3486"/>
                  <a:gd name="T64" fmla="*/ 1616 w 1635"/>
                  <a:gd name="T65" fmla="*/ 2411 h 3486"/>
                  <a:gd name="T66" fmla="*/ 1616 w 1635"/>
                  <a:gd name="T67" fmla="*/ 2102 h 3486"/>
                  <a:gd name="T68" fmla="*/ 1603 w 1635"/>
                  <a:gd name="T69" fmla="*/ 2250 h 3486"/>
                  <a:gd name="T70" fmla="*/ 1202 w 1635"/>
                  <a:gd name="T71" fmla="*/ 633 h 3486"/>
                  <a:gd name="T72" fmla="*/ 1389 w 1635"/>
                  <a:gd name="T73" fmla="*/ 528 h 3486"/>
                  <a:gd name="T74" fmla="*/ 1159 w 1635"/>
                  <a:gd name="T75" fmla="*/ 446 h 3486"/>
                  <a:gd name="T76" fmla="*/ 1173 w 1635"/>
                  <a:gd name="T77" fmla="*/ 1 h 3486"/>
                  <a:gd name="T78" fmla="*/ 1161 w 1635"/>
                  <a:gd name="T79" fmla="*/ 0 h 3486"/>
                  <a:gd name="T80" fmla="*/ 770 w 1635"/>
                  <a:gd name="T81" fmla="*/ 202 h 3486"/>
                  <a:gd name="T82" fmla="*/ 594 w 1635"/>
                  <a:gd name="T83" fmla="*/ 626 h 3486"/>
                  <a:gd name="T84" fmla="*/ 524 w 1635"/>
                  <a:gd name="T85" fmla="*/ 955 h 3486"/>
                  <a:gd name="T86" fmla="*/ 252 w 1635"/>
                  <a:gd name="T87" fmla="*/ 2274 h 3486"/>
                  <a:gd name="T88" fmla="*/ 100 w 1635"/>
                  <a:gd name="T89" fmla="*/ 2317 h 3486"/>
                  <a:gd name="T90" fmla="*/ 12 w 1635"/>
                  <a:gd name="T91" fmla="*/ 2488 h 3486"/>
                  <a:gd name="connsiteX0" fmla="*/ 16 w 9943"/>
                  <a:gd name="connsiteY0" fmla="*/ 7137 h 10001"/>
                  <a:gd name="connsiteX1" fmla="*/ 175 w 9943"/>
                  <a:gd name="connsiteY1" fmla="*/ 8471 h 10001"/>
                  <a:gd name="connsiteX2" fmla="*/ 261 w 9943"/>
                  <a:gd name="connsiteY2" fmla="*/ 9125 h 10001"/>
                  <a:gd name="connsiteX3" fmla="*/ 1221 w 9943"/>
                  <a:gd name="connsiteY3" fmla="*/ 10000 h 10001"/>
                  <a:gd name="connsiteX4" fmla="*/ 1466 w 9943"/>
                  <a:gd name="connsiteY4" fmla="*/ 8916 h 10001"/>
                  <a:gd name="connsiteX5" fmla="*/ 958 w 9943"/>
                  <a:gd name="connsiteY5" fmla="*/ 8890 h 10001"/>
                  <a:gd name="connsiteX6" fmla="*/ 1026 w 9943"/>
                  <a:gd name="connsiteY6" fmla="*/ 8445 h 10001"/>
                  <a:gd name="connsiteX7" fmla="*/ 3594 w 9943"/>
                  <a:gd name="connsiteY7" fmla="*/ 8548 h 10001"/>
                  <a:gd name="connsiteX8" fmla="*/ 3570 w 9943"/>
                  <a:gd name="connsiteY8" fmla="*/ 8640 h 10001"/>
                  <a:gd name="connsiteX9" fmla="*/ 3625 w 9943"/>
                  <a:gd name="connsiteY9" fmla="*/ 8629 h 10001"/>
                  <a:gd name="connsiteX10" fmla="*/ 3870 w 9943"/>
                  <a:gd name="connsiteY10" fmla="*/ 8511 h 10001"/>
                  <a:gd name="connsiteX11" fmla="*/ 4010 w 9943"/>
                  <a:gd name="connsiteY11" fmla="*/ 8325 h 10001"/>
                  <a:gd name="connsiteX12" fmla="*/ 4487 w 9943"/>
                  <a:gd name="connsiteY12" fmla="*/ 7160 h 10001"/>
                  <a:gd name="connsiteX13" fmla="*/ 4922 w 9943"/>
                  <a:gd name="connsiteY13" fmla="*/ 7240 h 10001"/>
                  <a:gd name="connsiteX14" fmla="*/ 5056 w 9943"/>
                  <a:gd name="connsiteY14" fmla="*/ 7281 h 10001"/>
                  <a:gd name="connsiteX15" fmla="*/ 5166 w 9943"/>
                  <a:gd name="connsiteY15" fmla="*/ 7134 h 10001"/>
                  <a:gd name="connsiteX16" fmla="*/ 5160 w 9943"/>
                  <a:gd name="connsiteY16" fmla="*/ 6988 h 10001"/>
                  <a:gd name="connsiteX17" fmla="*/ 5166 w 9943"/>
                  <a:gd name="connsiteY17" fmla="*/ 6357 h 10001"/>
                  <a:gd name="connsiteX18" fmla="*/ 5178 w 9943"/>
                  <a:gd name="connsiteY18" fmla="*/ 5473 h 10001"/>
                  <a:gd name="connsiteX19" fmla="*/ 5857 w 9943"/>
                  <a:gd name="connsiteY19" fmla="*/ 3921 h 10001"/>
                  <a:gd name="connsiteX20" fmla="*/ 5980 w 9943"/>
                  <a:gd name="connsiteY20" fmla="*/ 3666 h 10001"/>
                  <a:gd name="connsiteX21" fmla="*/ 6279 w 9943"/>
                  <a:gd name="connsiteY21" fmla="*/ 3026 h 10001"/>
                  <a:gd name="connsiteX22" fmla="*/ 6353 w 9943"/>
                  <a:gd name="connsiteY22" fmla="*/ 2932 h 10001"/>
                  <a:gd name="connsiteX23" fmla="*/ 6347 w 9943"/>
                  <a:gd name="connsiteY23" fmla="*/ 6724 h 10001"/>
                  <a:gd name="connsiteX24" fmla="*/ 6726 w 9943"/>
                  <a:gd name="connsiteY24" fmla="*/ 7008 h 10001"/>
                  <a:gd name="connsiteX25" fmla="*/ 9454 w 9943"/>
                  <a:gd name="connsiteY25" fmla="*/ 8155 h 10001"/>
                  <a:gd name="connsiteX26" fmla="*/ 9472 w 9943"/>
                  <a:gd name="connsiteY26" fmla="*/ 8164 h 10001"/>
                  <a:gd name="connsiteX27" fmla="*/ 9484 w 9943"/>
                  <a:gd name="connsiteY27" fmla="*/ 8193 h 10001"/>
                  <a:gd name="connsiteX28" fmla="*/ 9863 w 9943"/>
                  <a:gd name="connsiteY28" fmla="*/ 8302 h 10001"/>
                  <a:gd name="connsiteX29" fmla="*/ 9943 w 9943"/>
                  <a:gd name="connsiteY29" fmla="*/ 7751 h 10001"/>
                  <a:gd name="connsiteX30" fmla="*/ 9839 w 9943"/>
                  <a:gd name="connsiteY30" fmla="*/ 7352 h 10001"/>
                  <a:gd name="connsiteX31" fmla="*/ 9827 w 9943"/>
                  <a:gd name="connsiteY31" fmla="*/ 6916 h 10001"/>
                  <a:gd name="connsiteX32" fmla="*/ 9827 w 9943"/>
                  <a:gd name="connsiteY32" fmla="*/ 6030 h 10001"/>
                  <a:gd name="connsiteX33" fmla="*/ 9747 w 9943"/>
                  <a:gd name="connsiteY33" fmla="*/ 6454 h 10001"/>
                  <a:gd name="connsiteX34" fmla="*/ 7295 w 9943"/>
                  <a:gd name="connsiteY34" fmla="*/ 1816 h 10001"/>
                  <a:gd name="connsiteX35" fmla="*/ 8438 w 9943"/>
                  <a:gd name="connsiteY35" fmla="*/ 1515 h 10001"/>
                  <a:gd name="connsiteX36" fmla="*/ 7032 w 9943"/>
                  <a:gd name="connsiteY36" fmla="*/ 1279 h 10001"/>
                  <a:gd name="connsiteX37" fmla="*/ 7117 w 9943"/>
                  <a:gd name="connsiteY37" fmla="*/ 3 h 10001"/>
                  <a:gd name="connsiteX38" fmla="*/ 7044 w 9943"/>
                  <a:gd name="connsiteY38" fmla="*/ 0 h 10001"/>
                  <a:gd name="connsiteX39" fmla="*/ 4652 w 9943"/>
                  <a:gd name="connsiteY39" fmla="*/ 579 h 10001"/>
                  <a:gd name="connsiteX40" fmla="*/ 3576 w 9943"/>
                  <a:gd name="connsiteY40" fmla="*/ 1796 h 10001"/>
                  <a:gd name="connsiteX41" fmla="*/ 3148 w 9943"/>
                  <a:gd name="connsiteY41" fmla="*/ 2740 h 10001"/>
                  <a:gd name="connsiteX42" fmla="*/ 1484 w 9943"/>
                  <a:gd name="connsiteY42" fmla="*/ 6523 h 10001"/>
                  <a:gd name="connsiteX43" fmla="*/ 555 w 9943"/>
                  <a:gd name="connsiteY43" fmla="*/ 6647 h 10001"/>
                  <a:gd name="connsiteX44" fmla="*/ 16 w 9943"/>
                  <a:gd name="connsiteY44" fmla="*/ 7137 h 10001"/>
                  <a:gd name="connsiteX0" fmla="*/ 16 w 10000"/>
                  <a:gd name="connsiteY0" fmla="*/ 7136 h 9137"/>
                  <a:gd name="connsiteX1" fmla="*/ 176 w 10000"/>
                  <a:gd name="connsiteY1" fmla="*/ 8470 h 9137"/>
                  <a:gd name="connsiteX2" fmla="*/ 262 w 10000"/>
                  <a:gd name="connsiteY2" fmla="*/ 9124 h 9137"/>
                  <a:gd name="connsiteX3" fmla="*/ 1474 w 10000"/>
                  <a:gd name="connsiteY3" fmla="*/ 8915 h 9137"/>
                  <a:gd name="connsiteX4" fmla="*/ 963 w 10000"/>
                  <a:gd name="connsiteY4" fmla="*/ 8889 h 9137"/>
                  <a:gd name="connsiteX5" fmla="*/ 1032 w 10000"/>
                  <a:gd name="connsiteY5" fmla="*/ 8444 h 9137"/>
                  <a:gd name="connsiteX6" fmla="*/ 3615 w 10000"/>
                  <a:gd name="connsiteY6" fmla="*/ 8547 h 9137"/>
                  <a:gd name="connsiteX7" fmla="*/ 3590 w 10000"/>
                  <a:gd name="connsiteY7" fmla="*/ 8639 h 9137"/>
                  <a:gd name="connsiteX8" fmla="*/ 3646 w 10000"/>
                  <a:gd name="connsiteY8" fmla="*/ 8628 h 9137"/>
                  <a:gd name="connsiteX9" fmla="*/ 3892 w 10000"/>
                  <a:gd name="connsiteY9" fmla="*/ 8510 h 9137"/>
                  <a:gd name="connsiteX10" fmla="*/ 4033 w 10000"/>
                  <a:gd name="connsiteY10" fmla="*/ 8324 h 9137"/>
                  <a:gd name="connsiteX11" fmla="*/ 4513 w 10000"/>
                  <a:gd name="connsiteY11" fmla="*/ 7159 h 9137"/>
                  <a:gd name="connsiteX12" fmla="*/ 4950 w 10000"/>
                  <a:gd name="connsiteY12" fmla="*/ 7239 h 9137"/>
                  <a:gd name="connsiteX13" fmla="*/ 5085 w 10000"/>
                  <a:gd name="connsiteY13" fmla="*/ 7280 h 9137"/>
                  <a:gd name="connsiteX14" fmla="*/ 5196 w 10000"/>
                  <a:gd name="connsiteY14" fmla="*/ 7133 h 9137"/>
                  <a:gd name="connsiteX15" fmla="*/ 5190 w 10000"/>
                  <a:gd name="connsiteY15" fmla="*/ 6987 h 9137"/>
                  <a:gd name="connsiteX16" fmla="*/ 5196 w 10000"/>
                  <a:gd name="connsiteY16" fmla="*/ 6356 h 9137"/>
                  <a:gd name="connsiteX17" fmla="*/ 5208 w 10000"/>
                  <a:gd name="connsiteY17" fmla="*/ 5472 h 9137"/>
                  <a:gd name="connsiteX18" fmla="*/ 5891 w 10000"/>
                  <a:gd name="connsiteY18" fmla="*/ 3921 h 9137"/>
                  <a:gd name="connsiteX19" fmla="*/ 6014 w 10000"/>
                  <a:gd name="connsiteY19" fmla="*/ 3666 h 9137"/>
                  <a:gd name="connsiteX20" fmla="*/ 6315 w 10000"/>
                  <a:gd name="connsiteY20" fmla="*/ 3026 h 9137"/>
                  <a:gd name="connsiteX21" fmla="*/ 6389 w 10000"/>
                  <a:gd name="connsiteY21" fmla="*/ 2932 h 9137"/>
                  <a:gd name="connsiteX22" fmla="*/ 6383 w 10000"/>
                  <a:gd name="connsiteY22" fmla="*/ 6723 h 9137"/>
                  <a:gd name="connsiteX23" fmla="*/ 6765 w 10000"/>
                  <a:gd name="connsiteY23" fmla="*/ 7007 h 9137"/>
                  <a:gd name="connsiteX24" fmla="*/ 9508 w 10000"/>
                  <a:gd name="connsiteY24" fmla="*/ 8154 h 9137"/>
                  <a:gd name="connsiteX25" fmla="*/ 9526 w 10000"/>
                  <a:gd name="connsiteY25" fmla="*/ 8163 h 9137"/>
                  <a:gd name="connsiteX26" fmla="*/ 9538 w 10000"/>
                  <a:gd name="connsiteY26" fmla="*/ 8192 h 9137"/>
                  <a:gd name="connsiteX27" fmla="*/ 9920 w 10000"/>
                  <a:gd name="connsiteY27" fmla="*/ 8301 h 9137"/>
                  <a:gd name="connsiteX28" fmla="*/ 10000 w 10000"/>
                  <a:gd name="connsiteY28" fmla="*/ 7750 h 9137"/>
                  <a:gd name="connsiteX29" fmla="*/ 9895 w 10000"/>
                  <a:gd name="connsiteY29" fmla="*/ 7351 h 9137"/>
                  <a:gd name="connsiteX30" fmla="*/ 9883 w 10000"/>
                  <a:gd name="connsiteY30" fmla="*/ 6915 h 9137"/>
                  <a:gd name="connsiteX31" fmla="*/ 9883 w 10000"/>
                  <a:gd name="connsiteY31" fmla="*/ 6029 h 9137"/>
                  <a:gd name="connsiteX32" fmla="*/ 9803 w 10000"/>
                  <a:gd name="connsiteY32" fmla="*/ 6453 h 9137"/>
                  <a:gd name="connsiteX33" fmla="*/ 7337 w 10000"/>
                  <a:gd name="connsiteY33" fmla="*/ 1816 h 9137"/>
                  <a:gd name="connsiteX34" fmla="*/ 8486 w 10000"/>
                  <a:gd name="connsiteY34" fmla="*/ 1515 h 9137"/>
                  <a:gd name="connsiteX35" fmla="*/ 7072 w 10000"/>
                  <a:gd name="connsiteY35" fmla="*/ 1279 h 9137"/>
                  <a:gd name="connsiteX36" fmla="*/ 7158 w 10000"/>
                  <a:gd name="connsiteY36" fmla="*/ 3 h 9137"/>
                  <a:gd name="connsiteX37" fmla="*/ 7084 w 10000"/>
                  <a:gd name="connsiteY37" fmla="*/ 0 h 9137"/>
                  <a:gd name="connsiteX38" fmla="*/ 4679 w 10000"/>
                  <a:gd name="connsiteY38" fmla="*/ 579 h 9137"/>
                  <a:gd name="connsiteX39" fmla="*/ 3597 w 10000"/>
                  <a:gd name="connsiteY39" fmla="*/ 1796 h 9137"/>
                  <a:gd name="connsiteX40" fmla="*/ 3166 w 10000"/>
                  <a:gd name="connsiteY40" fmla="*/ 2740 h 9137"/>
                  <a:gd name="connsiteX41" fmla="*/ 1493 w 10000"/>
                  <a:gd name="connsiteY41" fmla="*/ 6522 h 9137"/>
                  <a:gd name="connsiteX42" fmla="*/ 558 w 10000"/>
                  <a:gd name="connsiteY42" fmla="*/ 6646 h 9137"/>
                  <a:gd name="connsiteX43" fmla="*/ 16 w 10000"/>
                  <a:gd name="connsiteY43" fmla="*/ 7136 h 9137"/>
                  <a:gd name="connsiteX0" fmla="*/ 16 w 10000"/>
                  <a:gd name="connsiteY0" fmla="*/ 7810 h 9757"/>
                  <a:gd name="connsiteX1" fmla="*/ 176 w 10000"/>
                  <a:gd name="connsiteY1" fmla="*/ 9270 h 9757"/>
                  <a:gd name="connsiteX2" fmla="*/ 1474 w 10000"/>
                  <a:gd name="connsiteY2" fmla="*/ 9757 h 9757"/>
                  <a:gd name="connsiteX3" fmla="*/ 963 w 10000"/>
                  <a:gd name="connsiteY3" fmla="*/ 9729 h 9757"/>
                  <a:gd name="connsiteX4" fmla="*/ 1032 w 10000"/>
                  <a:gd name="connsiteY4" fmla="*/ 9242 h 9757"/>
                  <a:gd name="connsiteX5" fmla="*/ 3615 w 10000"/>
                  <a:gd name="connsiteY5" fmla="*/ 9354 h 9757"/>
                  <a:gd name="connsiteX6" fmla="*/ 3590 w 10000"/>
                  <a:gd name="connsiteY6" fmla="*/ 9455 h 9757"/>
                  <a:gd name="connsiteX7" fmla="*/ 3646 w 10000"/>
                  <a:gd name="connsiteY7" fmla="*/ 9443 h 9757"/>
                  <a:gd name="connsiteX8" fmla="*/ 3892 w 10000"/>
                  <a:gd name="connsiteY8" fmla="*/ 9314 h 9757"/>
                  <a:gd name="connsiteX9" fmla="*/ 4033 w 10000"/>
                  <a:gd name="connsiteY9" fmla="*/ 9110 h 9757"/>
                  <a:gd name="connsiteX10" fmla="*/ 4513 w 10000"/>
                  <a:gd name="connsiteY10" fmla="*/ 7835 h 9757"/>
                  <a:gd name="connsiteX11" fmla="*/ 4950 w 10000"/>
                  <a:gd name="connsiteY11" fmla="*/ 7923 h 9757"/>
                  <a:gd name="connsiteX12" fmla="*/ 5085 w 10000"/>
                  <a:gd name="connsiteY12" fmla="*/ 7968 h 9757"/>
                  <a:gd name="connsiteX13" fmla="*/ 5196 w 10000"/>
                  <a:gd name="connsiteY13" fmla="*/ 7807 h 9757"/>
                  <a:gd name="connsiteX14" fmla="*/ 5190 w 10000"/>
                  <a:gd name="connsiteY14" fmla="*/ 7647 h 9757"/>
                  <a:gd name="connsiteX15" fmla="*/ 5196 w 10000"/>
                  <a:gd name="connsiteY15" fmla="*/ 6956 h 9757"/>
                  <a:gd name="connsiteX16" fmla="*/ 5208 w 10000"/>
                  <a:gd name="connsiteY16" fmla="*/ 5989 h 9757"/>
                  <a:gd name="connsiteX17" fmla="*/ 5891 w 10000"/>
                  <a:gd name="connsiteY17" fmla="*/ 4291 h 9757"/>
                  <a:gd name="connsiteX18" fmla="*/ 6014 w 10000"/>
                  <a:gd name="connsiteY18" fmla="*/ 4012 h 9757"/>
                  <a:gd name="connsiteX19" fmla="*/ 6315 w 10000"/>
                  <a:gd name="connsiteY19" fmla="*/ 3312 h 9757"/>
                  <a:gd name="connsiteX20" fmla="*/ 6389 w 10000"/>
                  <a:gd name="connsiteY20" fmla="*/ 3209 h 9757"/>
                  <a:gd name="connsiteX21" fmla="*/ 6383 w 10000"/>
                  <a:gd name="connsiteY21" fmla="*/ 7358 h 9757"/>
                  <a:gd name="connsiteX22" fmla="*/ 6765 w 10000"/>
                  <a:gd name="connsiteY22" fmla="*/ 7669 h 9757"/>
                  <a:gd name="connsiteX23" fmla="*/ 9508 w 10000"/>
                  <a:gd name="connsiteY23" fmla="*/ 8924 h 9757"/>
                  <a:gd name="connsiteX24" fmla="*/ 9526 w 10000"/>
                  <a:gd name="connsiteY24" fmla="*/ 8934 h 9757"/>
                  <a:gd name="connsiteX25" fmla="*/ 9538 w 10000"/>
                  <a:gd name="connsiteY25" fmla="*/ 8966 h 9757"/>
                  <a:gd name="connsiteX26" fmla="*/ 9920 w 10000"/>
                  <a:gd name="connsiteY26" fmla="*/ 9085 h 9757"/>
                  <a:gd name="connsiteX27" fmla="*/ 10000 w 10000"/>
                  <a:gd name="connsiteY27" fmla="*/ 8482 h 9757"/>
                  <a:gd name="connsiteX28" fmla="*/ 9895 w 10000"/>
                  <a:gd name="connsiteY28" fmla="*/ 8045 h 9757"/>
                  <a:gd name="connsiteX29" fmla="*/ 9883 w 10000"/>
                  <a:gd name="connsiteY29" fmla="*/ 7568 h 9757"/>
                  <a:gd name="connsiteX30" fmla="*/ 9883 w 10000"/>
                  <a:gd name="connsiteY30" fmla="*/ 6598 h 9757"/>
                  <a:gd name="connsiteX31" fmla="*/ 9803 w 10000"/>
                  <a:gd name="connsiteY31" fmla="*/ 7062 h 9757"/>
                  <a:gd name="connsiteX32" fmla="*/ 7337 w 10000"/>
                  <a:gd name="connsiteY32" fmla="*/ 1988 h 9757"/>
                  <a:gd name="connsiteX33" fmla="*/ 8486 w 10000"/>
                  <a:gd name="connsiteY33" fmla="*/ 1658 h 9757"/>
                  <a:gd name="connsiteX34" fmla="*/ 7072 w 10000"/>
                  <a:gd name="connsiteY34" fmla="*/ 1400 h 9757"/>
                  <a:gd name="connsiteX35" fmla="*/ 7158 w 10000"/>
                  <a:gd name="connsiteY35" fmla="*/ 3 h 9757"/>
                  <a:gd name="connsiteX36" fmla="*/ 7084 w 10000"/>
                  <a:gd name="connsiteY36" fmla="*/ 0 h 9757"/>
                  <a:gd name="connsiteX37" fmla="*/ 4679 w 10000"/>
                  <a:gd name="connsiteY37" fmla="*/ 634 h 9757"/>
                  <a:gd name="connsiteX38" fmla="*/ 3597 w 10000"/>
                  <a:gd name="connsiteY38" fmla="*/ 1966 h 9757"/>
                  <a:gd name="connsiteX39" fmla="*/ 3166 w 10000"/>
                  <a:gd name="connsiteY39" fmla="*/ 2999 h 9757"/>
                  <a:gd name="connsiteX40" fmla="*/ 1493 w 10000"/>
                  <a:gd name="connsiteY40" fmla="*/ 7138 h 9757"/>
                  <a:gd name="connsiteX41" fmla="*/ 558 w 10000"/>
                  <a:gd name="connsiteY41" fmla="*/ 7274 h 9757"/>
                  <a:gd name="connsiteX42" fmla="*/ 16 w 10000"/>
                  <a:gd name="connsiteY42" fmla="*/ 7810 h 9757"/>
                  <a:gd name="connsiteX0" fmla="*/ 16 w 10000"/>
                  <a:gd name="connsiteY0" fmla="*/ 8005 h 9971"/>
                  <a:gd name="connsiteX1" fmla="*/ 176 w 10000"/>
                  <a:gd name="connsiteY1" fmla="*/ 9501 h 9971"/>
                  <a:gd name="connsiteX2" fmla="*/ 963 w 10000"/>
                  <a:gd name="connsiteY2" fmla="*/ 9971 h 9971"/>
                  <a:gd name="connsiteX3" fmla="*/ 1032 w 10000"/>
                  <a:gd name="connsiteY3" fmla="*/ 9472 h 9971"/>
                  <a:gd name="connsiteX4" fmla="*/ 3615 w 10000"/>
                  <a:gd name="connsiteY4" fmla="*/ 9587 h 9971"/>
                  <a:gd name="connsiteX5" fmla="*/ 3590 w 10000"/>
                  <a:gd name="connsiteY5" fmla="*/ 9690 h 9971"/>
                  <a:gd name="connsiteX6" fmla="*/ 3646 w 10000"/>
                  <a:gd name="connsiteY6" fmla="*/ 9678 h 9971"/>
                  <a:gd name="connsiteX7" fmla="*/ 3892 w 10000"/>
                  <a:gd name="connsiteY7" fmla="*/ 9546 h 9971"/>
                  <a:gd name="connsiteX8" fmla="*/ 4033 w 10000"/>
                  <a:gd name="connsiteY8" fmla="*/ 9337 h 9971"/>
                  <a:gd name="connsiteX9" fmla="*/ 4513 w 10000"/>
                  <a:gd name="connsiteY9" fmla="*/ 8030 h 9971"/>
                  <a:gd name="connsiteX10" fmla="*/ 4950 w 10000"/>
                  <a:gd name="connsiteY10" fmla="*/ 8120 h 9971"/>
                  <a:gd name="connsiteX11" fmla="*/ 5085 w 10000"/>
                  <a:gd name="connsiteY11" fmla="*/ 8166 h 9971"/>
                  <a:gd name="connsiteX12" fmla="*/ 5196 w 10000"/>
                  <a:gd name="connsiteY12" fmla="*/ 8001 h 9971"/>
                  <a:gd name="connsiteX13" fmla="*/ 5190 w 10000"/>
                  <a:gd name="connsiteY13" fmla="*/ 7837 h 9971"/>
                  <a:gd name="connsiteX14" fmla="*/ 5196 w 10000"/>
                  <a:gd name="connsiteY14" fmla="*/ 7129 h 9971"/>
                  <a:gd name="connsiteX15" fmla="*/ 5208 w 10000"/>
                  <a:gd name="connsiteY15" fmla="*/ 6138 h 9971"/>
                  <a:gd name="connsiteX16" fmla="*/ 5891 w 10000"/>
                  <a:gd name="connsiteY16" fmla="*/ 4398 h 9971"/>
                  <a:gd name="connsiteX17" fmla="*/ 6014 w 10000"/>
                  <a:gd name="connsiteY17" fmla="*/ 4112 h 9971"/>
                  <a:gd name="connsiteX18" fmla="*/ 6315 w 10000"/>
                  <a:gd name="connsiteY18" fmla="*/ 3394 h 9971"/>
                  <a:gd name="connsiteX19" fmla="*/ 6389 w 10000"/>
                  <a:gd name="connsiteY19" fmla="*/ 3289 h 9971"/>
                  <a:gd name="connsiteX20" fmla="*/ 6383 w 10000"/>
                  <a:gd name="connsiteY20" fmla="*/ 7541 h 9971"/>
                  <a:gd name="connsiteX21" fmla="*/ 6765 w 10000"/>
                  <a:gd name="connsiteY21" fmla="*/ 7860 h 9971"/>
                  <a:gd name="connsiteX22" fmla="*/ 9508 w 10000"/>
                  <a:gd name="connsiteY22" fmla="*/ 9146 h 9971"/>
                  <a:gd name="connsiteX23" fmla="*/ 9526 w 10000"/>
                  <a:gd name="connsiteY23" fmla="*/ 9157 h 9971"/>
                  <a:gd name="connsiteX24" fmla="*/ 9538 w 10000"/>
                  <a:gd name="connsiteY24" fmla="*/ 9189 h 9971"/>
                  <a:gd name="connsiteX25" fmla="*/ 9920 w 10000"/>
                  <a:gd name="connsiteY25" fmla="*/ 9311 h 9971"/>
                  <a:gd name="connsiteX26" fmla="*/ 10000 w 10000"/>
                  <a:gd name="connsiteY26" fmla="*/ 8693 h 9971"/>
                  <a:gd name="connsiteX27" fmla="*/ 9895 w 10000"/>
                  <a:gd name="connsiteY27" fmla="*/ 8245 h 9971"/>
                  <a:gd name="connsiteX28" fmla="*/ 9883 w 10000"/>
                  <a:gd name="connsiteY28" fmla="*/ 7756 h 9971"/>
                  <a:gd name="connsiteX29" fmla="*/ 9883 w 10000"/>
                  <a:gd name="connsiteY29" fmla="*/ 6762 h 9971"/>
                  <a:gd name="connsiteX30" fmla="*/ 9803 w 10000"/>
                  <a:gd name="connsiteY30" fmla="*/ 7238 h 9971"/>
                  <a:gd name="connsiteX31" fmla="*/ 7337 w 10000"/>
                  <a:gd name="connsiteY31" fmla="*/ 2038 h 9971"/>
                  <a:gd name="connsiteX32" fmla="*/ 8486 w 10000"/>
                  <a:gd name="connsiteY32" fmla="*/ 1699 h 9971"/>
                  <a:gd name="connsiteX33" fmla="*/ 7072 w 10000"/>
                  <a:gd name="connsiteY33" fmla="*/ 1435 h 9971"/>
                  <a:gd name="connsiteX34" fmla="*/ 7158 w 10000"/>
                  <a:gd name="connsiteY34" fmla="*/ 3 h 9971"/>
                  <a:gd name="connsiteX35" fmla="*/ 7084 w 10000"/>
                  <a:gd name="connsiteY35" fmla="*/ 0 h 9971"/>
                  <a:gd name="connsiteX36" fmla="*/ 4679 w 10000"/>
                  <a:gd name="connsiteY36" fmla="*/ 650 h 9971"/>
                  <a:gd name="connsiteX37" fmla="*/ 3597 w 10000"/>
                  <a:gd name="connsiteY37" fmla="*/ 2015 h 9971"/>
                  <a:gd name="connsiteX38" fmla="*/ 3166 w 10000"/>
                  <a:gd name="connsiteY38" fmla="*/ 3074 h 9971"/>
                  <a:gd name="connsiteX39" fmla="*/ 1493 w 10000"/>
                  <a:gd name="connsiteY39" fmla="*/ 7316 h 9971"/>
                  <a:gd name="connsiteX40" fmla="*/ 558 w 10000"/>
                  <a:gd name="connsiteY40" fmla="*/ 7455 h 9971"/>
                  <a:gd name="connsiteX41" fmla="*/ 16 w 10000"/>
                  <a:gd name="connsiteY41" fmla="*/ 8005 h 9971"/>
                  <a:gd name="connsiteX0" fmla="*/ 16 w 10000"/>
                  <a:gd name="connsiteY0" fmla="*/ 8028 h 9718"/>
                  <a:gd name="connsiteX1" fmla="*/ 176 w 10000"/>
                  <a:gd name="connsiteY1" fmla="*/ 9529 h 9718"/>
                  <a:gd name="connsiteX2" fmla="*/ 1032 w 10000"/>
                  <a:gd name="connsiteY2" fmla="*/ 9500 h 9718"/>
                  <a:gd name="connsiteX3" fmla="*/ 3615 w 10000"/>
                  <a:gd name="connsiteY3" fmla="*/ 9615 h 9718"/>
                  <a:gd name="connsiteX4" fmla="*/ 3590 w 10000"/>
                  <a:gd name="connsiteY4" fmla="*/ 9718 h 9718"/>
                  <a:gd name="connsiteX5" fmla="*/ 3646 w 10000"/>
                  <a:gd name="connsiteY5" fmla="*/ 9706 h 9718"/>
                  <a:gd name="connsiteX6" fmla="*/ 3892 w 10000"/>
                  <a:gd name="connsiteY6" fmla="*/ 9574 h 9718"/>
                  <a:gd name="connsiteX7" fmla="*/ 4033 w 10000"/>
                  <a:gd name="connsiteY7" fmla="*/ 9364 h 9718"/>
                  <a:gd name="connsiteX8" fmla="*/ 4513 w 10000"/>
                  <a:gd name="connsiteY8" fmla="*/ 8053 h 9718"/>
                  <a:gd name="connsiteX9" fmla="*/ 4950 w 10000"/>
                  <a:gd name="connsiteY9" fmla="*/ 8144 h 9718"/>
                  <a:gd name="connsiteX10" fmla="*/ 5085 w 10000"/>
                  <a:gd name="connsiteY10" fmla="*/ 8190 h 9718"/>
                  <a:gd name="connsiteX11" fmla="*/ 5196 w 10000"/>
                  <a:gd name="connsiteY11" fmla="*/ 8024 h 9718"/>
                  <a:gd name="connsiteX12" fmla="*/ 5190 w 10000"/>
                  <a:gd name="connsiteY12" fmla="*/ 7860 h 9718"/>
                  <a:gd name="connsiteX13" fmla="*/ 5196 w 10000"/>
                  <a:gd name="connsiteY13" fmla="*/ 7150 h 9718"/>
                  <a:gd name="connsiteX14" fmla="*/ 5208 w 10000"/>
                  <a:gd name="connsiteY14" fmla="*/ 6156 h 9718"/>
                  <a:gd name="connsiteX15" fmla="*/ 5891 w 10000"/>
                  <a:gd name="connsiteY15" fmla="*/ 4411 h 9718"/>
                  <a:gd name="connsiteX16" fmla="*/ 6014 w 10000"/>
                  <a:gd name="connsiteY16" fmla="*/ 4124 h 9718"/>
                  <a:gd name="connsiteX17" fmla="*/ 6315 w 10000"/>
                  <a:gd name="connsiteY17" fmla="*/ 3404 h 9718"/>
                  <a:gd name="connsiteX18" fmla="*/ 6389 w 10000"/>
                  <a:gd name="connsiteY18" fmla="*/ 3299 h 9718"/>
                  <a:gd name="connsiteX19" fmla="*/ 6383 w 10000"/>
                  <a:gd name="connsiteY19" fmla="*/ 7563 h 9718"/>
                  <a:gd name="connsiteX20" fmla="*/ 6765 w 10000"/>
                  <a:gd name="connsiteY20" fmla="*/ 7883 h 9718"/>
                  <a:gd name="connsiteX21" fmla="*/ 9508 w 10000"/>
                  <a:gd name="connsiteY21" fmla="*/ 9173 h 9718"/>
                  <a:gd name="connsiteX22" fmla="*/ 9526 w 10000"/>
                  <a:gd name="connsiteY22" fmla="*/ 9184 h 9718"/>
                  <a:gd name="connsiteX23" fmla="*/ 9538 w 10000"/>
                  <a:gd name="connsiteY23" fmla="*/ 9216 h 9718"/>
                  <a:gd name="connsiteX24" fmla="*/ 9920 w 10000"/>
                  <a:gd name="connsiteY24" fmla="*/ 9338 h 9718"/>
                  <a:gd name="connsiteX25" fmla="*/ 10000 w 10000"/>
                  <a:gd name="connsiteY25" fmla="*/ 8718 h 9718"/>
                  <a:gd name="connsiteX26" fmla="*/ 9895 w 10000"/>
                  <a:gd name="connsiteY26" fmla="*/ 8269 h 9718"/>
                  <a:gd name="connsiteX27" fmla="*/ 9883 w 10000"/>
                  <a:gd name="connsiteY27" fmla="*/ 7779 h 9718"/>
                  <a:gd name="connsiteX28" fmla="*/ 9883 w 10000"/>
                  <a:gd name="connsiteY28" fmla="*/ 6782 h 9718"/>
                  <a:gd name="connsiteX29" fmla="*/ 9803 w 10000"/>
                  <a:gd name="connsiteY29" fmla="*/ 7259 h 9718"/>
                  <a:gd name="connsiteX30" fmla="*/ 7337 w 10000"/>
                  <a:gd name="connsiteY30" fmla="*/ 2044 h 9718"/>
                  <a:gd name="connsiteX31" fmla="*/ 8486 w 10000"/>
                  <a:gd name="connsiteY31" fmla="*/ 1704 h 9718"/>
                  <a:gd name="connsiteX32" fmla="*/ 7072 w 10000"/>
                  <a:gd name="connsiteY32" fmla="*/ 1439 h 9718"/>
                  <a:gd name="connsiteX33" fmla="*/ 7158 w 10000"/>
                  <a:gd name="connsiteY33" fmla="*/ 3 h 9718"/>
                  <a:gd name="connsiteX34" fmla="*/ 7084 w 10000"/>
                  <a:gd name="connsiteY34" fmla="*/ 0 h 9718"/>
                  <a:gd name="connsiteX35" fmla="*/ 4679 w 10000"/>
                  <a:gd name="connsiteY35" fmla="*/ 652 h 9718"/>
                  <a:gd name="connsiteX36" fmla="*/ 3597 w 10000"/>
                  <a:gd name="connsiteY36" fmla="*/ 2021 h 9718"/>
                  <a:gd name="connsiteX37" fmla="*/ 3166 w 10000"/>
                  <a:gd name="connsiteY37" fmla="*/ 3083 h 9718"/>
                  <a:gd name="connsiteX38" fmla="*/ 1493 w 10000"/>
                  <a:gd name="connsiteY38" fmla="*/ 7337 h 9718"/>
                  <a:gd name="connsiteX39" fmla="*/ 558 w 10000"/>
                  <a:gd name="connsiteY39" fmla="*/ 7477 h 9718"/>
                  <a:gd name="connsiteX40" fmla="*/ 16 w 10000"/>
                  <a:gd name="connsiteY40" fmla="*/ 8028 h 9718"/>
                  <a:gd name="connsiteX0" fmla="*/ 0 w 9984"/>
                  <a:gd name="connsiteY0" fmla="*/ 8261 h 10000"/>
                  <a:gd name="connsiteX1" fmla="*/ 1016 w 9984"/>
                  <a:gd name="connsiteY1" fmla="*/ 9776 h 10000"/>
                  <a:gd name="connsiteX2" fmla="*/ 3599 w 9984"/>
                  <a:gd name="connsiteY2" fmla="*/ 9894 h 10000"/>
                  <a:gd name="connsiteX3" fmla="*/ 3574 w 9984"/>
                  <a:gd name="connsiteY3" fmla="*/ 10000 h 10000"/>
                  <a:gd name="connsiteX4" fmla="*/ 3630 w 9984"/>
                  <a:gd name="connsiteY4" fmla="*/ 9988 h 10000"/>
                  <a:gd name="connsiteX5" fmla="*/ 3876 w 9984"/>
                  <a:gd name="connsiteY5" fmla="*/ 9852 h 10000"/>
                  <a:gd name="connsiteX6" fmla="*/ 4017 w 9984"/>
                  <a:gd name="connsiteY6" fmla="*/ 9636 h 10000"/>
                  <a:gd name="connsiteX7" fmla="*/ 4497 w 9984"/>
                  <a:gd name="connsiteY7" fmla="*/ 8287 h 10000"/>
                  <a:gd name="connsiteX8" fmla="*/ 4934 w 9984"/>
                  <a:gd name="connsiteY8" fmla="*/ 8380 h 10000"/>
                  <a:gd name="connsiteX9" fmla="*/ 5069 w 9984"/>
                  <a:gd name="connsiteY9" fmla="*/ 8428 h 10000"/>
                  <a:gd name="connsiteX10" fmla="*/ 5180 w 9984"/>
                  <a:gd name="connsiteY10" fmla="*/ 8257 h 10000"/>
                  <a:gd name="connsiteX11" fmla="*/ 5174 w 9984"/>
                  <a:gd name="connsiteY11" fmla="*/ 8088 h 10000"/>
                  <a:gd name="connsiteX12" fmla="*/ 5180 w 9984"/>
                  <a:gd name="connsiteY12" fmla="*/ 7357 h 10000"/>
                  <a:gd name="connsiteX13" fmla="*/ 5192 w 9984"/>
                  <a:gd name="connsiteY13" fmla="*/ 6335 h 10000"/>
                  <a:gd name="connsiteX14" fmla="*/ 5875 w 9984"/>
                  <a:gd name="connsiteY14" fmla="*/ 4539 h 10000"/>
                  <a:gd name="connsiteX15" fmla="*/ 5998 w 9984"/>
                  <a:gd name="connsiteY15" fmla="*/ 4244 h 10000"/>
                  <a:gd name="connsiteX16" fmla="*/ 6299 w 9984"/>
                  <a:gd name="connsiteY16" fmla="*/ 3503 h 10000"/>
                  <a:gd name="connsiteX17" fmla="*/ 6373 w 9984"/>
                  <a:gd name="connsiteY17" fmla="*/ 3395 h 10000"/>
                  <a:gd name="connsiteX18" fmla="*/ 6367 w 9984"/>
                  <a:gd name="connsiteY18" fmla="*/ 7782 h 10000"/>
                  <a:gd name="connsiteX19" fmla="*/ 6749 w 9984"/>
                  <a:gd name="connsiteY19" fmla="*/ 8112 h 10000"/>
                  <a:gd name="connsiteX20" fmla="*/ 9492 w 9984"/>
                  <a:gd name="connsiteY20" fmla="*/ 9439 h 10000"/>
                  <a:gd name="connsiteX21" fmla="*/ 9510 w 9984"/>
                  <a:gd name="connsiteY21" fmla="*/ 9451 h 10000"/>
                  <a:gd name="connsiteX22" fmla="*/ 9522 w 9984"/>
                  <a:gd name="connsiteY22" fmla="*/ 9483 h 10000"/>
                  <a:gd name="connsiteX23" fmla="*/ 9904 w 9984"/>
                  <a:gd name="connsiteY23" fmla="*/ 9609 h 10000"/>
                  <a:gd name="connsiteX24" fmla="*/ 9984 w 9984"/>
                  <a:gd name="connsiteY24" fmla="*/ 8971 h 10000"/>
                  <a:gd name="connsiteX25" fmla="*/ 9879 w 9984"/>
                  <a:gd name="connsiteY25" fmla="*/ 8509 h 10000"/>
                  <a:gd name="connsiteX26" fmla="*/ 9867 w 9984"/>
                  <a:gd name="connsiteY26" fmla="*/ 8005 h 10000"/>
                  <a:gd name="connsiteX27" fmla="*/ 9867 w 9984"/>
                  <a:gd name="connsiteY27" fmla="*/ 6979 h 10000"/>
                  <a:gd name="connsiteX28" fmla="*/ 9787 w 9984"/>
                  <a:gd name="connsiteY28" fmla="*/ 7470 h 10000"/>
                  <a:gd name="connsiteX29" fmla="*/ 7321 w 9984"/>
                  <a:gd name="connsiteY29" fmla="*/ 2103 h 10000"/>
                  <a:gd name="connsiteX30" fmla="*/ 8470 w 9984"/>
                  <a:gd name="connsiteY30" fmla="*/ 1753 h 10000"/>
                  <a:gd name="connsiteX31" fmla="*/ 7056 w 9984"/>
                  <a:gd name="connsiteY31" fmla="*/ 1481 h 10000"/>
                  <a:gd name="connsiteX32" fmla="*/ 7142 w 9984"/>
                  <a:gd name="connsiteY32" fmla="*/ 3 h 10000"/>
                  <a:gd name="connsiteX33" fmla="*/ 7068 w 9984"/>
                  <a:gd name="connsiteY33" fmla="*/ 0 h 10000"/>
                  <a:gd name="connsiteX34" fmla="*/ 4663 w 9984"/>
                  <a:gd name="connsiteY34" fmla="*/ 671 h 10000"/>
                  <a:gd name="connsiteX35" fmla="*/ 3581 w 9984"/>
                  <a:gd name="connsiteY35" fmla="*/ 2080 h 10000"/>
                  <a:gd name="connsiteX36" fmla="*/ 3150 w 9984"/>
                  <a:gd name="connsiteY36" fmla="*/ 3172 h 10000"/>
                  <a:gd name="connsiteX37" fmla="*/ 1477 w 9984"/>
                  <a:gd name="connsiteY37" fmla="*/ 7550 h 10000"/>
                  <a:gd name="connsiteX38" fmla="*/ 542 w 9984"/>
                  <a:gd name="connsiteY38" fmla="*/ 7694 h 10000"/>
                  <a:gd name="connsiteX39" fmla="*/ 0 w 9984"/>
                  <a:gd name="connsiteY39" fmla="*/ 8261 h 10000"/>
                  <a:gd name="connsiteX0" fmla="*/ 31 w 9488"/>
                  <a:gd name="connsiteY0" fmla="*/ 7694 h 10000"/>
                  <a:gd name="connsiteX1" fmla="*/ 506 w 9488"/>
                  <a:gd name="connsiteY1" fmla="*/ 9776 h 10000"/>
                  <a:gd name="connsiteX2" fmla="*/ 3093 w 9488"/>
                  <a:gd name="connsiteY2" fmla="*/ 9894 h 10000"/>
                  <a:gd name="connsiteX3" fmla="*/ 3068 w 9488"/>
                  <a:gd name="connsiteY3" fmla="*/ 10000 h 10000"/>
                  <a:gd name="connsiteX4" fmla="*/ 3124 w 9488"/>
                  <a:gd name="connsiteY4" fmla="*/ 9988 h 10000"/>
                  <a:gd name="connsiteX5" fmla="*/ 3370 w 9488"/>
                  <a:gd name="connsiteY5" fmla="*/ 9852 h 10000"/>
                  <a:gd name="connsiteX6" fmla="*/ 3511 w 9488"/>
                  <a:gd name="connsiteY6" fmla="*/ 9636 h 10000"/>
                  <a:gd name="connsiteX7" fmla="*/ 3992 w 9488"/>
                  <a:gd name="connsiteY7" fmla="*/ 8287 h 10000"/>
                  <a:gd name="connsiteX8" fmla="*/ 4430 w 9488"/>
                  <a:gd name="connsiteY8" fmla="*/ 8380 h 10000"/>
                  <a:gd name="connsiteX9" fmla="*/ 4565 w 9488"/>
                  <a:gd name="connsiteY9" fmla="*/ 8428 h 10000"/>
                  <a:gd name="connsiteX10" fmla="*/ 4676 w 9488"/>
                  <a:gd name="connsiteY10" fmla="*/ 8257 h 10000"/>
                  <a:gd name="connsiteX11" fmla="*/ 4670 w 9488"/>
                  <a:gd name="connsiteY11" fmla="*/ 8088 h 10000"/>
                  <a:gd name="connsiteX12" fmla="*/ 4676 w 9488"/>
                  <a:gd name="connsiteY12" fmla="*/ 7357 h 10000"/>
                  <a:gd name="connsiteX13" fmla="*/ 4688 w 9488"/>
                  <a:gd name="connsiteY13" fmla="*/ 6335 h 10000"/>
                  <a:gd name="connsiteX14" fmla="*/ 5372 w 9488"/>
                  <a:gd name="connsiteY14" fmla="*/ 4539 h 10000"/>
                  <a:gd name="connsiteX15" fmla="*/ 5496 w 9488"/>
                  <a:gd name="connsiteY15" fmla="*/ 4244 h 10000"/>
                  <a:gd name="connsiteX16" fmla="*/ 5797 w 9488"/>
                  <a:gd name="connsiteY16" fmla="*/ 3503 h 10000"/>
                  <a:gd name="connsiteX17" fmla="*/ 5871 w 9488"/>
                  <a:gd name="connsiteY17" fmla="*/ 3395 h 10000"/>
                  <a:gd name="connsiteX18" fmla="*/ 5865 w 9488"/>
                  <a:gd name="connsiteY18" fmla="*/ 7782 h 10000"/>
                  <a:gd name="connsiteX19" fmla="*/ 6248 w 9488"/>
                  <a:gd name="connsiteY19" fmla="*/ 8112 h 10000"/>
                  <a:gd name="connsiteX20" fmla="*/ 8995 w 9488"/>
                  <a:gd name="connsiteY20" fmla="*/ 9439 h 10000"/>
                  <a:gd name="connsiteX21" fmla="*/ 9013 w 9488"/>
                  <a:gd name="connsiteY21" fmla="*/ 9451 h 10000"/>
                  <a:gd name="connsiteX22" fmla="*/ 9025 w 9488"/>
                  <a:gd name="connsiteY22" fmla="*/ 9483 h 10000"/>
                  <a:gd name="connsiteX23" fmla="*/ 9408 w 9488"/>
                  <a:gd name="connsiteY23" fmla="*/ 9609 h 10000"/>
                  <a:gd name="connsiteX24" fmla="*/ 9488 w 9488"/>
                  <a:gd name="connsiteY24" fmla="*/ 8971 h 10000"/>
                  <a:gd name="connsiteX25" fmla="*/ 9383 w 9488"/>
                  <a:gd name="connsiteY25" fmla="*/ 8509 h 10000"/>
                  <a:gd name="connsiteX26" fmla="*/ 9371 w 9488"/>
                  <a:gd name="connsiteY26" fmla="*/ 8005 h 10000"/>
                  <a:gd name="connsiteX27" fmla="*/ 9371 w 9488"/>
                  <a:gd name="connsiteY27" fmla="*/ 6979 h 10000"/>
                  <a:gd name="connsiteX28" fmla="*/ 9291 w 9488"/>
                  <a:gd name="connsiteY28" fmla="*/ 7470 h 10000"/>
                  <a:gd name="connsiteX29" fmla="*/ 6821 w 9488"/>
                  <a:gd name="connsiteY29" fmla="*/ 2103 h 10000"/>
                  <a:gd name="connsiteX30" fmla="*/ 7972 w 9488"/>
                  <a:gd name="connsiteY30" fmla="*/ 1753 h 10000"/>
                  <a:gd name="connsiteX31" fmla="*/ 6555 w 9488"/>
                  <a:gd name="connsiteY31" fmla="*/ 1481 h 10000"/>
                  <a:gd name="connsiteX32" fmla="*/ 6641 w 9488"/>
                  <a:gd name="connsiteY32" fmla="*/ 3 h 10000"/>
                  <a:gd name="connsiteX33" fmla="*/ 6567 w 9488"/>
                  <a:gd name="connsiteY33" fmla="*/ 0 h 10000"/>
                  <a:gd name="connsiteX34" fmla="*/ 4158 w 9488"/>
                  <a:gd name="connsiteY34" fmla="*/ 671 h 10000"/>
                  <a:gd name="connsiteX35" fmla="*/ 3075 w 9488"/>
                  <a:gd name="connsiteY35" fmla="*/ 2080 h 10000"/>
                  <a:gd name="connsiteX36" fmla="*/ 2643 w 9488"/>
                  <a:gd name="connsiteY36" fmla="*/ 3172 h 10000"/>
                  <a:gd name="connsiteX37" fmla="*/ 967 w 9488"/>
                  <a:gd name="connsiteY37" fmla="*/ 7550 h 10000"/>
                  <a:gd name="connsiteX38" fmla="*/ 31 w 9488"/>
                  <a:gd name="connsiteY38" fmla="*/ 7694 h 10000"/>
                  <a:gd name="connsiteX0" fmla="*/ 621 w 9602"/>
                  <a:gd name="connsiteY0" fmla="*/ 7550 h 10000"/>
                  <a:gd name="connsiteX1" fmla="*/ 135 w 9602"/>
                  <a:gd name="connsiteY1" fmla="*/ 9776 h 10000"/>
                  <a:gd name="connsiteX2" fmla="*/ 2862 w 9602"/>
                  <a:gd name="connsiteY2" fmla="*/ 9894 h 10000"/>
                  <a:gd name="connsiteX3" fmla="*/ 2836 w 9602"/>
                  <a:gd name="connsiteY3" fmla="*/ 10000 h 10000"/>
                  <a:gd name="connsiteX4" fmla="*/ 2895 w 9602"/>
                  <a:gd name="connsiteY4" fmla="*/ 9988 h 10000"/>
                  <a:gd name="connsiteX5" fmla="*/ 3154 w 9602"/>
                  <a:gd name="connsiteY5" fmla="*/ 9852 h 10000"/>
                  <a:gd name="connsiteX6" fmla="*/ 3302 w 9602"/>
                  <a:gd name="connsiteY6" fmla="*/ 9636 h 10000"/>
                  <a:gd name="connsiteX7" fmla="*/ 3809 w 9602"/>
                  <a:gd name="connsiteY7" fmla="*/ 8287 h 10000"/>
                  <a:gd name="connsiteX8" fmla="*/ 4271 w 9602"/>
                  <a:gd name="connsiteY8" fmla="*/ 8380 h 10000"/>
                  <a:gd name="connsiteX9" fmla="*/ 4413 w 9602"/>
                  <a:gd name="connsiteY9" fmla="*/ 8428 h 10000"/>
                  <a:gd name="connsiteX10" fmla="*/ 4530 w 9602"/>
                  <a:gd name="connsiteY10" fmla="*/ 8257 h 10000"/>
                  <a:gd name="connsiteX11" fmla="*/ 4524 w 9602"/>
                  <a:gd name="connsiteY11" fmla="*/ 8088 h 10000"/>
                  <a:gd name="connsiteX12" fmla="*/ 4530 w 9602"/>
                  <a:gd name="connsiteY12" fmla="*/ 7357 h 10000"/>
                  <a:gd name="connsiteX13" fmla="*/ 4543 w 9602"/>
                  <a:gd name="connsiteY13" fmla="*/ 6335 h 10000"/>
                  <a:gd name="connsiteX14" fmla="*/ 5264 w 9602"/>
                  <a:gd name="connsiteY14" fmla="*/ 4539 h 10000"/>
                  <a:gd name="connsiteX15" fmla="*/ 5395 w 9602"/>
                  <a:gd name="connsiteY15" fmla="*/ 4244 h 10000"/>
                  <a:gd name="connsiteX16" fmla="*/ 5712 w 9602"/>
                  <a:gd name="connsiteY16" fmla="*/ 3503 h 10000"/>
                  <a:gd name="connsiteX17" fmla="*/ 5790 w 9602"/>
                  <a:gd name="connsiteY17" fmla="*/ 3395 h 10000"/>
                  <a:gd name="connsiteX18" fmla="*/ 5783 w 9602"/>
                  <a:gd name="connsiteY18" fmla="*/ 7782 h 10000"/>
                  <a:gd name="connsiteX19" fmla="*/ 6187 w 9602"/>
                  <a:gd name="connsiteY19" fmla="*/ 8112 h 10000"/>
                  <a:gd name="connsiteX20" fmla="*/ 9082 w 9602"/>
                  <a:gd name="connsiteY20" fmla="*/ 9439 h 10000"/>
                  <a:gd name="connsiteX21" fmla="*/ 9101 w 9602"/>
                  <a:gd name="connsiteY21" fmla="*/ 9451 h 10000"/>
                  <a:gd name="connsiteX22" fmla="*/ 9114 w 9602"/>
                  <a:gd name="connsiteY22" fmla="*/ 9483 h 10000"/>
                  <a:gd name="connsiteX23" fmla="*/ 9518 w 9602"/>
                  <a:gd name="connsiteY23" fmla="*/ 9609 h 10000"/>
                  <a:gd name="connsiteX24" fmla="*/ 9602 w 9602"/>
                  <a:gd name="connsiteY24" fmla="*/ 8971 h 10000"/>
                  <a:gd name="connsiteX25" fmla="*/ 9491 w 9602"/>
                  <a:gd name="connsiteY25" fmla="*/ 8509 h 10000"/>
                  <a:gd name="connsiteX26" fmla="*/ 9479 w 9602"/>
                  <a:gd name="connsiteY26" fmla="*/ 8005 h 10000"/>
                  <a:gd name="connsiteX27" fmla="*/ 9479 w 9602"/>
                  <a:gd name="connsiteY27" fmla="*/ 6979 h 10000"/>
                  <a:gd name="connsiteX28" fmla="*/ 9394 w 9602"/>
                  <a:gd name="connsiteY28" fmla="*/ 7470 h 10000"/>
                  <a:gd name="connsiteX29" fmla="*/ 6791 w 9602"/>
                  <a:gd name="connsiteY29" fmla="*/ 2103 h 10000"/>
                  <a:gd name="connsiteX30" fmla="*/ 8004 w 9602"/>
                  <a:gd name="connsiteY30" fmla="*/ 1753 h 10000"/>
                  <a:gd name="connsiteX31" fmla="*/ 6511 w 9602"/>
                  <a:gd name="connsiteY31" fmla="*/ 1481 h 10000"/>
                  <a:gd name="connsiteX32" fmla="*/ 6601 w 9602"/>
                  <a:gd name="connsiteY32" fmla="*/ 3 h 10000"/>
                  <a:gd name="connsiteX33" fmla="*/ 6523 w 9602"/>
                  <a:gd name="connsiteY33" fmla="*/ 0 h 10000"/>
                  <a:gd name="connsiteX34" fmla="*/ 3984 w 9602"/>
                  <a:gd name="connsiteY34" fmla="*/ 671 h 10000"/>
                  <a:gd name="connsiteX35" fmla="*/ 2843 w 9602"/>
                  <a:gd name="connsiteY35" fmla="*/ 2080 h 10000"/>
                  <a:gd name="connsiteX36" fmla="*/ 2388 w 9602"/>
                  <a:gd name="connsiteY36" fmla="*/ 3172 h 10000"/>
                  <a:gd name="connsiteX37" fmla="*/ 621 w 9602"/>
                  <a:gd name="connsiteY37" fmla="*/ 755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602" h="10000">
                    <a:moveTo>
                      <a:pt x="621" y="7550"/>
                    </a:moveTo>
                    <a:cubicBezTo>
                      <a:pt x="246" y="8651"/>
                      <a:pt x="-238" y="9385"/>
                      <a:pt x="135" y="9776"/>
                    </a:cubicBezTo>
                    <a:cubicBezTo>
                      <a:pt x="433" y="9748"/>
                      <a:pt x="2498" y="9855"/>
                      <a:pt x="2862" y="9894"/>
                    </a:cubicBezTo>
                    <a:cubicBezTo>
                      <a:pt x="2853" y="9930"/>
                      <a:pt x="2845" y="9965"/>
                      <a:pt x="2836" y="10000"/>
                    </a:cubicBezTo>
                    <a:cubicBezTo>
                      <a:pt x="2856" y="9997"/>
                      <a:pt x="2882" y="9977"/>
                      <a:pt x="2895" y="9988"/>
                    </a:cubicBezTo>
                    <a:cubicBezTo>
                      <a:pt x="2907" y="9994"/>
                      <a:pt x="3063" y="9944"/>
                      <a:pt x="3154" y="9852"/>
                    </a:cubicBezTo>
                    <a:cubicBezTo>
                      <a:pt x="3226" y="9782"/>
                      <a:pt x="3271" y="9718"/>
                      <a:pt x="3302" y="9636"/>
                    </a:cubicBezTo>
                    <a:lnTo>
                      <a:pt x="3809" y="8287"/>
                    </a:lnTo>
                    <a:lnTo>
                      <a:pt x="4271" y="8380"/>
                    </a:lnTo>
                    <a:cubicBezTo>
                      <a:pt x="4362" y="8404"/>
                      <a:pt x="4362" y="8404"/>
                      <a:pt x="4413" y="8428"/>
                    </a:cubicBezTo>
                    <a:cubicBezTo>
                      <a:pt x="4491" y="8380"/>
                      <a:pt x="4518" y="8368"/>
                      <a:pt x="4530" y="8257"/>
                    </a:cubicBezTo>
                    <a:cubicBezTo>
                      <a:pt x="4537" y="8227"/>
                      <a:pt x="4524" y="8127"/>
                      <a:pt x="4524" y="8088"/>
                    </a:cubicBezTo>
                    <a:cubicBezTo>
                      <a:pt x="4526" y="7845"/>
                      <a:pt x="4528" y="7600"/>
                      <a:pt x="4530" y="7357"/>
                    </a:cubicBezTo>
                    <a:cubicBezTo>
                      <a:pt x="4518" y="7036"/>
                      <a:pt x="4368" y="6834"/>
                      <a:pt x="4543" y="6335"/>
                    </a:cubicBezTo>
                    <a:cubicBezTo>
                      <a:pt x="4745" y="5755"/>
                      <a:pt x="5036" y="5191"/>
                      <a:pt x="5264" y="4539"/>
                    </a:cubicBezTo>
                    <a:cubicBezTo>
                      <a:pt x="5284" y="4488"/>
                      <a:pt x="5362" y="4306"/>
                      <a:pt x="5395" y="4244"/>
                    </a:cubicBezTo>
                    <a:cubicBezTo>
                      <a:pt x="5501" y="3997"/>
                      <a:pt x="5605" y="3750"/>
                      <a:pt x="5712" y="3503"/>
                    </a:cubicBezTo>
                    <a:cubicBezTo>
                      <a:pt x="5763" y="3398"/>
                      <a:pt x="5680" y="3414"/>
                      <a:pt x="5790" y="3395"/>
                    </a:cubicBezTo>
                    <a:cubicBezTo>
                      <a:pt x="5788" y="4857"/>
                      <a:pt x="5786" y="6320"/>
                      <a:pt x="5783" y="7782"/>
                    </a:cubicBezTo>
                    <a:cubicBezTo>
                      <a:pt x="5790" y="7995"/>
                      <a:pt x="5738" y="7879"/>
                      <a:pt x="6187" y="8112"/>
                    </a:cubicBezTo>
                    <a:cubicBezTo>
                      <a:pt x="6765" y="8410"/>
                      <a:pt x="8472" y="9121"/>
                      <a:pt x="9082" y="9439"/>
                    </a:cubicBezTo>
                    <a:cubicBezTo>
                      <a:pt x="9089" y="9442"/>
                      <a:pt x="9095" y="9446"/>
                      <a:pt x="9101" y="9451"/>
                    </a:cubicBezTo>
                    <a:cubicBezTo>
                      <a:pt x="9206" y="9515"/>
                      <a:pt x="9257" y="9458"/>
                      <a:pt x="9114" y="9483"/>
                    </a:cubicBezTo>
                    <a:cubicBezTo>
                      <a:pt x="9310" y="9510"/>
                      <a:pt x="9382" y="9565"/>
                      <a:pt x="9518" y="9609"/>
                    </a:cubicBezTo>
                    <a:cubicBezTo>
                      <a:pt x="9485" y="9487"/>
                      <a:pt x="9421" y="9065"/>
                      <a:pt x="9602" y="8971"/>
                    </a:cubicBezTo>
                    <a:cubicBezTo>
                      <a:pt x="9421" y="8835"/>
                      <a:pt x="9491" y="8792"/>
                      <a:pt x="9491" y="8509"/>
                    </a:cubicBezTo>
                    <a:cubicBezTo>
                      <a:pt x="9491" y="8341"/>
                      <a:pt x="9472" y="8175"/>
                      <a:pt x="9479" y="8005"/>
                    </a:cubicBezTo>
                    <a:cubicBezTo>
                      <a:pt x="9479" y="7663"/>
                      <a:pt x="9446" y="7320"/>
                      <a:pt x="9479" y="6979"/>
                    </a:cubicBezTo>
                    <a:cubicBezTo>
                      <a:pt x="9450" y="7142"/>
                      <a:pt x="9423" y="7307"/>
                      <a:pt x="9394" y="7470"/>
                    </a:cubicBezTo>
                    <a:lnTo>
                      <a:pt x="6791" y="2103"/>
                    </a:lnTo>
                    <a:lnTo>
                      <a:pt x="8004" y="1753"/>
                    </a:lnTo>
                    <a:lnTo>
                      <a:pt x="6511" y="1481"/>
                    </a:lnTo>
                    <a:cubicBezTo>
                      <a:pt x="6375" y="1132"/>
                      <a:pt x="6167" y="265"/>
                      <a:pt x="6601" y="3"/>
                    </a:cubicBezTo>
                    <a:lnTo>
                      <a:pt x="6523" y="0"/>
                    </a:lnTo>
                    <a:cubicBezTo>
                      <a:pt x="5888" y="76"/>
                      <a:pt x="4640" y="489"/>
                      <a:pt x="3984" y="671"/>
                    </a:cubicBezTo>
                    <a:cubicBezTo>
                      <a:pt x="3102" y="918"/>
                      <a:pt x="3063" y="1544"/>
                      <a:pt x="2843" y="2080"/>
                    </a:cubicBezTo>
                    <a:cubicBezTo>
                      <a:pt x="2687" y="2448"/>
                      <a:pt x="2537" y="2813"/>
                      <a:pt x="2388" y="3172"/>
                    </a:cubicBezTo>
                    <a:lnTo>
                      <a:pt x="621" y="755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0" name="Freeform 369">
                <a:extLst>
                  <a:ext uri="{FF2B5EF4-FFF2-40B4-BE49-F238E27FC236}">
                    <a16:creationId xmlns:a16="http://schemas.microsoft.com/office/drawing/2014/main" id="{B6B31B48-8504-4166-BCAD-05ACBC28DD7F}"/>
                  </a:ext>
                </a:extLst>
              </p:cNvPr>
              <p:cNvSpPr>
                <a:spLocks/>
              </p:cNvSpPr>
              <p:nvPr/>
            </p:nvSpPr>
            <p:spPr bwMode="auto">
              <a:xfrm>
                <a:off x="4430713" y="2001839"/>
                <a:ext cx="431800" cy="577850"/>
              </a:xfrm>
              <a:custGeom>
                <a:avLst/>
                <a:gdLst>
                  <a:gd name="T0" fmla="*/ 395 w 1318"/>
                  <a:gd name="T1" fmla="*/ 1688 h 1766"/>
                  <a:gd name="T2" fmla="*/ 648 w 1318"/>
                  <a:gd name="T3" fmla="*/ 1764 h 1766"/>
                  <a:gd name="T4" fmla="*/ 910 w 1318"/>
                  <a:gd name="T5" fmla="*/ 1695 h 1766"/>
                  <a:gd name="T6" fmla="*/ 1213 w 1318"/>
                  <a:gd name="T7" fmla="*/ 881 h 1766"/>
                  <a:gd name="T8" fmla="*/ 1275 w 1318"/>
                  <a:gd name="T9" fmla="*/ 906 h 1766"/>
                  <a:gd name="T10" fmla="*/ 1111 w 1318"/>
                  <a:gd name="T11" fmla="*/ 152 h 1766"/>
                  <a:gd name="T12" fmla="*/ 530 w 1318"/>
                  <a:gd name="T13" fmla="*/ 24 h 1766"/>
                  <a:gd name="T14" fmla="*/ 433 w 1318"/>
                  <a:gd name="T15" fmla="*/ 43 h 1766"/>
                  <a:gd name="T16" fmla="*/ 372 w 1318"/>
                  <a:gd name="T17" fmla="*/ 110 h 1766"/>
                  <a:gd name="T18" fmla="*/ 48 w 1318"/>
                  <a:gd name="T19" fmla="*/ 361 h 1766"/>
                  <a:gd name="T20" fmla="*/ 32 w 1318"/>
                  <a:gd name="T21" fmla="*/ 911 h 1766"/>
                  <a:gd name="T22" fmla="*/ 93 w 1318"/>
                  <a:gd name="T23" fmla="*/ 882 h 1766"/>
                  <a:gd name="T24" fmla="*/ 107 w 1318"/>
                  <a:gd name="T25" fmla="*/ 1003 h 1766"/>
                  <a:gd name="T26" fmla="*/ 395 w 1318"/>
                  <a:gd name="T27" fmla="*/ 1688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8" h="1766">
                    <a:moveTo>
                      <a:pt x="395" y="1688"/>
                    </a:moveTo>
                    <a:cubicBezTo>
                      <a:pt x="484" y="1727"/>
                      <a:pt x="525" y="1763"/>
                      <a:pt x="648" y="1764"/>
                    </a:cubicBezTo>
                    <a:cubicBezTo>
                      <a:pt x="751" y="1766"/>
                      <a:pt x="835" y="1744"/>
                      <a:pt x="910" y="1695"/>
                    </a:cubicBezTo>
                    <a:cubicBezTo>
                      <a:pt x="1194" y="1495"/>
                      <a:pt x="1210" y="1205"/>
                      <a:pt x="1213" y="881"/>
                    </a:cubicBezTo>
                    <a:cubicBezTo>
                      <a:pt x="1245" y="879"/>
                      <a:pt x="1244" y="893"/>
                      <a:pt x="1275" y="906"/>
                    </a:cubicBezTo>
                    <a:cubicBezTo>
                      <a:pt x="1300" y="586"/>
                      <a:pt x="1318" y="316"/>
                      <a:pt x="1111" y="152"/>
                    </a:cubicBezTo>
                    <a:cubicBezTo>
                      <a:pt x="918" y="0"/>
                      <a:pt x="796" y="21"/>
                      <a:pt x="530" y="24"/>
                    </a:cubicBezTo>
                    <a:cubicBezTo>
                      <a:pt x="488" y="24"/>
                      <a:pt x="470" y="27"/>
                      <a:pt x="433" y="43"/>
                    </a:cubicBezTo>
                    <a:cubicBezTo>
                      <a:pt x="393" y="60"/>
                      <a:pt x="379" y="66"/>
                      <a:pt x="372" y="110"/>
                    </a:cubicBezTo>
                    <a:cubicBezTo>
                      <a:pt x="243" y="57"/>
                      <a:pt x="96" y="237"/>
                      <a:pt x="48" y="361"/>
                    </a:cubicBezTo>
                    <a:cubicBezTo>
                      <a:pt x="0" y="483"/>
                      <a:pt x="12" y="773"/>
                      <a:pt x="32" y="911"/>
                    </a:cubicBezTo>
                    <a:cubicBezTo>
                      <a:pt x="59" y="900"/>
                      <a:pt x="63" y="884"/>
                      <a:pt x="93" y="882"/>
                    </a:cubicBezTo>
                    <a:cubicBezTo>
                      <a:pt x="93" y="939"/>
                      <a:pt x="90" y="956"/>
                      <a:pt x="107" y="1003"/>
                    </a:cubicBezTo>
                    <a:cubicBezTo>
                      <a:pt x="120" y="1038"/>
                      <a:pt x="88" y="1490"/>
                      <a:pt x="395" y="1688"/>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1" name="Freeform 389">
                <a:extLst>
                  <a:ext uri="{FF2B5EF4-FFF2-40B4-BE49-F238E27FC236}">
                    <a16:creationId xmlns:a16="http://schemas.microsoft.com/office/drawing/2014/main" id="{1369A23B-4021-4F0A-9D54-D5DA1F452AEC}"/>
                  </a:ext>
                </a:extLst>
              </p:cNvPr>
              <p:cNvSpPr>
                <a:spLocks/>
              </p:cNvSpPr>
              <p:nvPr/>
            </p:nvSpPr>
            <p:spPr bwMode="auto">
              <a:xfrm>
                <a:off x="4591051" y="2713039"/>
                <a:ext cx="109538" cy="887413"/>
              </a:xfrm>
              <a:custGeom>
                <a:avLst/>
                <a:gdLst>
                  <a:gd name="T0" fmla="*/ 9 w 336"/>
                  <a:gd name="T1" fmla="*/ 1565 h 2709"/>
                  <a:gd name="T2" fmla="*/ 9 w 336"/>
                  <a:gd name="T3" fmla="*/ 1919 h 2709"/>
                  <a:gd name="T4" fmla="*/ 9 w 336"/>
                  <a:gd name="T5" fmla="*/ 2228 h 2709"/>
                  <a:gd name="T6" fmla="*/ 11 w 336"/>
                  <a:gd name="T7" fmla="*/ 2380 h 2709"/>
                  <a:gd name="T8" fmla="*/ 28 w 336"/>
                  <a:gd name="T9" fmla="*/ 2519 h 2709"/>
                  <a:gd name="T10" fmla="*/ 169 w 336"/>
                  <a:gd name="T11" fmla="*/ 2709 h 2709"/>
                  <a:gd name="T12" fmla="*/ 325 w 336"/>
                  <a:gd name="T13" fmla="*/ 2495 h 2709"/>
                  <a:gd name="T14" fmla="*/ 332 w 336"/>
                  <a:gd name="T15" fmla="*/ 2186 h 2709"/>
                  <a:gd name="T16" fmla="*/ 330 w 336"/>
                  <a:gd name="T17" fmla="*/ 1875 h 2709"/>
                  <a:gd name="T18" fmla="*/ 322 w 336"/>
                  <a:gd name="T19" fmla="*/ 1602 h 2709"/>
                  <a:gd name="T20" fmla="*/ 245 w 336"/>
                  <a:gd name="T21" fmla="*/ 365 h 2709"/>
                  <a:gd name="T22" fmla="*/ 307 w 336"/>
                  <a:gd name="T23" fmla="*/ 230 h 2709"/>
                  <a:gd name="T24" fmla="*/ 171 w 336"/>
                  <a:gd name="T25" fmla="*/ 0 h 2709"/>
                  <a:gd name="T26" fmla="*/ 79 w 336"/>
                  <a:gd name="T27" fmla="*/ 140 h 2709"/>
                  <a:gd name="T28" fmla="*/ 63 w 336"/>
                  <a:gd name="T29" fmla="*/ 284 h 2709"/>
                  <a:gd name="T30" fmla="*/ 88 w 336"/>
                  <a:gd name="T31" fmla="*/ 480 h 2709"/>
                  <a:gd name="T32" fmla="*/ 40 w 336"/>
                  <a:gd name="T33" fmla="*/ 1136 h 2709"/>
                  <a:gd name="T34" fmla="*/ 9 w 336"/>
                  <a:gd name="T35" fmla="*/ 1565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2709">
                    <a:moveTo>
                      <a:pt x="9" y="1565"/>
                    </a:moveTo>
                    <a:lnTo>
                      <a:pt x="9" y="1919"/>
                    </a:lnTo>
                    <a:cubicBezTo>
                      <a:pt x="4" y="2022"/>
                      <a:pt x="9" y="2125"/>
                      <a:pt x="9" y="2228"/>
                    </a:cubicBezTo>
                    <a:cubicBezTo>
                      <a:pt x="8" y="2279"/>
                      <a:pt x="11" y="2329"/>
                      <a:pt x="11" y="2380"/>
                    </a:cubicBezTo>
                    <a:cubicBezTo>
                      <a:pt x="11" y="2465"/>
                      <a:pt x="0" y="2478"/>
                      <a:pt x="28" y="2519"/>
                    </a:cubicBezTo>
                    <a:cubicBezTo>
                      <a:pt x="60" y="2581"/>
                      <a:pt x="127" y="2649"/>
                      <a:pt x="169" y="2709"/>
                    </a:cubicBezTo>
                    <a:cubicBezTo>
                      <a:pt x="221" y="2666"/>
                      <a:pt x="273" y="2550"/>
                      <a:pt x="325" y="2495"/>
                    </a:cubicBezTo>
                    <a:cubicBezTo>
                      <a:pt x="336" y="2416"/>
                      <a:pt x="332" y="2271"/>
                      <a:pt x="332" y="2186"/>
                    </a:cubicBezTo>
                    <a:cubicBezTo>
                      <a:pt x="332" y="2082"/>
                      <a:pt x="330" y="1979"/>
                      <a:pt x="330" y="1875"/>
                    </a:cubicBezTo>
                    <a:lnTo>
                      <a:pt x="322" y="1602"/>
                    </a:lnTo>
                    <a:cubicBezTo>
                      <a:pt x="311" y="1202"/>
                      <a:pt x="258" y="752"/>
                      <a:pt x="245" y="365"/>
                    </a:cubicBezTo>
                    <a:cubicBezTo>
                      <a:pt x="243" y="288"/>
                      <a:pt x="289" y="291"/>
                      <a:pt x="307" y="230"/>
                    </a:cubicBezTo>
                    <a:lnTo>
                      <a:pt x="171" y="0"/>
                    </a:lnTo>
                    <a:lnTo>
                      <a:pt x="79" y="140"/>
                    </a:lnTo>
                    <a:cubicBezTo>
                      <a:pt x="29" y="223"/>
                      <a:pt x="11" y="209"/>
                      <a:pt x="63" y="284"/>
                    </a:cubicBezTo>
                    <a:cubicBezTo>
                      <a:pt x="116" y="359"/>
                      <a:pt x="94" y="380"/>
                      <a:pt x="88" y="480"/>
                    </a:cubicBezTo>
                    <a:lnTo>
                      <a:pt x="40" y="1136"/>
                    </a:lnTo>
                    <a:cubicBezTo>
                      <a:pt x="29" y="1272"/>
                      <a:pt x="12" y="1433"/>
                      <a:pt x="9" y="1565"/>
                    </a:cubicBezTo>
                    <a:close/>
                  </a:path>
                </a:pathLst>
              </a:custGeom>
              <a:solidFill>
                <a:srgbClr val="B7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2" name="Freeform 390">
                <a:extLst>
                  <a:ext uri="{FF2B5EF4-FFF2-40B4-BE49-F238E27FC236}">
                    <a16:creationId xmlns:a16="http://schemas.microsoft.com/office/drawing/2014/main" id="{CAC7FDE6-2C1B-476C-8439-2ECA1F5AAA5A}"/>
                  </a:ext>
                </a:extLst>
              </p:cNvPr>
              <p:cNvSpPr>
                <a:spLocks/>
              </p:cNvSpPr>
              <p:nvPr/>
            </p:nvSpPr>
            <p:spPr bwMode="auto">
              <a:xfrm>
                <a:off x="4484688" y="2171701"/>
                <a:ext cx="325438" cy="300038"/>
              </a:xfrm>
              <a:custGeom>
                <a:avLst/>
                <a:gdLst>
                  <a:gd name="T0" fmla="*/ 162 w 993"/>
                  <a:gd name="T1" fmla="*/ 914 h 916"/>
                  <a:gd name="T2" fmla="*/ 215 w 993"/>
                  <a:gd name="T3" fmla="*/ 843 h 916"/>
                  <a:gd name="T4" fmla="*/ 501 w 993"/>
                  <a:gd name="T5" fmla="*/ 718 h 916"/>
                  <a:gd name="T6" fmla="*/ 712 w 993"/>
                  <a:gd name="T7" fmla="*/ 773 h 916"/>
                  <a:gd name="T8" fmla="*/ 836 w 993"/>
                  <a:gd name="T9" fmla="*/ 916 h 916"/>
                  <a:gd name="T10" fmla="*/ 949 w 993"/>
                  <a:gd name="T11" fmla="*/ 747 h 916"/>
                  <a:gd name="T12" fmla="*/ 983 w 993"/>
                  <a:gd name="T13" fmla="*/ 502 h 916"/>
                  <a:gd name="T14" fmla="*/ 967 w 993"/>
                  <a:gd name="T15" fmla="*/ 383 h 916"/>
                  <a:gd name="T16" fmla="*/ 914 w 993"/>
                  <a:gd name="T17" fmla="*/ 11 h 916"/>
                  <a:gd name="T18" fmla="*/ 780 w 993"/>
                  <a:gd name="T19" fmla="*/ 117 h 916"/>
                  <a:gd name="T20" fmla="*/ 202 w 993"/>
                  <a:gd name="T21" fmla="*/ 117 h 916"/>
                  <a:gd name="T22" fmla="*/ 70 w 993"/>
                  <a:gd name="T23" fmla="*/ 18 h 916"/>
                  <a:gd name="T24" fmla="*/ 59 w 993"/>
                  <a:gd name="T25" fmla="*/ 0 h 916"/>
                  <a:gd name="T26" fmla="*/ 4 w 993"/>
                  <a:gd name="T27" fmla="*/ 231 h 916"/>
                  <a:gd name="T28" fmla="*/ 8 w 993"/>
                  <a:gd name="T29" fmla="*/ 511 h 916"/>
                  <a:gd name="T30" fmla="*/ 162 w 993"/>
                  <a:gd name="T31" fmla="*/ 914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3" h="916">
                    <a:moveTo>
                      <a:pt x="162" y="914"/>
                    </a:moveTo>
                    <a:cubicBezTo>
                      <a:pt x="188" y="895"/>
                      <a:pt x="194" y="872"/>
                      <a:pt x="215" y="843"/>
                    </a:cubicBezTo>
                    <a:cubicBezTo>
                      <a:pt x="280" y="753"/>
                      <a:pt x="384" y="717"/>
                      <a:pt x="501" y="718"/>
                    </a:cubicBezTo>
                    <a:cubicBezTo>
                      <a:pt x="583" y="719"/>
                      <a:pt x="652" y="735"/>
                      <a:pt x="712" y="773"/>
                    </a:cubicBezTo>
                    <a:cubicBezTo>
                      <a:pt x="786" y="820"/>
                      <a:pt x="800" y="871"/>
                      <a:pt x="836" y="916"/>
                    </a:cubicBezTo>
                    <a:cubicBezTo>
                      <a:pt x="904" y="907"/>
                      <a:pt x="929" y="815"/>
                      <a:pt x="949" y="747"/>
                    </a:cubicBezTo>
                    <a:cubicBezTo>
                      <a:pt x="965" y="691"/>
                      <a:pt x="991" y="561"/>
                      <a:pt x="983" y="502"/>
                    </a:cubicBezTo>
                    <a:cubicBezTo>
                      <a:pt x="975" y="443"/>
                      <a:pt x="962" y="511"/>
                      <a:pt x="967" y="383"/>
                    </a:cubicBezTo>
                    <a:cubicBezTo>
                      <a:pt x="971" y="261"/>
                      <a:pt x="993" y="85"/>
                      <a:pt x="914" y="11"/>
                    </a:cubicBezTo>
                    <a:cubicBezTo>
                      <a:pt x="894" y="80"/>
                      <a:pt x="865" y="117"/>
                      <a:pt x="780" y="117"/>
                    </a:cubicBezTo>
                    <a:lnTo>
                      <a:pt x="202" y="117"/>
                    </a:lnTo>
                    <a:cubicBezTo>
                      <a:pt x="101" y="117"/>
                      <a:pt x="90" y="58"/>
                      <a:pt x="70" y="18"/>
                    </a:cubicBezTo>
                    <a:lnTo>
                      <a:pt x="59" y="0"/>
                    </a:lnTo>
                    <a:cubicBezTo>
                      <a:pt x="17" y="97"/>
                      <a:pt x="0" y="91"/>
                      <a:pt x="4" y="231"/>
                    </a:cubicBezTo>
                    <a:cubicBezTo>
                      <a:pt x="6" y="322"/>
                      <a:pt x="3" y="423"/>
                      <a:pt x="8" y="511"/>
                    </a:cubicBezTo>
                    <a:cubicBezTo>
                      <a:pt x="12" y="589"/>
                      <a:pt x="54" y="896"/>
                      <a:pt x="162" y="914"/>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3" name="Freeform 399">
                <a:extLst>
                  <a:ext uri="{FF2B5EF4-FFF2-40B4-BE49-F238E27FC236}">
                    <a16:creationId xmlns:a16="http://schemas.microsoft.com/office/drawing/2014/main" id="{0565DAC4-138F-4666-AC88-71EA2E2581F3}"/>
                  </a:ext>
                </a:extLst>
              </p:cNvPr>
              <p:cNvSpPr>
                <a:spLocks/>
              </p:cNvSpPr>
              <p:nvPr/>
            </p:nvSpPr>
            <p:spPr bwMode="auto">
              <a:xfrm>
                <a:off x="4695826" y="2601914"/>
                <a:ext cx="163513" cy="788988"/>
              </a:xfrm>
              <a:custGeom>
                <a:avLst/>
                <a:gdLst>
                  <a:gd name="T0" fmla="*/ 0 w 499"/>
                  <a:gd name="T1" fmla="*/ 1941 h 2406"/>
                  <a:gd name="T2" fmla="*/ 8 w 499"/>
                  <a:gd name="T3" fmla="*/ 2214 h 2406"/>
                  <a:gd name="T4" fmla="*/ 15 w 499"/>
                  <a:gd name="T5" fmla="*/ 2406 h 2406"/>
                  <a:gd name="T6" fmla="*/ 418 w 499"/>
                  <a:gd name="T7" fmla="*/ 789 h 2406"/>
                  <a:gd name="T8" fmla="*/ 234 w 499"/>
                  <a:gd name="T9" fmla="*/ 690 h 2406"/>
                  <a:gd name="T10" fmla="*/ 464 w 499"/>
                  <a:gd name="T11" fmla="*/ 590 h 2406"/>
                  <a:gd name="T12" fmla="*/ 445 w 499"/>
                  <a:gd name="T13" fmla="*/ 150 h 2406"/>
                  <a:gd name="T14" fmla="*/ 377 w 499"/>
                  <a:gd name="T15" fmla="*/ 107 h 2406"/>
                  <a:gd name="T16" fmla="*/ 304 w 499"/>
                  <a:gd name="T17" fmla="*/ 69 h 2406"/>
                  <a:gd name="T18" fmla="*/ 140 w 499"/>
                  <a:gd name="T19" fmla="*/ 0 h 2406"/>
                  <a:gd name="T20" fmla="*/ 222 w 499"/>
                  <a:gd name="T21" fmla="*/ 205 h 2406"/>
                  <a:gd name="T22" fmla="*/ 171 w 499"/>
                  <a:gd name="T23" fmla="*/ 436 h 2406"/>
                  <a:gd name="T24" fmla="*/ 118 w 499"/>
                  <a:gd name="T25" fmla="*/ 663 h 2406"/>
                  <a:gd name="T26" fmla="*/ 36 w 499"/>
                  <a:gd name="T27" fmla="*/ 1416 h 2406"/>
                  <a:gd name="T28" fmla="*/ 9 w 499"/>
                  <a:gd name="T29" fmla="*/ 1922 h 2406"/>
                  <a:gd name="T30" fmla="*/ 0 w 499"/>
                  <a:gd name="T31" fmla="*/ 1941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9" h="2406">
                    <a:moveTo>
                      <a:pt x="0" y="1941"/>
                    </a:moveTo>
                    <a:lnTo>
                      <a:pt x="8" y="2214"/>
                    </a:lnTo>
                    <a:lnTo>
                      <a:pt x="15" y="2406"/>
                    </a:lnTo>
                    <a:cubicBezTo>
                      <a:pt x="41" y="2357"/>
                      <a:pt x="418" y="823"/>
                      <a:pt x="418" y="789"/>
                    </a:cubicBezTo>
                    <a:lnTo>
                      <a:pt x="234" y="690"/>
                    </a:lnTo>
                    <a:cubicBezTo>
                      <a:pt x="298" y="646"/>
                      <a:pt x="442" y="625"/>
                      <a:pt x="464" y="590"/>
                    </a:cubicBezTo>
                    <a:cubicBezTo>
                      <a:pt x="499" y="523"/>
                      <a:pt x="497" y="174"/>
                      <a:pt x="445" y="150"/>
                    </a:cubicBezTo>
                    <a:cubicBezTo>
                      <a:pt x="429" y="131"/>
                      <a:pt x="408" y="125"/>
                      <a:pt x="377" y="107"/>
                    </a:cubicBezTo>
                    <a:cubicBezTo>
                      <a:pt x="352" y="94"/>
                      <a:pt x="329" y="82"/>
                      <a:pt x="304" y="69"/>
                    </a:cubicBezTo>
                    <a:cubicBezTo>
                      <a:pt x="260" y="47"/>
                      <a:pt x="190" y="12"/>
                      <a:pt x="140" y="0"/>
                    </a:cubicBezTo>
                    <a:cubicBezTo>
                      <a:pt x="180" y="66"/>
                      <a:pt x="218" y="99"/>
                      <a:pt x="222" y="205"/>
                    </a:cubicBezTo>
                    <a:cubicBezTo>
                      <a:pt x="225" y="288"/>
                      <a:pt x="201" y="366"/>
                      <a:pt x="171" y="436"/>
                    </a:cubicBezTo>
                    <a:cubicBezTo>
                      <a:pt x="123" y="548"/>
                      <a:pt x="132" y="537"/>
                      <a:pt x="118" y="663"/>
                    </a:cubicBezTo>
                    <a:cubicBezTo>
                      <a:pt x="88" y="929"/>
                      <a:pt x="56" y="1132"/>
                      <a:pt x="36" y="1416"/>
                    </a:cubicBezTo>
                    <a:lnTo>
                      <a:pt x="9" y="1922"/>
                    </a:lnTo>
                    <a:cubicBezTo>
                      <a:pt x="4" y="1939"/>
                      <a:pt x="7" y="1932"/>
                      <a:pt x="0" y="194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4" name="Freeform 400">
                <a:extLst>
                  <a:ext uri="{FF2B5EF4-FFF2-40B4-BE49-F238E27FC236}">
                    <a16:creationId xmlns:a16="http://schemas.microsoft.com/office/drawing/2014/main" id="{06EFACCC-A483-477E-8B86-1040641A9F51}"/>
                  </a:ext>
                </a:extLst>
              </p:cNvPr>
              <p:cNvSpPr>
                <a:spLocks/>
              </p:cNvSpPr>
              <p:nvPr/>
            </p:nvSpPr>
            <p:spPr bwMode="auto">
              <a:xfrm>
                <a:off x="4427538" y="2603501"/>
                <a:ext cx="166688" cy="787400"/>
              </a:xfrm>
              <a:custGeom>
                <a:avLst/>
                <a:gdLst>
                  <a:gd name="T0" fmla="*/ 55 w 510"/>
                  <a:gd name="T1" fmla="*/ 153 h 2403"/>
                  <a:gd name="T2" fmla="*/ 67 w 510"/>
                  <a:gd name="T3" fmla="*/ 154 h 2403"/>
                  <a:gd name="T4" fmla="*/ 53 w 510"/>
                  <a:gd name="T5" fmla="*/ 599 h 2403"/>
                  <a:gd name="T6" fmla="*/ 283 w 510"/>
                  <a:gd name="T7" fmla="*/ 681 h 2403"/>
                  <a:gd name="T8" fmla="*/ 96 w 510"/>
                  <a:gd name="T9" fmla="*/ 786 h 2403"/>
                  <a:gd name="T10" fmla="*/ 497 w 510"/>
                  <a:gd name="T11" fmla="*/ 2403 h 2403"/>
                  <a:gd name="T12" fmla="*/ 510 w 510"/>
                  <a:gd name="T13" fmla="*/ 2255 h 2403"/>
                  <a:gd name="T14" fmla="*/ 510 w 510"/>
                  <a:gd name="T15" fmla="*/ 1901 h 2403"/>
                  <a:gd name="T16" fmla="*/ 480 w 510"/>
                  <a:gd name="T17" fmla="*/ 1381 h 2403"/>
                  <a:gd name="T18" fmla="*/ 428 w 510"/>
                  <a:gd name="T19" fmla="*/ 882 h 2403"/>
                  <a:gd name="T20" fmla="*/ 401 w 510"/>
                  <a:gd name="T21" fmla="*/ 642 h 2403"/>
                  <a:gd name="T22" fmla="*/ 337 w 510"/>
                  <a:gd name="T23" fmla="*/ 425 h 2403"/>
                  <a:gd name="T24" fmla="*/ 290 w 510"/>
                  <a:gd name="T25" fmla="*/ 193 h 2403"/>
                  <a:gd name="T26" fmla="*/ 371 w 510"/>
                  <a:gd name="T27" fmla="*/ 0 h 2403"/>
                  <a:gd name="T28" fmla="*/ 55 w 510"/>
                  <a:gd name="T29" fmla="*/ 153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2403">
                    <a:moveTo>
                      <a:pt x="55" y="153"/>
                    </a:moveTo>
                    <a:lnTo>
                      <a:pt x="67" y="154"/>
                    </a:lnTo>
                    <a:cubicBezTo>
                      <a:pt x="0" y="233"/>
                      <a:pt x="32" y="494"/>
                      <a:pt x="53" y="599"/>
                    </a:cubicBezTo>
                    <a:lnTo>
                      <a:pt x="283" y="681"/>
                    </a:lnTo>
                    <a:lnTo>
                      <a:pt x="96" y="786"/>
                    </a:lnTo>
                    <a:lnTo>
                      <a:pt x="497" y="2403"/>
                    </a:lnTo>
                    <a:lnTo>
                      <a:pt x="510" y="2255"/>
                    </a:lnTo>
                    <a:lnTo>
                      <a:pt x="510" y="1901"/>
                    </a:lnTo>
                    <a:cubicBezTo>
                      <a:pt x="502" y="1883"/>
                      <a:pt x="485" y="1450"/>
                      <a:pt x="480" y="1381"/>
                    </a:cubicBezTo>
                    <a:cubicBezTo>
                      <a:pt x="467" y="1213"/>
                      <a:pt x="450" y="1050"/>
                      <a:pt x="428" y="882"/>
                    </a:cubicBezTo>
                    <a:cubicBezTo>
                      <a:pt x="418" y="803"/>
                      <a:pt x="405" y="723"/>
                      <a:pt x="401" y="642"/>
                    </a:cubicBezTo>
                    <a:cubicBezTo>
                      <a:pt x="395" y="535"/>
                      <a:pt x="374" y="513"/>
                      <a:pt x="337" y="425"/>
                    </a:cubicBezTo>
                    <a:cubicBezTo>
                      <a:pt x="308" y="355"/>
                      <a:pt x="285" y="277"/>
                      <a:pt x="290" y="193"/>
                    </a:cubicBezTo>
                    <a:cubicBezTo>
                      <a:pt x="296" y="88"/>
                      <a:pt x="337" y="61"/>
                      <a:pt x="371" y="0"/>
                    </a:cubicBezTo>
                    <a:cubicBezTo>
                      <a:pt x="330" y="6"/>
                      <a:pt x="74" y="131"/>
                      <a:pt x="55" y="15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5" name="Freeform 402">
                <a:extLst>
                  <a:ext uri="{FF2B5EF4-FFF2-40B4-BE49-F238E27FC236}">
                    <a16:creationId xmlns:a16="http://schemas.microsoft.com/office/drawing/2014/main" id="{C79550A8-0C7F-4E46-98D3-4E3B9B2DAFE3}"/>
                  </a:ext>
                </a:extLst>
              </p:cNvPr>
              <p:cNvSpPr>
                <a:spLocks/>
              </p:cNvSpPr>
              <p:nvPr/>
            </p:nvSpPr>
            <p:spPr bwMode="auto">
              <a:xfrm>
                <a:off x="4291013" y="3502026"/>
                <a:ext cx="307975" cy="223838"/>
              </a:xfrm>
              <a:custGeom>
                <a:avLst/>
                <a:gdLst>
                  <a:gd name="T0" fmla="*/ 932 w 944"/>
                  <a:gd name="T1" fmla="*/ 396 h 684"/>
                  <a:gd name="T2" fmla="*/ 933 w 944"/>
                  <a:gd name="T3" fmla="*/ 304 h 684"/>
                  <a:gd name="T4" fmla="*/ 871 w 944"/>
                  <a:gd name="T5" fmla="*/ 266 h 684"/>
                  <a:gd name="T6" fmla="*/ 267 w 944"/>
                  <a:gd name="T7" fmla="*/ 0 h 684"/>
                  <a:gd name="T8" fmla="*/ 195 w 944"/>
                  <a:gd name="T9" fmla="*/ 139 h 684"/>
                  <a:gd name="T10" fmla="*/ 125 w 944"/>
                  <a:gd name="T11" fmla="*/ 272 h 684"/>
                  <a:gd name="T12" fmla="*/ 0 w 944"/>
                  <a:gd name="T13" fmla="*/ 569 h 684"/>
                  <a:gd name="T14" fmla="*/ 395 w 944"/>
                  <a:gd name="T15" fmla="*/ 626 h 684"/>
                  <a:gd name="T16" fmla="*/ 794 w 944"/>
                  <a:gd name="T17" fmla="*/ 682 h 684"/>
                  <a:gd name="T18" fmla="*/ 932 w 944"/>
                  <a:gd name="T19" fmla="*/ 396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4" h="684">
                    <a:moveTo>
                      <a:pt x="932" y="396"/>
                    </a:moveTo>
                    <a:cubicBezTo>
                      <a:pt x="943" y="350"/>
                      <a:pt x="944" y="351"/>
                      <a:pt x="933" y="304"/>
                    </a:cubicBezTo>
                    <a:cubicBezTo>
                      <a:pt x="912" y="291"/>
                      <a:pt x="901" y="274"/>
                      <a:pt x="871" y="266"/>
                    </a:cubicBezTo>
                    <a:lnTo>
                      <a:pt x="267" y="0"/>
                    </a:lnTo>
                    <a:cubicBezTo>
                      <a:pt x="250" y="45"/>
                      <a:pt x="216" y="96"/>
                      <a:pt x="195" y="139"/>
                    </a:cubicBezTo>
                    <a:cubicBezTo>
                      <a:pt x="174" y="184"/>
                      <a:pt x="146" y="229"/>
                      <a:pt x="125" y="272"/>
                    </a:cubicBezTo>
                    <a:cubicBezTo>
                      <a:pt x="81" y="363"/>
                      <a:pt x="5" y="455"/>
                      <a:pt x="0" y="569"/>
                    </a:cubicBezTo>
                    <a:lnTo>
                      <a:pt x="395" y="626"/>
                    </a:lnTo>
                    <a:cubicBezTo>
                      <a:pt x="500" y="642"/>
                      <a:pt x="694" y="684"/>
                      <a:pt x="794" y="682"/>
                    </a:cubicBezTo>
                    <a:lnTo>
                      <a:pt x="932" y="396"/>
                    </a:ln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6" name="Freeform 405">
                <a:extLst>
                  <a:ext uri="{FF2B5EF4-FFF2-40B4-BE49-F238E27FC236}">
                    <a16:creationId xmlns:a16="http://schemas.microsoft.com/office/drawing/2014/main" id="{ED1FEA1C-B55F-49A7-8663-66E9ED0C8EA5}"/>
                  </a:ext>
                </a:extLst>
              </p:cNvPr>
              <p:cNvSpPr>
                <a:spLocks/>
              </p:cNvSpPr>
              <p:nvPr/>
            </p:nvSpPr>
            <p:spPr bwMode="auto">
              <a:xfrm>
                <a:off x="4681538" y="5183189"/>
                <a:ext cx="223838" cy="185738"/>
              </a:xfrm>
              <a:custGeom>
                <a:avLst/>
                <a:gdLst>
                  <a:gd name="T0" fmla="*/ 57 w 680"/>
                  <a:gd name="T1" fmla="*/ 28 h 568"/>
                  <a:gd name="T2" fmla="*/ 0 w 680"/>
                  <a:gd name="T3" fmla="*/ 357 h 568"/>
                  <a:gd name="T4" fmla="*/ 1 w 680"/>
                  <a:gd name="T5" fmla="*/ 472 h 568"/>
                  <a:gd name="T6" fmla="*/ 583 w 680"/>
                  <a:gd name="T7" fmla="*/ 512 h 568"/>
                  <a:gd name="T8" fmla="*/ 663 w 680"/>
                  <a:gd name="T9" fmla="*/ 357 h 568"/>
                  <a:gd name="T10" fmla="*/ 599 w 680"/>
                  <a:gd name="T11" fmla="*/ 34 h 568"/>
                  <a:gd name="T12" fmla="*/ 479 w 680"/>
                  <a:gd name="T13" fmla="*/ 16 h 568"/>
                  <a:gd name="T14" fmla="*/ 58 w 680"/>
                  <a:gd name="T15" fmla="*/ 30 h 568"/>
                  <a:gd name="T16" fmla="*/ 57 w 680"/>
                  <a:gd name="T17" fmla="*/ 2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 h="568">
                    <a:moveTo>
                      <a:pt x="57" y="28"/>
                    </a:moveTo>
                    <a:cubicBezTo>
                      <a:pt x="20" y="63"/>
                      <a:pt x="5" y="294"/>
                      <a:pt x="0" y="357"/>
                    </a:cubicBezTo>
                    <a:lnTo>
                      <a:pt x="1" y="472"/>
                    </a:lnTo>
                    <a:cubicBezTo>
                      <a:pt x="112" y="568"/>
                      <a:pt x="429" y="554"/>
                      <a:pt x="583" y="512"/>
                    </a:cubicBezTo>
                    <a:cubicBezTo>
                      <a:pt x="680" y="487"/>
                      <a:pt x="662" y="451"/>
                      <a:pt x="663" y="357"/>
                    </a:cubicBezTo>
                    <a:cubicBezTo>
                      <a:pt x="663" y="295"/>
                      <a:pt x="632" y="73"/>
                      <a:pt x="599" y="34"/>
                    </a:cubicBezTo>
                    <a:cubicBezTo>
                      <a:pt x="592" y="35"/>
                      <a:pt x="504" y="19"/>
                      <a:pt x="479" y="16"/>
                    </a:cubicBezTo>
                    <a:cubicBezTo>
                      <a:pt x="342" y="0"/>
                      <a:pt x="190" y="15"/>
                      <a:pt x="58" y="30"/>
                    </a:cubicBezTo>
                    <a:lnTo>
                      <a:pt x="57" y="28"/>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7" name="Freeform 406">
                <a:extLst>
                  <a:ext uri="{FF2B5EF4-FFF2-40B4-BE49-F238E27FC236}">
                    <a16:creationId xmlns:a16="http://schemas.microsoft.com/office/drawing/2014/main" id="{FDA0637C-A156-4879-AE39-383B8099B37F}"/>
                  </a:ext>
                </a:extLst>
              </p:cNvPr>
              <p:cNvSpPr>
                <a:spLocks/>
              </p:cNvSpPr>
              <p:nvPr/>
            </p:nvSpPr>
            <p:spPr bwMode="auto">
              <a:xfrm>
                <a:off x="4419601" y="5189539"/>
                <a:ext cx="217488" cy="188913"/>
              </a:xfrm>
              <a:custGeom>
                <a:avLst/>
                <a:gdLst>
                  <a:gd name="T0" fmla="*/ 55 w 664"/>
                  <a:gd name="T1" fmla="*/ 53 h 578"/>
                  <a:gd name="T2" fmla="*/ 11 w 664"/>
                  <a:gd name="T3" fmla="*/ 280 h 578"/>
                  <a:gd name="T4" fmla="*/ 28 w 664"/>
                  <a:gd name="T5" fmla="*/ 500 h 578"/>
                  <a:gd name="T6" fmla="*/ 648 w 664"/>
                  <a:gd name="T7" fmla="*/ 491 h 578"/>
                  <a:gd name="T8" fmla="*/ 656 w 664"/>
                  <a:gd name="T9" fmla="*/ 341 h 578"/>
                  <a:gd name="T10" fmla="*/ 611 w 664"/>
                  <a:gd name="T11" fmla="*/ 54 h 578"/>
                  <a:gd name="T12" fmla="*/ 55 w 664"/>
                  <a:gd name="T13" fmla="*/ 53 h 578"/>
                </a:gdLst>
                <a:ahLst/>
                <a:cxnLst>
                  <a:cxn ang="0">
                    <a:pos x="T0" y="T1"/>
                  </a:cxn>
                  <a:cxn ang="0">
                    <a:pos x="T2" y="T3"/>
                  </a:cxn>
                  <a:cxn ang="0">
                    <a:pos x="T4" y="T5"/>
                  </a:cxn>
                  <a:cxn ang="0">
                    <a:pos x="T6" y="T7"/>
                  </a:cxn>
                  <a:cxn ang="0">
                    <a:pos x="T8" y="T9"/>
                  </a:cxn>
                  <a:cxn ang="0">
                    <a:pos x="T10" y="T11"/>
                  </a:cxn>
                  <a:cxn ang="0">
                    <a:pos x="T12" y="T13"/>
                  </a:cxn>
                </a:cxnLst>
                <a:rect l="0" t="0" r="r" b="b"/>
                <a:pathLst>
                  <a:path w="664" h="578">
                    <a:moveTo>
                      <a:pt x="55" y="53"/>
                    </a:moveTo>
                    <a:cubicBezTo>
                      <a:pt x="38" y="104"/>
                      <a:pt x="10" y="217"/>
                      <a:pt x="11" y="280"/>
                    </a:cubicBezTo>
                    <a:cubicBezTo>
                      <a:pt x="10" y="331"/>
                      <a:pt x="0" y="475"/>
                      <a:pt x="28" y="500"/>
                    </a:cubicBezTo>
                    <a:cubicBezTo>
                      <a:pt x="117" y="577"/>
                      <a:pt x="591" y="578"/>
                      <a:pt x="648" y="491"/>
                    </a:cubicBezTo>
                    <a:cubicBezTo>
                      <a:pt x="664" y="456"/>
                      <a:pt x="653" y="389"/>
                      <a:pt x="656" y="341"/>
                    </a:cubicBezTo>
                    <a:cubicBezTo>
                      <a:pt x="655" y="260"/>
                      <a:pt x="635" y="127"/>
                      <a:pt x="611" y="54"/>
                    </a:cubicBezTo>
                    <a:cubicBezTo>
                      <a:pt x="469" y="0"/>
                      <a:pt x="203" y="26"/>
                      <a:pt x="55" y="53"/>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8" name="Freeform 409">
                <a:extLst>
                  <a:ext uri="{FF2B5EF4-FFF2-40B4-BE49-F238E27FC236}">
                    <a16:creationId xmlns:a16="http://schemas.microsoft.com/office/drawing/2014/main" id="{2B0CE0D2-3C02-4781-8193-9E29F48BD16C}"/>
                  </a:ext>
                </a:extLst>
              </p:cNvPr>
              <p:cNvSpPr>
                <a:spLocks/>
              </p:cNvSpPr>
              <p:nvPr/>
            </p:nvSpPr>
            <p:spPr bwMode="auto">
              <a:xfrm>
                <a:off x="4799013" y="3527426"/>
                <a:ext cx="188913" cy="219075"/>
              </a:xfrm>
              <a:custGeom>
                <a:avLst/>
                <a:gdLst>
                  <a:gd name="T0" fmla="*/ 446 w 580"/>
                  <a:gd name="T1" fmla="*/ 608 h 669"/>
                  <a:gd name="T2" fmla="*/ 556 w 580"/>
                  <a:gd name="T3" fmla="*/ 338 h 669"/>
                  <a:gd name="T4" fmla="*/ 574 w 580"/>
                  <a:gd name="T5" fmla="*/ 166 h 669"/>
                  <a:gd name="T6" fmla="*/ 557 w 580"/>
                  <a:gd name="T7" fmla="*/ 90 h 669"/>
                  <a:gd name="T8" fmla="*/ 542 w 580"/>
                  <a:gd name="T9" fmla="*/ 54 h 669"/>
                  <a:gd name="T10" fmla="*/ 518 w 580"/>
                  <a:gd name="T11" fmla="*/ 30 h 669"/>
                  <a:gd name="T12" fmla="*/ 145 w 580"/>
                  <a:gd name="T13" fmla="*/ 19 h 669"/>
                  <a:gd name="T14" fmla="*/ 7 w 580"/>
                  <a:gd name="T15" fmla="*/ 159 h 669"/>
                  <a:gd name="T16" fmla="*/ 7 w 580"/>
                  <a:gd name="T17" fmla="*/ 449 h 669"/>
                  <a:gd name="T18" fmla="*/ 446 w 580"/>
                  <a:gd name="T19" fmla="*/ 608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0" h="669">
                    <a:moveTo>
                      <a:pt x="446" y="608"/>
                    </a:moveTo>
                    <a:cubicBezTo>
                      <a:pt x="484" y="515"/>
                      <a:pt x="527" y="435"/>
                      <a:pt x="556" y="338"/>
                    </a:cubicBezTo>
                    <a:cubicBezTo>
                      <a:pt x="572" y="284"/>
                      <a:pt x="580" y="225"/>
                      <a:pt x="574" y="166"/>
                    </a:cubicBezTo>
                    <a:cubicBezTo>
                      <a:pt x="571" y="139"/>
                      <a:pt x="565" y="114"/>
                      <a:pt x="557" y="90"/>
                    </a:cubicBezTo>
                    <a:cubicBezTo>
                      <a:pt x="553" y="80"/>
                      <a:pt x="547" y="63"/>
                      <a:pt x="542" y="54"/>
                    </a:cubicBezTo>
                    <a:cubicBezTo>
                      <a:pt x="529" y="31"/>
                      <a:pt x="536" y="36"/>
                      <a:pt x="518" y="30"/>
                    </a:cubicBezTo>
                    <a:cubicBezTo>
                      <a:pt x="474" y="42"/>
                      <a:pt x="218" y="19"/>
                      <a:pt x="145" y="19"/>
                    </a:cubicBezTo>
                    <a:cubicBezTo>
                      <a:pt x="106" y="0"/>
                      <a:pt x="17" y="75"/>
                      <a:pt x="7" y="159"/>
                    </a:cubicBezTo>
                    <a:cubicBezTo>
                      <a:pt x="0" y="221"/>
                      <a:pt x="2" y="384"/>
                      <a:pt x="7" y="449"/>
                    </a:cubicBezTo>
                    <a:cubicBezTo>
                      <a:pt x="23" y="669"/>
                      <a:pt x="301" y="592"/>
                      <a:pt x="446" y="608"/>
                    </a:cubicBezTo>
                    <a:close/>
                  </a:path>
                </a:pathLst>
              </a:custGeom>
              <a:solidFill>
                <a:srgbClr val="717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9" name="Freeform 427">
                <a:extLst>
                  <a:ext uri="{FF2B5EF4-FFF2-40B4-BE49-F238E27FC236}">
                    <a16:creationId xmlns:a16="http://schemas.microsoft.com/office/drawing/2014/main" id="{9AAB8352-4F17-49CB-93E2-7AEDB9A65188}"/>
                  </a:ext>
                </a:extLst>
              </p:cNvPr>
              <p:cNvSpPr>
                <a:spLocks/>
              </p:cNvSpPr>
              <p:nvPr/>
            </p:nvSpPr>
            <p:spPr bwMode="auto">
              <a:xfrm>
                <a:off x="4560888" y="2554289"/>
                <a:ext cx="169863" cy="153988"/>
              </a:xfrm>
              <a:custGeom>
                <a:avLst/>
                <a:gdLst>
                  <a:gd name="T0" fmla="*/ 515 w 520"/>
                  <a:gd name="T1" fmla="*/ 7 h 468"/>
                  <a:gd name="T2" fmla="*/ 253 w 520"/>
                  <a:gd name="T3" fmla="*/ 76 h 468"/>
                  <a:gd name="T4" fmla="*/ 0 w 520"/>
                  <a:gd name="T5" fmla="*/ 0 h 468"/>
                  <a:gd name="T6" fmla="*/ 254 w 520"/>
                  <a:gd name="T7" fmla="*/ 465 h 468"/>
                  <a:gd name="T8" fmla="*/ 472 w 520"/>
                  <a:gd name="T9" fmla="*/ 330 h 468"/>
                  <a:gd name="T10" fmla="*/ 515 w 520"/>
                  <a:gd name="T11" fmla="*/ 7 h 468"/>
                </a:gdLst>
                <a:ahLst/>
                <a:cxnLst>
                  <a:cxn ang="0">
                    <a:pos x="T0" y="T1"/>
                  </a:cxn>
                  <a:cxn ang="0">
                    <a:pos x="T2" y="T3"/>
                  </a:cxn>
                  <a:cxn ang="0">
                    <a:pos x="T4" y="T5"/>
                  </a:cxn>
                  <a:cxn ang="0">
                    <a:pos x="T6" y="T7"/>
                  </a:cxn>
                  <a:cxn ang="0">
                    <a:pos x="T8" y="T9"/>
                  </a:cxn>
                  <a:cxn ang="0">
                    <a:pos x="T10" y="T11"/>
                  </a:cxn>
                </a:cxnLst>
                <a:rect l="0" t="0" r="r" b="b"/>
                <a:pathLst>
                  <a:path w="520" h="468">
                    <a:moveTo>
                      <a:pt x="515" y="7"/>
                    </a:moveTo>
                    <a:cubicBezTo>
                      <a:pt x="440" y="56"/>
                      <a:pt x="356" y="78"/>
                      <a:pt x="253" y="76"/>
                    </a:cubicBezTo>
                    <a:cubicBezTo>
                      <a:pt x="130" y="75"/>
                      <a:pt x="89" y="39"/>
                      <a:pt x="0" y="0"/>
                    </a:cubicBezTo>
                    <a:cubicBezTo>
                      <a:pt x="18" y="216"/>
                      <a:pt x="11" y="459"/>
                      <a:pt x="254" y="465"/>
                    </a:cubicBezTo>
                    <a:cubicBezTo>
                      <a:pt x="363" y="468"/>
                      <a:pt x="437" y="406"/>
                      <a:pt x="472" y="330"/>
                    </a:cubicBezTo>
                    <a:cubicBezTo>
                      <a:pt x="520" y="226"/>
                      <a:pt x="502" y="121"/>
                      <a:pt x="515" y="7"/>
                    </a:cubicBezTo>
                    <a:close/>
                  </a:path>
                </a:pathLst>
              </a:custGeom>
              <a:solidFill>
                <a:srgbClr val="F6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0" name="Freeform 428">
                <a:extLst>
                  <a:ext uri="{FF2B5EF4-FFF2-40B4-BE49-F238E27FC236}">
                    <a16:creationId xmlns:a16="http://schemas.microsoft.com/office/drawing/2014/main" id="{6CD4709D-F640-4B44-9C4F-D67C3C41146D}"/>
                  </a:ext>
                </a:extLst>
              </p:cNvPr>
              <p:cNvSpPr>
                <a:spLocks/>
              </p:cNvSpPr>
              <p:nvPr/>
            </p:nvSpPr>
            <p:spPr bwMode="auto">
              <a:xfrm>
                <a:off x="4132263" y="3671889"/>
                <a:ext cx="134938" cy="193675"/>
              </a:xfrm>
              <a:custGeom>
                <a:avLst/>
                <a:gdLst>
                  <a:gd name="T0" fmla="*/ 5 w 416"/>
                  <a:gd name="T1" fmla="*/ 378 h 591"/>
                  <a:gd name="T2" fmla="*/ 285 w 416"/>
                  <a:gd name="T3" fmla="*/ 565 h 591"/>
                  <a:gd name="T4" fmla="*/ 386 w 416"/>
                  <a:gd name="T5" fmla="*/ 583 h 591"/>
                  <a:gd name="T6" fmla="*/ 411 w 416"/>
                  <a:gd name="T7" fmla="*/ 566 h 591"/>
                  <a:gd name="T8" fmla="*/ 353 w 416"/>
                  <a:gd name="T9" fmla="*/ 531 h 591"/>
                  <a:gd name="T10" fmla="*/ 266 w 416"/>
                  <a:gd name="T11" fmla="*/ 428 h 591"/>
                  <a:gd name="T12" fmla="*/ 285 w 416"/>
                  <a:gd name="T13" fmla="*/ 336 h 591"/>
                  <a:gd name="T14" fmla="*/ 392 w 416"/>
                  <a:gd name="T15" fmla="*/ 472 h 591"/>
                  <a:gd name="T16" fmla="*/ 385 w 416"/>
                  <a:gd name="T17" fmla="*/ 215 h 591"/>
                  <a:gd name="T18" fmla="*/ 318 w 416"/>
                  <a:gd name="T19" fmla="*/ 22 h 591"/>
                  <a:gd name="T20" fmla="*/ 358 w 416"/>
                  <a:gd name="T21" fmla="*/ 25 h 591"/>
                  <a:gd name="T22" fmla="*/ 45 w 416"/>
                  <a:gd name="T23" fmla="*/ 0 h 591"/>
                  <a:gd name="T24" fmla="*/ 5 w 416"/>
                  <a:gd name="T25" fmla="*/ 378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591">
                    <a:moveTo>
                      <a:pt x="5" y="378"/>
                    </a:moveTo>
                    <a:cubicBezTo>
                      <a:pt x="30" y="485"/>
                      <a:pt x="135" y="499"/>
                      <a:pt x="285" y="565"/>
                    </a:cubicBezTo>
                    <a:cubicBezTo>
                      <a:pt x="314" y="577"/>
                      <a:pt x="353" y="591"/>
                      <a:pt x="386" y="583"/>
                    </a:cubicBezTo>
                    <a:cubicBezTo>
                      <a:pt x="416" y="575"/>
                      <a:pt x="408" y="571"/>
                      <a:pt x="411" y="566"/>
                    </a:cubicBezTo>
                    <a:cubicBezTo>
                      <a:pt x="381" y="553"/>
                      <a:pt x="379" y="549"/>
                      <a:pt x="353" y="531"/>
                    </a:cubicBezTo>
                    <a:cubicBezTo>
                      <a:pt x="309" y="500"/>
                      <a:pt x="284" y="523"/>
                      <a:pt x="266" y="428"/>
                    </a:cubicBezTo>
                    <a:cubicBezTo>
                      <a:pt x="248" y="331"/>
                      <a:pt x="281" y="340"/>
                      <a:pt x="285" y="336"/>
                    </a:cubicBezTo>
                    <a:cubicBezTo>
                      <a:pt x="295" y="401"/>
                      <a:pt x="326" y="476"/>
                      <a:pt x="392" y="472"/>
                    </a:cubicBezTo>
                    <a:cubicBezTo>
                      <a:pt x="387" y="392"/>
                      <a:pt x="394" y="287"/>
                      <a:pt x="385" y="215"/>
                    </a:cubicBezTo>
                    <a:cubicBezTo>
                      <a:pt x="374" y="126"/>
                      <a:pt x="329" y="80"/>
                      <a:pt x="318" y="22"/>
                    </a:cubicBezTo>
                    <a:lnTo>
                      <a:pt x="358" y="25"/>
                    </a:lnTo>
                    <a:lnTo>
                      <a:pt x="45" y="0"/>
                    </a:lnTo>
                    <a:cubicBezTo>
                      <a:pt x="27" y="149"/>
                      <a:pt x="0" y="228"/>
                      <a:pt x="5" y="378"/>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1" name="Freeform 442">
                <a:extLst>
                  <a:ext uri="{FF2B5EF4-FFF2-40B4-BE49-F238E27FC236}">
                    <a16:creationId xmlns:a16="http://schemas.microsoft.com/office/drawing/2014/main" id="{604A94E8-1BC9-48F0-9171-18E714BC359D}"/>
                  </a:ext>
                </a:extLst>
              </p:cNvPr>
              <p:cNvSpPr>
                <a:spLocks/>
              </p:cNvSpPr>
              <p:nvPr/>
            </p:nvSpPr>
            <p:spPr bwMode="auto">
              <a:xfrm>
                <a:off x="4956176" y="3040064"/>
                <a:ext cx="90488" cy="258763"/>
              </a:xfrm>
              <a:custGeom>
                <a:avLst/>
                <a:gdLst>
                  <a:gd name="T0" fmla="*/ 0 w 274"/>
                  <a:gd name="T1" fmla="*/ 790 h 790"/>
                  <a:gd name="T2" fmla="*/ 274 w 274"/>
                  <a:gd name="T3" fmla="*/ 442 h 790"/>
                  <a:gd name="T4" fmla="*/ 21 w 274"/>
                  <a:gd name="T5" fmla="*/ 0 h 790"/>
                  <a:gd name="T6" fmla="*/ 0 w 274"/>
                  <a:gd name="T7" fmla="*/ 790 h 790"/>
                </a:gdLst>
                <a:ahLst/>
                <a:cxnLst>
                  <a:cxn ang="0">
                    <a:pos x="T0" y="T1"/>
                  </a:cxn>
                  <a:cxn ang="0">
                    <a:pos x="T2" y="T3"/>
                  </a:cxn>
                  <a:cxn ang="0">
                    <a:pos x="T4" y="T5"/>
                  </a:cxn>
                  <a:cxn ang="0">
                    <a:pos x="T6" y="T7"/>
                  </a:cxn>
                </a:cxnLst>
                <a:rect l="0" t="0" r="r" b="b"/>
                <a:pathLst>
                  <a:path w="274" h="790">
                    <a:moveTo>
                      <a:pt x="0" y="790"/>
                    </a:moveTo>
                    <a:cubicBezTo>
                      <a:pt x="35" y="764"/>
                      <a:pt x="263" y="459"/>
                      <a:pt x="274" y="442"/>
                    </a:cubicBezTo>
                    <a:cubicBezTo>
                      <a:pt x="265" y="405"/>
                      <a:pt x="39" y="15"/>
                      <a:pt x="21" y="0"/>
                    </a:cubicBezTo>
                    <a:lnTo>
                      <a:pt x="0" y="7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2" name="Freeform 443">
                <a:extLst>
                  <a:ext uri="{FF2B5EF4-FFF2-40B4-BE49-F238E27FC236}">
                    <a16:creationId xmlns:a16="http://schemas.microsoft.com/office/drawing/2014/main" id="{F0591C71-3227-4795-B637-776C70162445}"/>
                  </a:ext>
                </a:extLst>
              </p:cNvPr>
              <p:cNvSpPr>
                <a:spLocks/>
              </p:cNvSpPr>
              <p:nvPr/>
            </p:nvSpPr>
            <p:spPr bwMode="auto">
              <a:xfrm>
                <a:off x="4591051" y="3530601"/>
                <a:ext cx="106363" cy="141288"/>
              </a:xfrm>
              <a:custGeom>
                <a:avLst/>
                <a:gdLst>
                  <a:gd name="T0" fmla="*/ 28 w 325"/>
                  <a:gd name="T1" fmla="*/ 24 h 431"/>
                  <a:gd name="T2" fmla="*/ 15 w 325"/>
                  <a:gd name="T3" fmla="*/ 216 h 431"/>
                  <a:gd name="T4" fmla="*/ 14 w 325"/>
                  <a:gd name="T5" fmla="*/ 308 h 431"/>
                  <a:gd name="T6" fmla="*/ 16 w 325"/>
                  <a:gd name="T7" fmla="*/ 431 h 431"/>
                  <a:gd name="T8" fmla="*/ 324 w 325"/>
                  <a:gd name="T9" fmla="*/ 431 h 431"/>
                  <a:gd name="T10" fmla="*/ 325 w 325"/>
                  <a:gd name="T11" fmla="*/ 0 h 431"/>
                  <a:gd name="T12" fmla="*/ 169 w 325"/>
                  <a:gd name="T13" fmla="*/ 214 h 431"/>
                  <a:gd name="T14" fmla="*/ 28 w 325"/>
                  <a:gd name="T15" fmla="*/ 24 h 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5" h="431">
                    <a:moveTo>
                      <a:pt x="28" y="24"/>
                    </a:moveTo>
                    <a:cubicBezTo>
                      <a:pt x="0" y="52"/>
                      <a:pt x="10" y="179"/>
                      <a:pt x="15" y="216"/>
                    </a:cubicBezTo>
                    <a:cubicBezTo>
                      <a:pt x="26" y="263"/>
                      <a:pt x="25" y="262"/>
                      <a:pt x="14" y="308"/>
                    </a:cubicBezTo>
                    <a:lnTo>
                      <a:pt x="16" y="431"/>
                    </a:lnTo>
                    <a:lnTo>
                      <a:pt x="324" y="431"/>
                    </a:lnTo>
                    <a:lnTo>
                      <a:pt x="325" y="0"/>
                    </a:lnTo>
                    <a:cubicBezTo>
                      <a:pt x="273" y="55"/>
                      <a:pt x="221" y="171"/>
                      <a:pt x="169" y="214"/>
                    </a:cubicBezTo>
                    <a:cubicBezTo>
                      <a:pt x="127" y="154"/>
                      <a:pt x="60" y="86"/>
                      <a:pt x="2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3" name="Freeform 445">
                <a:extLst>
                  <a:ext uri="{FF2B5EF4-FFF2-40B4-BE49-F238E27FC236}">
                    <a16:creationId xmlns:a16="http://schemas.microsoft.com/office/drawing/2014/main" id="{F6235637-E396-401E-956F-374E19F4ED51}"/>
                  </a:ext>
                </a:extLst>
              </p:cNvPr>
              <p:cNvSpPr>
                <a:spLocks/>
              </p:cNvSpPr>
              <p:nvPr/>
            </p:nvSpPr>
            <p:spPr bwMode="auto">
              <a:xfrm>
                <a:off x="4541838" y="2430464"/>
                <a:ext cx="212725" cy="87313"/>
              </a:xfrm>
              <a:custGeom>
                <a:avLst/>
                <a:gdLst>
                  <a:gd name="T0" fmla="*/ 261 w 648"/>
                  <a:gd name="T1" fmla="*/ 37 h 267"/>
                  <a:gd name="T2" fmla="*/ 405 w 648"/>
                  <a:gd name="T3" fmla="*/ 230 h 267"/>
                  <a:gd name="T4" fmla="*/ 261 w 648"/>
                  <a:gd name="T5" fmla="*/ 37 h 267"/>
                </a:gdLst>
                <a:ahLst/>
                <a:cxnLst>
                  <a:cxn ang="0">
                    <a:pos x="T0" y="T1"/>
                  </a:cxn>
                  <a:cxn ang="0">
                    <a:pos x="T2" y="T3"/>
                  </a:cxn>
                  <a:cxn ang="0">
                    <a:pos x="T4" y="T5"/>
                  </a:cxn>
                </a:cxnLst>
                <a:rect l="0" t="0" r="r" b="b"/>
                <a:pathLst>
                  <a:path w="648" h="267">
                    <a:moveTo>
                      <a:pt x="261" y="37"/>
                    </a:moveTo>
                    <a:cubicBezTo>
                      <a:pt x="92" y="59"/>
                      <a:pt x="0" y="267"/>
                      <a:pt x="405" y="230"/>
                    </a:cubicBezTo>
                    <a:cubicBezTo>
                      <a:pt x="648" y="207"/>
                      <a:pt x="542" y="0"/>
                      <a:pt x="261" y="37"/>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4" name="Freeform 446">
                <a:extLst>
                  <a:ext uri="{FF2B5EF4-FFF2-40B4-BE49-F238E27FC236}">
                    <a16:creationId xmlns:a16="http://schemas.microsoft.com/office/drawing/2014/main" id="{E86B8563-FA01-4629-9639-77510259A136}"/>
                  </a:ext>
                </a:extLst>
              </p:cNvPr>
              <p:cNvSpPr>
                <a:spLocks/>
              </p:cNvSpPr>
              <p:nvPr/>
            </p:nvSpPr>
            <p:spPr bwMode="auto">
              <a:xfrm>
                <a:off x="4119563" y="3614739"/>
                <a:ext cx="141288" cy="65088"/>
              </a:xfrm>
              <a:custGeom>
                <a:avLst/>
                <a:gdLst>
                  <a:gd name="T0" fmla="*/ 83 w 431"/>
                  <a:gd name="T1" fmla="*/ 172 h 197"/>
                  <a:gd name="T2" fmla="*/ 396 w 431"/>
                  <a:gd name="T3" fmla="*/ 197 h 197"/>
                  <a:gd name="T4" fmla="*/ 418 w 431"/>
                  <a:gd name="T5" fmla="*/ 143 h 197"/>
                  <a:gd name="T6" fmla="*/ 427 w 431"/>
                  <a:gd name="T7" fmla="*/ 76 h 197"/>
                  <a:gd name="T8" fmla="*/ 431 w 431"/>
                  <a:gd name="T9" fmla="*/ 44 h 197"/>
                  <a:gd name="T10" fmla="*/ 11 w 431"/>
                  <a:gd name="T11" fmla="*/ 8 h 197"/>
                  <a:gd name="T12" fmla="*/ 0 w 431"/>
                  <a:gd name="T13" fmla="*/ 163 h 197"/>
                  <a:gd name="T14" fmla="*/ 83 w 431"/>
                  <a:gd name="T15" fmla="*/ 172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1" h="197">
                    <a:moveTo>
                      <a:pt x="83" y="172"/>
                    </a:moveTo>
                    <a:lnTo>
                      <a:pt x="396" y="197"/>
                    </a:lnTo>
                    <a:cubicBezTo>
                      <a:pt x="427" y="197"/>
                      <a:pt x="415" y="181"/>
                      <a:pt x="418" y="143"/>
                    </a:cubicBezTo>
                    <a:cubicBezTo>
                      <a:pt x="419" y="129"/>
                      <a:pt x="425" y="70"/>
                      <a:pt x="427" y="76"/>
                    </a:cubicBezTo>
                    <a:lnTo>
                      <a:pt x="431" y="44"/>
                    </a:lnTo>
                    <a:cubicBezTo>
                      <a:pt x="375" y="32"/>
                      <a:pt x="57" y="0"/>
                      <a:pt x="11" y="8"/>
                    </a:cubicBezTo>
                    <a:lnTo>
                      <a:pt x="0" y="163"/>
                    </a:lnTo>
                    <a:lnTo>
                      <a:pt x="83" y="1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75" name="Group 374">
                <a:extLst>
                  <a:ext uri="{FF2B5EF4-FFF2-40B4-BE49-F238E27FC236}">
                    <a16:creationId xmlns:a16="http://schemas.microsoft.com/office/drawing/2014/main" id="{24949F5B-425B-455F-B5E7-43881B64CC59}"/>
                  </a:ext>
                </a:extLst>
              </p:cNvPr>
              <p:cNvGrpSpPr/>
              <p:nvPr/>
            </p:nvGrpSpPr>
            <p:grpSpPr>
              <a:xfrm>
                <a:off x="4518633" y="2252482"/>
                <a:ext cx="250825" cy="219076"/>
                <a:chOff x="11472864" y="2181226"/>
                <a:chExt cx="250825" cy="219076"/>
              </a:xfrm>
            </p:grpSpPr>
            <p:sp>
              <p:nvSpPr>
                <p:cNvPr id="382" name="Freeform 305">
                  <a:extLst>
                    <a:ext uri="{FF2B5EF4-FFF2-40B4-BE49-F238E27FC236}">
                      <a16:creationId xmlns:a16="http://schemas.microsoft.com/office/drawing/2014/main" id="{DB3666FC-EE4C-4F59-A536-A24BA882B5B6}"/>
                    </a:ext>
                  </a:extLst>
                </p:cNvPr>
                <p:cNvSpPr>
                  <a:spLocks/>
                </p:cNvSpPr>
                <p:nvPr/>
              </p:nvSpPr>
              <p:spPr bwMode="auto">
                <a:xfrm>
                  <a:off x="11630026" y="2181226"/>
                  <a:ext cx="93663" cy="39688"/>
                </a:xfrm>
                <a:custGeom>
                  <a:avLst/>
                  <a:gdLst>
                    <a:gd name="T0" fmla="*/ 13 w 288"/>
                    <a:gd name="T1" fmla="*/ 74 h 125"/>
                    <a:gd name="T2" fmla="*/ 165 w 288"/>
                    <a:gd name="T3" fmla="*/ 100 h 125"/>
                    <a:gd name="T4" fmla="*/ 270 w 288"/>
                    <a:gd name="T5" fmla="*/ 45 h 125"/>
                    <a:gd name="T6" fmla="*/ 123 w 288"/>
                    <a:gd name="T7" fmla="*/ 28 h 125"/>
                    <a:gd name="T8" fmla="*/ 13 w 288"/>
                    <a:gd name="T9" fmla="*/ 74 h 125"/>
                  </a:gdLst>
                  <a:ahLst/>
                  <a:cxnLst>
                    <a:cxn ang="0">
                      <a:pos x="T0" y="T1"/>
                    </a:cxn>
                    <a:cxn ang="0">
                      <a:pos x="T2" y="T3"/>
                    </a:cxn>
                    <a:cxn ang="0">
                      <a:pos x="T4" y="T5"/>
                    </a:cxn>
                    <a:cxn ang="0">
                      <a:pos x="T6" y="T7"/>
                    </a:cxn>
                    <a:cxn ang="0">
                      <a:pos x="T8" y="T9"/>
                    </a:cxn>
                  </a:cxnLst>
                  <a:rect l="0" t="0" r="r" b="b"/>
                  <a:pathLst>
                    <a:path w="288" h="125">
                      <a:moveTo>
                        <a:pt x="13" y="74"/>
                      </a:moveTo>
                      <a:cubicBezTo>
                        <a:pt x="47" y="103"/>
                        <a:pt x="119" y="96"/>
                        <a:pt x="165" y="100"/>
                      </a:cubicBezTo>
                      <a:cubicBezTo>
                        <a:pt x="233" y="105"/>
                        <a:pt x="288" y="125"/>
                        <a:pt x="270" y="45"/>
                      </a:cubicBezTo>
                      <a:cubicBezTo>
                        <a:pt x="230" y="34"/>
                        <a:pt x="169" y="32"/>
                        <a:pt x="123" y="28"/>
                      </a:cubicBezTo>
                      <a:cubicBezTo>
                        <a:pt x="67" y="23"/>
                        <a:pt x="0" y="0"/>
                        <a:pt x="13" y="74"/>
                      </a:cubicBezTo>
                      <a:close/>
                    </a:path>
                  </a:pathLst>
                </a:custGeom>
                <a:solidFill>
                  <a:srgbClr val="503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3" name="Freeform 311">
                  <a:extLst>
                    <a:ext uri="{FF2B5EF4-FFF2-40B4-BE49-F238E27FC236}">
                      <a16:creationId xmlns:a16="http://schemas.microsoft.com/office/drawing/2014/main" id="{5AB5B15C-BEB2-4C80-9E35-4034F9318CF9}"/>
                    </a:ext>
                  </a:extLst>
                </p:cNvPr>
                <p:cNvSpPr>
                  <a:spLocks/>
                </p:cNvSpPr>
                <p:nvPr/>
              </p:nvSpPr>
              <p:spPr bwMode="auto">
                <a:xfrm>
                  <a:off x="11472864" y="2181226"/>
                  <a:ext cx="82550" cy="38100"/>
                </a:xfrm>
                <a:custGeom>
                  <a:avLst/>
                  <a:gdLst>
                    <a:gd name="T0" fmla="*/ 6 w 250"/>
                    <a:gd name="T1" fmla="*/ 46 h 118"/>
                    <a:gd name="T2" fmla="*/ 0 w 250"/>
                    <a:gd name="T3" fmla="*/ 81 h 118"/>
                    <a:gd name="T4" fmla="*/ 141 w 250"/>
                    <a:gd name="T5" fmla="*/ 96 h 118"/>
                    <a:gd name="T6" fmla="*/ 250 w 250"/>
                    <a:gd name="T7" fmla="*/ 64 h 118"/>
                    <a:gd name="T8" fmla="*/ 143 w 250"/>
                    <a:gd name="T9" fmla="*/ 27 h 118"/>
                    <a:gd name="T10" fmla="*/ 6 w 250"/>
                    <a:gd name="T11" fmla="*/ 46 h 118"/>
                  </a:gdLst>
                  <a:ahLst/>
                  <a:cxnLst>
                    <a:cxn ang="0">
                      <a:pos x="T0" y="T1"/>
                    </a:cxn>
                    <a:cxn ang="0">
                      <a:pos x="T2" y="T3"/>
                    </a:cxn>
                    <a:cxn ang="0">
                      <a:pos x="T4" y="T5"/>
                    </a:cxn>
                    <a:cxn ang="0">
                      <a:pos x="T6" y="T7"/>
                    </a:cxn>
                    <a:cxn ang="0">
                      <a:pos x="T8" y="T9"/>
                    </a:cxn>
                    <a:cxn ang="0">
                      <a:pos x="T10" y="T11"/>
                    </a:cxn>
                  </a:cxnLst>
                  <a:rect l="0" t="0" r="r" b="b"/>
                  <a:pathLst>
                    <a:path w="250" h="118">
                      <a:moveTo>
                        <a:pt x="6" y="46"/>
                      </a:moveTo>
                      <a:lnTo>
                        <a:pt x="0" y="81"/>
                      </a:lnTo>
                      <a:cubicBezTo>
                        <a:pt x="32" y="118"/>
                        <a:pt x="40" y="104"/>
                        <a:pt x="141" y="96"/>
                      </a:cubicBezTo>
                      <a:cubicBezTo>
                        <a:pt x="195" y="91"/>
                        <a:pt x="224" y="98"/>
                        <a:pt x="250" y="64"/>
                      </a:cubicBezTo>
                      <a:cubicBezTo>
                        <a:pt x="248" y="0"/>
                        <a:pt x="205" y="21"/>
                        <a:pt x="143" y="27"/>
                      </a:cubicBezTo>
                      <a:cubicBezTo>
                        <a:pt x="100" y="31"/>
                        <a:pt x="40" y="32"/>
                        <a:pt x="6" y="46"/>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4" name="Freeform 313">
                  <a:extLst>
                    <a:ext uri="{FF2B5EF4-FFF2-40B4-BE49-F238E27FC236}">
                      <a16:creationId xmlns:a16="http://schemas.microsoft.com/office/drawing/2014/main" id="{2FFE79A0-CA45-4373-BE21-E86DCC0E07EE}"/>
                    </a:ext>
                  </a:extLst>
                </p:cNvPr>
                <p:cNvSpPr>
                  <a:spLocks/>
                </p:cNvSpPr>
                <p:nvPr/>
              </p:nvSpPr>
              <p:spPr bwMode="auto">
                <a:xfrm>
                  <a:off x="11560176" y="2249489"/>
                  <a:ext cx="71438" cy="85725"/>
                </a:xfrm>
                <a:custGeom>
                  <a:avLst/>
                  <a:gdLst>
                    <a:gd name="T0" fmla="*/ 214 w 214"/>
                    <a:gd name="T1" fmla="*/ 219 h 263"/>
                    <a:gd name="T2" fmla="*/ 69 w 214"/>
                    <a:gd name="T3" fmla="*/ 176 h 263"/>
                    <a:gd name="T4" fmla="*/ 78 w 214"/>
                    <a:gd name="T5" fmla="*/ 0 h 263"/>
                    <a:gd name="T6" fmla="*/ 42 w 214"/>
                    <a:gd name="T7" fmla="*/ 32 h 263"/>
                    <a:gd name="T8" fmla="*/ 120 w 214"/>
                    <a:gd name="T9" fmla="*/ 259 h 263"/>
                    <a:gd name="T10" fmla="*/ 214 w 214"/>
                    <a:gd name="T11" fmla="*/ 219 h 263"/>
                  </a:gdLst>
                  <a:ahLst/>
                  <a:cxnLst>
                    <a:cxn ang="0">
                      <a:pos x="T0" y="T1"/>
                    </a:cxn>
                    <a:cxn ang="0">
                      <a:pos x="T2" y="T3"/>
                    </a:cxn>
                    <a:cxn ang="0">
                      <a:pos x="T4" y="T5"/>
                    </a:cxn>
                    <a:cxn ang="0">
                      <a:pos x="T6" y="T7"/>
                    </a:cxn>
                    <a:cxn ang="0">
                      <a:pos x="T8" y="T9"/>
                    </a:cxn>
                    <a:cxn ang="0">
                      <a:pos x="T10" y="T11"/>
                    </a:cxn>
                  </a:cxnLst>
                  <a:rect l="0" t="0" r="r" b="b"/>
                  <a:pathLst>
                    <a:path w="214" h="263">
                      <a:moveTo>
                        <a:pt x="214" y="219"/>
                      </a:moveTo>
                      <a:cubicBezTo>
                        <a:pt x="174" y="198"/>
                        <a:pt x="84" y="259"/>
                        <a:pt x="69" y="176"/>
                      </a:cubicBezTo>
                      <a:cubicBezTo>
                        <a:pt x="59" y="123"/>
                        <a:pt x="94" y="52"/>
                        <a:pt x="78" y="0"/>
                      </a:cubicBezTo>
                      <a:cubicBezTo>
                        <a:pt x="48" y="2"/>
                        <a:pt x="48" y="1"/>
                        <a:pt x="42" y="32"/>
                      </a:cubicBezTo>
                      <a:cubicBezTo>
                        <a:pt x="25" y="127"/>
                        <a:pt x="0" y="252"/>
                        <a:pt x="120" y="259"/>
                      </a:cubicBezTo>
                      <a:cubicBezTo>
                        <a:pt x="190" y="263"/>
                        <a:pt x="213" y="258"/>
                        <a:pt x="214" y="219"/>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5" name="Freeform 318">
                  <a:extLst>
                    <a:ext uri="{FF2B5EF4-FFF2-40B4-BE49-F238E27FC236}">
                      <a16:creationId xmlns:a16="http://schemas.microsoft.com/office/drawing/2014/main" id="{A9F54429-49BA-4DDE-BE43-875D8D0902B3}"/>
                    </a:ext>
                  </a:extLst>
                </p:cNvPr>
                <p:cNvSpPr>
                  <a:spLocks/>
                </p:cNvSpPr>
                <p:nvPr/>
              </p:nvSpPr>
              <p:spPr bwMode="auto">
                <a:xfrm>
                  <a:off x="11550651" y="2376489"/>
                  <a:ext cx="107950" cy="23813"/>
                </a:xfrm>
                <a:custGeom>
                  <a:avLst/>
                  <a:gdLst>
                    <a:gd name="T0" fmla="*/ 0 w 328"/>
                    <a:gd name="T1" fmla="*/ 38 h 75"/>
                    <a:gd name="T2" fmla="*/ 158 w 328"/>
                    <a:gd name="T3" fmla="*/ 74 h 75"/>
                    <a:gd name="T4" fmla="*/ 328 w 328"/>
                    <a:gd name="T5" fmla="*/ 37 h 75"/>
                    <a:gd name="T6" fmla="*/ 269 w 328"/>
                    <a:gd name="T7" fmla="*/ 4 h 75"/>
                    <a:gd name="T8" fmla="*/ 224 w 328"/>
                    <a:gd name="T9" fmla="*/ 25 h 75"/>
                    <a:gd name="T10" fmla="*/ 72 w 328"/>
                    <a:gd name="T11" fmla="*/ 0 h 75"/>
                    <a:gd name="T12" fmla="*/ 0 w 328"/>
                    <a:gd name="T13" fmla="*/ 38 h 75"/>
                  </a:gdLst>
                  <a:ahLst/>
                  <a:cxnLst>
                    <a:cxn ang="0">
                      <a:pos x="T0" y="T1"/>
                    </a:cxn>
                    <a:cxn ang="0">
                      <a:pos x="T2" y="T3"/>
                    </a:cxn>
                    <a:cxn ang="0">
                      <a:pos x="T4" y="T5"/>
                    </a:cxn>
                    <a:cxn ang="0">
                      <a:pos x="T6" y="T7"/>
                    </a:cxn>
                    <a:cxn ang="0">
                      <a:pos x="T8" y="T9"/>
                    </a:cxn>
                    <a:cxn ang="0">
                      <a:pos x="T10" y="T11"/>
                    </a:cxn>
                    <a:cxn ang="0">
                      <a:pos x="T12" y="T13"/>
                    </a:cxn>
                  </a:cxnLst>
                  <a:rect l="0" t="0" r="r" b="b"/>
                  <a:pathLst>
                    <a:path w="328" h="75">
                      <a:moveTo>
                        <a:pt x="0" y="38"/>
                      </a:moveTo>
                      <a:cubicBezTo>
                        <a:pt x="24" y="36"/>
                        <a:pt x="98" y="72"/>
                        <a:pt x="158" y="74"/>
                      </a:cubicBezTo>
                      <a:cubicBezTo>
                        <a:pt x="225" y="75"/>
                        <a:pt x="275" y="63"/>
                        <a:pt x="328" y="37"/>
                      </a:cubicBezTo>
                      <a:cubicBezTo>
                        <a:pt x="308" y="12"/>
                        <a:pt x="303" y="17"/>
                        <a:pt x="269" y="4"/>
                      </a:cubicBezTo>
                      <a:cubicBezTo>
                        <a:pt x="263" y="14"/>
                        <a:pt x="273" y="17"/>
                        <a:pt x="224" y="25"/>
                      </a:cubicBezTo>
                      <a:cubicBezTo>
                        <a:pt x="196" y="29"/>
                        <a:pt x="73" y="38"/>
                        <a:pt x="72" y="0"/>
                      </a:cubicBezTo>
                      <a:cubicBezTo>
                        <a:pt x="40" y="10"/>
                        <a:pt x="17" y="15"/>
                        <a:pt x="0" y="38"/>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6" name="Freeform 330">
                  <a:extLst>
                    <a:ext uri="{FF2B5EF4-FFF2-40B4-BE49-F238E27FC236}">
                      <a16:creationId xmlns:a16="http://schemas.microsoft.com/office/drawing/2014/main" id="{66393570-55C5-4409-92C0-3A18198D409E}"/>
                    </a:ext>
                  </a:extLst>
                </p:cNvPr>
                <p:cNvSpPr>
                  <a:spLocks/>
                </p:cNvSpPr>
                <p:nvPr/>
              </p:nvSpPr>
              <p:spPr bwMode="auto">
                <a:xfrm>
                  <a:off x="11657014" y="2235201"/>
                  <a:ext cx="52388" cy="20638"/>
                </a:xfrm>
                <a:custGeom>
                  <a:avLst/>
                  <a:gdLst>
                    <a:gd name="T0" fmla="*/ 0 w 159"/>
                    <a:gd name="T1" fmla="*/ 35 h 65"/>
                    <a:gd name="T2" fmla="*/ 78 w 159"/>
                    <a:gd name="T3" fmla="*/ 65 h 65"/>
                    <a:gd name="T4" fmla="*/ 159 w 159"/>
                    <a:gd name="T5" fmla="*/ 35 h 65"/>
                    <a:gd name="T6" fmla="*/ 78 w 159"/>
                    <a:gd name="T7" fmla="*/ 1 h 65"/>
                    <a:gd name="T8" fmla="*/ 0 w 159"/>
                    <a:gd name="T9" fmla="*/ 35 h 65"/>
                  </a:gdLst>
                  <a:ahLst/>
                  <a:cxnLst>
                    <a:cxn ang="0">
                      <a:pos x="T0" y="T1"/>
                    </a:cxn>
                    <a:cxn ang="0">
                      <a:pos x="T2" y="T3"/>
                    </a:cxn>
                    <a:cxn ang="0">
                      <a:pos x="T4" y="T5"/>
                    </a:cxn>
                    <a:cxn ang="0">
                      <a:pos x="T6" y="T7"/>
                    </a:cxn>
                    <a:cxn ang="0">
                      <a:pos x="T8" y="T9"/>
                    </a:cxn>
                  </a:cxnLst>
                  <a:rect l="0" t="0" r="r" b="b"/>
                  <a:pathLst>
                    <a:path w="159" h="65">
                      <a:moveTo>
                        <a:pt x="0" y="35"/>
                      </a:moveTo>
                      <a:cubicBezTo>
                        <a:pt x="9" y="50"/>
                        <a:pt x="9" y="64"/>
                        <a:pt x="78" y="65"/>
                      </a:cubicBezTo>
                      <a:cubicBezTo>
                        <a:pt x="116" y="65"/>
                        <a:pt x="137" y="62"/>
                        <a:pt x="159" y="35"/>
                      </a:cubicBezTo>
                      <a:cubicBezTo>
                        <a:pt x="146" y="12"/>
                        <a:pt x="138" y="0"/>
                        <a:pt x="78" y="1"/>
                      </a:cubicBezTo>
                      <a:cubicBezTo>
                        <a:pt x="40" y="1"/>
                        <a:pt x="14" y="5"/>
                        <a:pt x="0" y="35"/>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7" name="Freeform 333">
                  <a:extLst>
                    <a:ext uri="{FF2B5EF4-FFF2-40B4-BE49-F238E27FC236}">
                      <a16:creationId xmlns:a16="http://schemas.microsoft.com/office/drawing/2014/main" id="{0ED7D647-BFBF-4167-81D1-D7419B9F8D32}"/>
                    </a:ext>
                  </a:extLst>
                </p:cNvPr>
                <p:cNvSpPr>
                  <a:spLocks/>
                </p:cNvSpPr>
                <p:nvPr/>
              </p:nvSpPr>
              <p:spPr bwMode="auto">
                <a:xfrm>
                  <a:off x="11495089" y="2235201"/>
                  <a:ext cx="50800" cy="28575"/>
                </a:xfrm>
                <a:custGeom>
                  <a:avLst/>
                  <a:gdLst>
                    <a:gd name="T0" fmla="*/ 7 w 157"/>
                    <a:gd name="T1" fmla="*/ 51 h 89"/>
                    <a:gd name="T2" fmla="*/ 29 w 157"/>
                    <a:gd name="T3" fmla="*/ 73 h 89"/>
                    <a:gd name="T4" fmla="*/ 157 w 157"/>
                    <a:gd name="T5" fmla="*/ 51 h 89"/>
                    <a:gd name="T6" fmla="*/ 7 w 157"/>
                    <a:gd name="T7" fmla="*/ 51 h 89"/>
                  </a:gdLst>
                  <a:ahLst/>
                  <a:cxnLst>
                    <a:cxn ang="0">
                      <a:pos x="T0" y="T1"/>
                    </a:cxn>
                    <a:cxn ang="0">
                      <a:pos x="T2" y="T3"/>
                    </a:cxn>
                    <a:cxn ang="0">
                      <a:pos x="T4" y="T5"/>
                    </a:cxn>
                    <a:cxn ang="0">
                      <a:pos x="T6" y="T7"/>
                    </a:cxn>
                  </a:cxnLst>
                  <a:rect l="0" t="0" r="r" b="b"/>
                  <a:pathLst>
                    <a:path w="157" h="89">
                      <a:moveTo>
                        <a:pt x="7" y="51"/>
                      </a:moveTo>
                      <a:cubicBezTo>
                        <a:pt x="19" y="72"/>
                        <a:pt x="0" y="60"/>
                        <a:pt x="29" y="73"/>
                      </a:cubicBezTo>
                      <a:cubicBezTo>
                        <a:pt x="60" y="86"/>
                        <a:pt x="124" y="89"/>
                        <a:pt x="157" y="51"/>
                      </a:cubicBezTo>
                      <a:cubicBezTo>
                        <a:pt x="129" y="0"/>
                        <a:pt x="30" y="5"/>
                        <a:pt x="7" y="51"/>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376" name="Group 375">
                <a:extLst>
                  <a:ext uri="{FF2B5EF4-FFF2-40B4-BE49-F238E27FC236}">
                    <a16:creationId xmlns:a16="http://schemas.microsoft.com/office/drawing/2014/main" id="{65B7EDCE-ABDF-4D21-A0F5-B0A96C8DF98E}"/>
                  </a:ext>
                </a:extLst>
              </p:cNvPr>
              <p:cNvGrpSpPr/>
              <p:nvPr/>
            </p:nvGrpSpPr>
            <p:grpSpPr>
              <a:xfrm>
                <a:off x="4019240" y="3387217"/>
                <a:ext cx="580701" cy="540767"/>
                <a:chOff x="10974713" y="3318985"/>
                <a:chExt cx="580701" cy="540767"/>
              </a:xfrm>
            </p:grpSpPr>
            <p:sp>
              <p:nvSpPr>
                <p:cNvPr id="377" name="Freeform 204">
                  <a:extLst>
                    <a:ext uri="{FF2B5EF4-FFF2-40B4-BE49-F238E27FC236}">
                      <a16:creationId xmlns:a16="http://schemas.microsoft.com/office/drawing/2014/main" id="{51755949-4485-41B5-9461-D0EC846553AA}"/>
                    </a:ext>
                  </a:extLst>
                </p:cNvPr>
                <p:cNvSpPr>
                  <a:spLocks/>
                </p:cNvSpPr>
                <p:nvPr/>
              </p:nvSpPr>
              <p:spPr bwMode="auto">
                <a:xfrm>
                  <a:off x="11175542" y="3609975"/>
                  <a:ext cx="330660" cy="249777"/>
                </a:xfrm>
                <a:custGeom>
                  <a:avLst/>
                  <a:gdLst>
                    <a:gd name="T0" fmla="*/ 132 w 1015"/>
                    <a:gd name="T1" fmla="*/ 418 h 4614"/>
                    <a:gd name="T2" fmla="*/ 130 w 1015"/>
                    <a:gd name="T3" fmla="*/ 440 h 4614"/>
                    <a:gd name="T4" fmla="*/ 124 w 1015"/>
                    <a:gd name="T5" fmla="*/ 452 h 4614"/>
                    <a:gd name="T6" fmla="*/ 17 w 1015"/>
                    <a:gd name="T7" fmla="*/ 318 h 4614"/>
                    <a:gd name="T8" fmla="*/ 7 w 1015"/>
                    <a:gd name="T9" fmla="*/ 406 h 4614"/>
                    <a:gd name="T10" fmla="*/ 92 w 1015"/>
                    <a:gd name="T11" fmla="*/ 507 h 4614"/>
                    <a:gd name="T12" fmla="*/ 151 w 1015"/>
                    <a:gd name="T13" fmla="*/ 542 h 4614"/>
                    <a:gd name="T14" fmla="*/ 532 w 1015"/>
                    <a:gd name="T15" fmla="*/ 708 h 4614"/>
                    <a:gd name="T16" fmla="*/ 532 w 1015"/>
                    <a:gd name="T17" fmla="*/ 1685 h 4614"/>
                    <a:gd name="T18" fmla="*/ 537 w 1015"/>
                    <a:gd name="T19" fmla="*/ 4600 h 4614"/>
                    <a:gd name="T20" fmla="*/ 650 w 1015"/>
                    <a:gd name="T21" fmla="*/ 4600 h 4614"/>
                    <a:gd name="T22" fmla="*/ 684 w 1015"/>
                    <a:gd name="T23" fmla="*/ 4614 h 4614"/>
                    <a:gd name="T24" fmla="*/ 689 w 1015"/>
                    <a:gd name="T25" fmla="*/ 4599 h 4614"/>
                    <a:gd name="T26" fmla="*/ 537 w 1015"/>
                    <a:gd name="T27" fmla="*/ 4594 h 4614"/>
                    <a:gd name="T28" fmla="*/ 537 w 1015"/>
                    <a:gd name="T29" fmla="*/ 712 h 4614"/>
                    <a:gd name="T30" fmla="*/ 779 w 1015"/>
                    <a:gd name="T31" fmla="*/ 647 h 4614"/>
                    <a:gd name="T32" fmla="*/ 912 w 1015"/>
                    <a:gd name="T33" fmla="*/ 362 h 4614"/>
                    <a:gd name="T34" fmla="*/ 1015 w 1015"/>
                    <a:gd name="T35" fmla="*/ 139 h 4614"/>
                    <a:gd name="T36" fmla="*/ 226 w 1015"/>
                    <a:gd name="T37" fmla="*/ 24 h 4614"/>
                    <a:gd name="T38" fmla="*/ 226 w 1015"/>
                    <a:gd name="T39" fmla="*/ 0 h 4614"/>
                    <a:gd name="T40" fmla="*/ 132 w 1015"/>
                    <a:gd name="T41" fmla="*/ 418 h 4614"/>
                    <a:gd name="connsiteX0" fmla="*/ 1266 w 9966"/>
                    <a:gd name="connsiteY0" fmla="*/ 906 h 10594"/>
                    <a:gd name="connsiteX1" fmla="*/ 1247 w 9966"/>
                    <a:gd name="connsiteY1" fmla="*/ 954 h 10594"/>
                    <a:gd name="connsiteX2" fmla="*/ 1188 w 9966"/>
                    <a:gd name="connsiteY2" fmla="*/ 980 h 10594"/>
                    <a:gd name="connsiteX3" fmla="*/ 133 w 9966"/>
                    <a:gd name="connsiteY3" fmla="*/ 689 h 10594"/>
                    <a:gd name="connsiteX4" fmla="*/ 35 w 9966"/>
                    <a:gd name="connsiteY4" fmla="*/ 880 h 10594"/>
                    <a:gd name="connsiteX5" fmla="*/ 872 w 9966"/>
                    <a:gd name="connsiteY5" fmla="*/ 1099 h 10594"/>
                    <a:gd name="connsiteX6" fmla="*/ 1454 w 9966"/>
                    <a:gd name="connsiteY6" fmla="*/ 1175 h 10594"/>
                    <a:gd name="connsiteX7" fmla="*/ 5207 w 9966"/>
                    <a:gd name="connsiteY7" fmla="*/ 1534 h 10594"/>
                    <a:gd name="connsiteX8" fmla="*/ 5207 w 9966"/>
                    <a:gd name="connsiteY8" fmla="*/ 3652 h 10594"/>
                    <a:gd name="connsiteX9" fmla="*/ 5257 w 9966"/>
                    <a:gd name="connsiteY9" fmla="*/ 9970 h 10594"/>
                    <a:gd name="connsiteX10" fmla="*/ 6370 w 9966"/>
                    <a:gd name="connsiteY10" fmla="*/ 9970 h 10594"/>
                    <a:gd name="connsiteX11" fmla="*/ 6705 w 9966"/>
                    <a:gd name="connsiteY11" fmla="*/ 10000 h 10594"/>
                    <a:gd name="connsiteX12" fmla="*/ 5257 w 9966"/>
                    <a:gd name="connsiteY12" fmla="*/ 9957 h 10594"/>
                    <a:gd name="connsiteX13" fmla="*/ 5257 w 9966"/>
                    <a:gd name="connsiteY13" fmla="*/ 1543 h 10594"/>
                    <a:gd name="connsiteX14" fmla="*/ 7641 w 9966"/>
                    <a:gd name="connsiteY14" fmla="*/ 1402 h 10594"/>
                    <a:gd name="connsiteX15" fmla="*/ 8951 w 9966"/>
                    <a:gd name="connsiteY15" fmla="*/ 785 h 10594"/>
                    <a:gd name="connsiteX16" fmla="*/ 9966 w 9966"/>
                    <a:gd name="connsiteY16" fmla="*/ 301 h 10594"/>
                    <a:gd name="connsiteX17" fmla="*/ 2193 w 9966"/>
                    <a:gd name="connsiteY17" fmla="*/ 52 h 10594"/>
                    <a:gd name="connsiteX18" fmla="*/ 2193 w 9966"/>
                    <a:gd name="connsiteY18" fmla="*/ 0 h 10594"/>
                    <a:gd name="connsiteX19" fmla="*/ 1266 w 9966"/>
                    <a:gd name="connsiteY19" fmla="*/ 906 h 10594"/>
                    <a:gd name="connsiteX0" fmla="*/ 1270 w 10000"/>
                    <a:gd name="connsiteY0" fmla="*/ 855 h 9991"/>
                    <a:gd name="connsiteX1" fmla="*/ 1251 w 10000"/>
                    <a:gd name="connsiteY1" fmla="*/ 901 h 9991"/>
                    <a:gd name="connsiteX2" fmla="*/ 1192 w 10000"/>
                    <a:gd name="connsiteY2" fmla="*/ 925 h 9991"/>
                    <a:gd name="connsiteX3" fmla="*/ 133 w 10000"/>
                    <a:gd name="connsiteY3" fmla="*/ 650 h 9991"/>
                    <a:gd name="connsiteX4" fmla="*/ 35 w 10000"/>
                    <a:gd name="connsiteY4" fmla="*/ 831 h 9991"/>
                    <a:gd name="connsiteX5" fmla="*/ 875 w 10000"/>
                    <a:gd name="connsiteY5" fmla="*/ 1037 h 9991"/>
                    <a:gd name="connsiteX6" fmla="*/ 1459 w 10000"/>
                    <a:gd name="connsiteY6" fmla="*/ 1109 h 9991"/>
                    <a:gd name="connsiteX7" fmla="*/ 5225 w 10000"/>
                    <a:gd name="connsiteY7" fmla="*/ 1448 h 9991"/>
                    <a:gd name="connsiteX8" fmla="*/ 5225 w 10000"/>
                    <a:gd name="connsiteY8" fmla="*/ 3447 h 9991"/>
                    <a:gd name="connsiteX9" fmla="*/ 5275 w 10000"/>
                    <a:gd name="connsiteY9" fmla="*/ 9411 h 9991"/>
                    <a:gd name="connsiteX10" fmla="*/ 6392 w 10000"/>
                    <a:gd name="connsiteY10" fmla="*/ 9411 h 9991"/>
                    <a:gd name="connsiteX11" fmla="*/ 5275 w 10000"/>
                    <a:gd name="connsiteY11" fmla="*/ 9399 h 9991"/>
                    <a:gd name="connsiteX12" fmla="*/ 5275 w 10000"/>
                    <a:gd name="connsiteY12" fmla="*/ 1456 h 9991"/>
                    <a:gd name="connsiteX13" fmla="*/ 7667 w 10000"/>
                    <a:gd name="connsiteY13" fmla="*/ 1323 h 9991"/>
                    <a:gd name="connsiteX14" fmla="*/ 8982 w 10000"/>
                    <a:gd name="connsiteY14" fmla="*/ 741 h 9991"/>
                    <a:gd name="connsiteX15" fmla="*/ 10000 w 10000"/>
                    <a:gd name="connsiteY15" fmla="*/ 284 h 9991"/>
                    <a:gd name="connsiteX16" fmla="*/ 2200 w 10000"/>
                    <a:gd name="connsiteY16" fmla="*/ 49 h 9991"/>
                    <a:gd name="connsiteX17" fmla="*/ 2200 w 10000"/>
                    <a:gd name="connsiteY17" fmla="*/ 0 h 9991"/>
                    <a:gd name="connsiteX18" fmla="*/ 1270 w 10000"/>
                    <a:gd name="connsiteY18" fmla="*/ 855 h 9991"/>
                    <a:gd name="connsiteX0" fmla="*/ 1270 w 10000"/>
                    <a:gd name="connsiteY0" fmla="*/ 856 h 9419"/>
                    <a:gd name="connsiteX1" fmla="*/ 1251 w 10000"/>
                    <a:gd name="connsiteY1" fmla="*/ 902 h 9419"/>
                    <a:gd name="connsiteX2" fmla="*/ 1192 w 10000"/>
                    <a:gd name="connsiteY2" fmla="*/ 926 h 9419"/>
                    <a:gd name="connsiteX3" fmla="*/ 133 w 10000"/>
                    <a:gd name="connsiteY3" fmla="*/ 651 h 9419"/>
                    <a:gd name="connsiteX4" fmla="*/ 35 w 10000"/>
                    <a:gd name="connsiteY4" fmla="*/ 832 h 9419"/>
                    <a:gd name="connsiteX5" fmla="*/ 875 w 10000"/>
                    <a:gd name="connsiteY5" fmla="*/ 1038 h 9419"/>
                    <a:gd name="connsiteX6" fmla="*/ 1459 w 10000"/>
                    <a:gd name="connsiteY6" fmla="*/ 1110 h 9419"/>
                    <a:gd name="connsiteX7" fmla="*/ 5225 w 10000"/>
                    <a:gd name="connsiteY7" fmla="*/ 1449 h 9419"/>
                    <a:gd name="connsiteX8" fmla="*/ 5225 w 10000"/>
                    <a:gd name="connsiteY8" fmla="*/ 3450 h 9419"/>
                    <a:gd name="connsiteX9" fmla="*/ 5275 w 10000"/>
                    <a:gd name="connsiteY9" fmla="*/ 9419 h 9419"/>
                    <a:gd name="connsiteX10" fmla="*/ 5275 w 10000"/>
                    <a:gd name="connsiteY10" fmla="*/ 9407 h 9419"/>
                    <a:gd name="connsiteX11" fmla="*/ 5275 w 10000"/>
                    <a:gd name="connsiteY11" fmla="*/ 1457 h 9419"/>
                    <a:gd name="connsiteX12" fmla="*/ 7667 w 10000"/>
                    <a:gd name="connsiteY12" fmla="*/ 1324 h 9419"/>
                    <a:gd name="connsiteX13" fmla="*/ 8982 w 10000"/>
                    <a:gd name="connsiteY13" fmla="*/ 742 h 9419"/>
                    <a:gd name="connsiteX14" fmla="*/ 10000 w 10000"/>
                    <a:gd name="connsiteY14" fmla="*/ 284 h 9419"/>
                    <a:gd name="connsiteX15" fmla="*/ 2200 w 10000"/>
                    <a:gd name="connsiteY15" fmla="*/ 49 h 9419"/>
                    <a:gd name="connsiteX16" fmla="*/ 2200 w 10000"/>
                    <a:gd name="connsiteY16" fmla="*/ 0 h 9419"/>
                    <a:gd name="connsiteX17" fmla="*/ 1270 w 10000"/>
                    <a:gd name="connsiteY17" fmla="*/ 856 h 9419"/>
                    <a:gd name="connsiteX0" fmla="*/ 1270 w 10000"/>
                    <a:gd name="connsiteY0" fmla="*/ 909 h 10000"/>
                    <a:gd name="connsiteX1" fmla="*/ 1251 w 10000"/>
                    <a:gd name="connsiteY1" fmla="*/ 958 h 10000"/>
                    <a:gd name="connsiteX2" fmla="*/ 1192 w 10000"/>
                    <a:gd name="connsiteY2" fmla="*/ 983 h 10000"/>
                    <a:gd name="connsiteX3" fmla="*/ 133 w 10000"/>
                    <a:gd name="connsiteY3" fmla="*/ 691 h 10000"/>
                    <a:gd name="connsiteX4" fmla="*/ 35 w 10000"/>
                    <a:gd name="connsiteY4" fmla="*/ 883 h 10000"/>
                    <a:gd name="connsiteX5" fmla="*/ 875 w 10000"/>
                    <a:gd name="connsiteY5" fmla="*/ 1102 h 10000"/>
                    <a:gd name="connsiteX6" fmla="*/ 1459 w 10000"/>
                    <a:gd name="connsiteY6" fmla="*/ 1178 h 10000"/>
                    <a:gd name="connsiteX7" fmla="*/ 5225 w 10000"/>
                    <a:gd name="connsiteY7" fmla="*/ 1538 h 10000"/>
                    <a:gd name="connsiteX8" fmla="*/ 5225 w 10000"/>
                    <a:gd name="connsiteY8" fmla="*/ 3663 h 10000"/>
                    <a:gd name="connsiteX9" fmla="*/ 5275 w 10000"/>
                    <a:gd name="connsiteY9" fmla="*/ 10000 h 10000"/>
                    <a:gd name="connsiteX10" fmla="*/ 5275 w 10000"/>
                    <a:gd name="connsiteY10" fmla="*/ 1547 h 10000"/>
                    <a:gd name="connsiteX11" fmla="*/ 7667 w 10000"/>
                    <a:gd name="connsiteY11" fmla="*/ 1406 h 10000"/>
                    <a:gd name="connsiteX12" fmla="*/ 8982 w 10000"/>
                    <a:gd name="connsiteY12" fmla="*/ 788 h 10000"/>
                    <a:gd name="connsiteX13" fmla="*/ 10000 w 10000"/>
                    <a:gd name="connsiteY13" fmla="*/ 302 h 10000"/>
                    <a:gd name="connsiteX14" fmla="*/ 2200 w 10000"/>
                    <a:gd name="connsiteY14" fmla="*/ 52 h 10000"/>
                    <a:gd name="connsiteX15" fmla="*/ 2200 w 10000"/>
                    <a:gd name="connsiteY15" fmla="*/ 0 h 10000"/>
                    <a:gd name="connsiteX16" fmla="*/ 1270 w 10000"/>
                    <a:gd name="connsiteY16" fmla="*/ 909 h 10000"/>
                    <a:gd name="connsiteX0" fmla="*/ 1270 w 10000"/>
                    <a:gd name="connsiteY0" fmla="*/ 909 h 3663"/>
                    <a:gd name="connsiteX1" fmla="*/ 1251 w 10000"/>
                    <a:gd name="connsiteY1" fmla="*/ 958 h 3663"/>
                    <a:gd name="connsiteX2" fmla="*/ 1192 w 10000"/>
                    <a:gd name="connsiteY2" fmla="*/ 983 h 3663"/>
                    <a:gd name="connsiteX3" fmla="*/ 133 w 10000"/>
                    <a:gd name="connsiteY3" fmla="*/ 691 h 3663"/>
                    <a:gd name="connsiteX4" fmla="*/ 35 w 10000"/>
                    <a:gd name="connsiteY4" fmla="*/ 883 h 3663"/>
                    <a:gd name="connsiteX5" fmla="*/ 875 w 10000"/>
                    <a:gd name="connsiteY5" fmla="*/ 1102 h 3663"/>
                    <a:gd name="connsiteX6" fmla="*/ 1459 w 10000"/>
                    <a:gd name="connsiteY6" fmla="*/ 1178 h 3663"/>
                    <a:gd name="connsiteX7" fmla="*/ 5225 w 10000"/>
                    <a:gd name="connsiteY7" fmla="*/ 1538 h 3663"/>
                    <a:gd name="connsiteX8" fmla="*/ 5225 w 10000"/>
                    <a:gd name="connsiteY8" fmla="*/ 3663 h 3663"/>
                    <a:gd name="connsiteX9" fmla="*/ 5275 w 10000"/>
                    <a:gd name="connsiteY9" fmla="*/ 1547 h 3663"/>
                    <a:gd name="connsiteX10" fmla="*/ 7667 w 10000"/>
                    <a:gd name="connsiteY10" fmla="*/ 1406 h 3663"/>
                    <a:gd name="connsiteX11" fmla="*/ 8982 w 10000"/>
                    <a:gd name="connsiteY11" fmla="*/ 788 h 3663"/>
                    <a:gd name="connsiteX12" fmla="*/ 10000 w 10000"/>
                    <a:gd name="connsiteY12" fmla="*/ 302 h 3663"/>
                    <a:gd name="connsiteX13" fmla="*/ 2200 w 10000"/>
                    <a:gd name="connsiteY13" fmla="*/ 52 h 3663"/>
                    <a:gd name="connsiteX14" fmla="*/ 2200 w 10000"/>
                    <a:gd name="connsiteY14" fmla="*/ 0 h 3663"/>
                    <a:gd name="connsiteX15" fmla="*/ 1270 w 10000"/>
                    <a:gd name="connsiteY15" fmla="*/ 909 h 3663"/>
                    <a:gd name="connsiteX0" fmla="*/ 1270 w 10000"/>
                    <a:gd name="connsiteY0" fmla="*/ 2482 h 4521"/>
                    <a:gd name="connsiteX1" fmla="*/ 1251 w 10000"/>
                    <a:gd name="connsiteY1" fmla="*/ 2615 h 4521"/>
                    <a:gd name="connsiteX2" fmla="*/ 1192 w 10000"/>
                    <a:gd name="connsiteY2" fmla="*/ 2684 h 4521"/>
                    <a:gd name="connsiteX3" fmla="*/ 133 w 10000"/>
                    <a:gd name="connsiteY3" fmla="*/ 1886 h 4521"/>
                    <a:gd name="connsiteX4" fmla="*/ 35 w 10000"/>
                    <a:gd name="connsiteY4" fmla="*/ 2411 h 4521"/>
                    <a:gd name="connsiteX5" fmla="*/ 875 w 10000"/>
                    <a:gd name="connsiteY5" fmla="*/ 3008 h 4521"/>
                    <a:gd name="connsiteX6" fmla="*/ 1459 w 10000"/>
                    <a:gd name="connsiteY6" fmla="*/ 3216 h 4521"/>
                    <a:gd name="connsiteX7" fmla="*/ 5225 w 10000"/>
                    <a:gd name="connsiteY7" fmla="*/ 4199 h 4521"/>
                    <a:gd name="connsiteX8" fmla="*/ 5275 w 10000"/>
                    <a:gd name="connsiteY8" fmla="*/ 4223 h 4521"/>
                    <a:gd name="connsiteX9" fmla="*/ 7667 w 10000"/>
                    <a:gd name="connsiteY9" fmla="*/ 3838 h 4521"/>
                    <a:gd name="connsiteX10" fmla="*/ 8982 w 10000"/>
                    <a:gd name="connsiteY10" fmla="*/ 2151 h 4521"/>
                    <a:gd name="connsiteX11" fmla="*/ 10000 w 10000"/>
                    <a:gd name="connsiteY11" fmla="*/ 824 h 4521"/>
                    <a:gd name="connsiteX12" fmla="*/ 2200 w 10000"/>
                    <a:gd name="connsiteY12" fmla="*/ 142 h 4521"/>
                    <a:gd name="connsiteX13" fmla="*/ 2200 w 10000"/>
                    <a:gd name="connsiteY13" fmla="*/ 0 h 4521"/>
                    <a:gd name="connsiteX14" fmla="*/ 1270 w 10000"/>
                    <a:gd name="connsiteY14" fmla="*/ 2482 h 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4521">
                      <a:moveTo>
                        <a:pt x="1270" y="2482"/>
                      </a:moveTo>
                      <a:cubicBezTo>
                        <a:pt x="1270" y="2542"/>
                        <a:pt x="1270" y="2553"/>
                        <a:pt x="1251" y="2615"/>
                      </a:cubicBezTo>
                      <a:cubicBezTo>
                        <a:pt x="1231" y="2637"/>
                        <a:pt x="1212" y="2662"/>
                        <a:pt x="1192" y="2684"/>
                      </a:cubicBezTo>
                      <a:cubicBezTo>
                        <a:pt x="451" y="2648"/>
                        <a:pt x="312" y="2299"/>
                        <a:pt x="133" y="1886"/>
                      </a:cubicBezTo>
                      <a:cubicBezTo>
                        <a:pt x="-34" y="2042"/>
                        <a:pt x="-14" y="2214"/>
                        <a:pt x="35" y="2411"/>
                      </a:cubicBezTo>
                      <a:cubicBezTo>
                        <a:pt x="164" y="2883"/>
                        <a:pt x="530" y="2856"/>
                        <a:pt x="875" y="3008"/>
                      </a:cubicBezTo>
                      <a:cubicBezTo>
                        <a:pt x="1093" y="3104"/>
                        <a:pt x="1241" y="3134"/>
                        <a:pt x="1459" y="3216"/>
                      </a:cubicBezTo>
                      <a:lnTo>
                        <a:pt x="5225" y="4199"/>
                      </a:lnTo>
                      <a:cubicBezTo>
                        <a:pt x="5861" y="4367"/>
                        <a:pt x="4868" y="4283"/>
                        <a:pt x="5275" y="4223"/>
                      </a:cubicBezTo>
                      <a:cubicBezTo>
                        <a:pt x="6757" y="4540"/>
                        <a:pt x="6926" y="4829"/>
                        <a:pt x="7667" y="3838"/>
                      </a:cubicBezTo>
                      <a:cubicBezTo>
                        <a:pt x="8093" y="3271"/>
                        <a:pt x="8566" y="2711"/>
                        <a:pt x="8982" y="2151"/>
                      </a:cubicBezTo>
                      <a:lnTo>
                        <a:pt x="10000" y="824"/>
                      </a:lnTo>
                      <a:lnTo>
                        <a:pt x="2200" y="142"/>
                      </a:lnTo>
                      <a:lnTo>
                        <a:pt x="2200" y="0"/>
                      </a:lnTo>
                      <a:cubicBezTo>
                        <a:pt x="1903" y="319"/>
                        <a:pt x="1597" y="2143"/>
                        <a:pt x="1270" y="2482"/>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8" name="Freeform 205">
                  <a:extLst>
                    <a:ext uri="{FF2B5EF4-FFF2-40B4-BE49-F238E27FC236}">
                      <a16:creationId xmlns:a16="http://schemas.microsoft.com/office/drawing/2014/main" id="{8B56D60D-807E-4568-8C95-0C6A2CEF28C9}"/>
                    </a:ext>
                  </a:extLst>
                </p:cNvPr>
                <p:cNvSpPr>
                  <a:spLocks/>
                </p:cNvSpPr>
                <p:nvPr/>
              </p:nvSpPr>
              <p:spPr bwMode="auto">
                <a:xfrm>
                  <a:off x="11247439" y="3433764"/>
                  <a:ext cx="307975" cy="222250"/>
                </a:xfrm>
                <a:custGeom>
                  <a:avLst/>
                  <a:gdLst>
                    <a:gd name="T0" fmla="*/ 0 w 940"/>
                    <a:gd name="T1" fmla="*/ 542 h 681"/>
                    <a:gd name="T2" fmla="*/ 0 w 940"/>
                    <a:gd name="T3" fmla="*/ 566 h 681"/>
                    <a:gd name="T4" fmla="*/ 789 w 940"/>
                    <a:gd name="T5" fmla="*/ 681 h 681"/>
                    <a:gd name="T6" fmla="*/ 929 w 940"/>
                    <a:gd name="T7" fmla="*/ 397 h 681"/>
                    <a:gd name="T8" fmla="*/ 929 w 940"/>
                    <a:gd name="T9" fmla="*/ 306 h 681"/>
                    <a:gd name="T10" fmla="*/ 867 w 940"/>
                    <a:gd name="T11" fmla="*/ 260 h 681"/>
                    <a:gd name="T12" fmla="*/ 563 w 940"/>
                    <a:gd name="T13" fmla="*/ 131 h 681"/>
                    <a:gd name="T14" fmla="*/ 264 w 940"/>
                    <a:gd name="T15" fmla="*/ 0 h 681"/>
                    <a:gd name="T16" fmla="*/ 123 w 940"/>
                    <a:gd name="T17" fmla="*/ 268 h 681"/>
                    <a:gd name="T18" fmla="*/ 0 w 940"/>
                    <a:gd name="T19" fmla="*/ 542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0" h="681">
                      <a:moveTo>
                        <a:pt x="0" y="542"/>
                      </a:moveTo>
                      <a:lnTo>
                        <a:pt x="0" y="566"/>
                      </a:lnTo>
                      <a:lnTo>
                        <a:pt x="789" y="681"/>
                      </a:lnTo>
                      <a:lnTo>
                        <a:pt x="929" y="397"/>
                      </a:lnTo>
                      <a:cubicBezTo>
                        <a:pt x="939" y="352"/>
                        <a:pt x="940" y="353"/>
                        <a:pt x="929" y="306"/>
                      </a:cubicBezTo>
                      <a:cubicBezTo>
                        <a:pt x="913" y="297"/>
                        <a:pt x="882" y="276"/>
                        <a:pt x="867" y="260"/>
                      </a:cubicBezTo>
                      <a:cubicBezTo>
                        <a:pt x="820" y="254"/>
                        <a:pt x="623" y="157"/>
                        <a:pt x="563" y="131"/>
                      </a:cubicBezTo>
                      <a:cubicBezTo>
                        <a:pt x="481" y="96"/>
                        <a:pt x="341" y="21"/>
                        <a:pt x="264" y="0"/>
                      </a:cubicBezTo>
                      <a:cubicBezTo>
                        <a:pt x="222" y="89"/>
                        <a:pt x="165" y="179"/>
                        <a:pt x="123" y="268"/>
                      </a:cubicBezTo>
                      <a:cubicBezTo>
                        <a:pt x="84" y="352"/>
                        <a:pt x="9" y="444"/>
                        <a:pt x="0" y="542"/>
                      </a:cubicBez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9" name="Freeform 248">
                  <a:extLst>
                    <a:ext uri="{FF2B5EF4-FFF2-40B4-BE49-F238E27FC236}">
                      <a16:creationId xmlns:a16="http://schemas.microsoft.com/office/drawing/2014/main" id="{B2828D65-E2BC-476B-8857-DA379D8C011F}"/>
                    </a:ext>
                  </a:extLst>
                </p:cNvPr>
                <p:cNvSpPr>
                  <a:spLocks/>
                </p:cNvSpPr>
                <p:nvPr/>
              </p:nvSpPr>
              <p:spPr bwMode="auto">
                <a:xfrm>
                  <a:off x="11193464" y="3398839"/>
                  <a:ext cx="141288" cy="349250"/>
                </a:xfrm>
                <a:custGeom>
                  <a:avLst/>
                  <a:gdLst>
                    <a:gd name="T0" fmla="*/ 69 w 431"/>
                    <a:gd name="T1" fmla="*/ 516 h 1064"/>
                    <a:gd name="T2" fmla="*/ 57 w 431"/>
                    <a:gd name="T3" fmla="*/ 646 h 1064"/>
                    <a:gd name="T4" fmla="*/ 36 w 431"/>
                    <a:gd name="T5" fmla="*/ 653 h 1064"/>
                    <a:gd name="T6" fmla="*/ 0 w 431"/>
                    <a:gd name="T7" fmla="*/ 651 h 1064"/>
                    <a:gd name="T8" fmla="*/ 65 w 431"/>
                    <a:gd name="T9" fmla="*/ 824 h 1064"/>
                    <a:gd name="T10" fmla="*/ 73 w 431"/>
                    <a:gd name="T11" fmla="*/ 1064 h 1064"/>
                    <a:gd name="T12" fmla="*/ 167 w 431"/>
                    <a:gd name="T13" fmla="*/ 646 h 1064"/>
                    <a:gd name="T14" fmla="*/ 290 w 431"/>
                    <a:gd name="T15" fmla="*/ 372 h 1064"/>
                    <a:gd name="T16" fmla="*/ 431 w 431"/>
                    <a:gd name="T17" fmla="*/ 104 h 1064"/>
                    <a:gd name="T18" fmla="*/ 317 w 431"/>
                    <a:gd name="T19" fmla="*/ 43 h 1064"/>
                    <a:gd name="T20" fmla="*/ 211 w 431"/>
                    <a:gd name="T21" fmla="*/ 0 h 1064"/>
                    <a:gd name="T22" fmla="*/ 157 w 431"/>
                    <a:gd name="T23" fmla="*/ 280 h 1064"/>
                    <a:gd name="T24" fmla="*/ 69 w 431"/>
                    <a:gd name="T25" fmla="*/ 516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1" h="1064">
                      <a:moveTo>
                        <a:pt x="69" y="516"/>
                      </a:moveTo>
                      <a:lnTo>
                        <a:pt x="57" y="646"/>
                      </a:lnTo>
                      <a:lnTo>
                        <a:pt x="36" y="653"/>
                      </a:lnTo>
                      <a:lnTo>
                        <a:pt x="0" y="651"/>
                      </a:lnTo>
                      <a:cubicBezTo>
                        <a:pt x="25" y="708"/>
                        <a:pt x="57" y="743"/>
                        <a:pt x="65" y="824"/>
                      </a:cubicBezTo>
                      <a:cubicBezTo>
                        <a:pt x="72" y="894"/>
                        <a:pt x="73" y="991"/>
                        <a:pt x="73" y="1064"/>
                      </a:cubicBezTo>
                      <a:cubicBezTo>
                        <a:pt x="106" y="1007"/>
                        <a:pt x="137" y="700"/>
                        <a:pt x="167" y="646"/>
                      </a:cubicBezTo>
                      <a:cubicBezTo>
                        <a:pt x="176" y="548"/>
                        <a:pt x="251" y="456"/>
                        <a:pt x="290" y="372"/>
                      </a:cubicBezTo>
                      <a:cubicBezTo>
                        <a:pt x="332" y="283"/>
                        <a:pt x="389" y="193"/>
                        <a:pt x="431" y="104"/>
                      </a:cubicBezTo>
                      <a:cubicBezTo>
                        <a:pt x="399" y="70"/>
                        <a:pt x="346" y="69"/>
                        <a:pt x="317" y="43"/>
                      </a:cubicBezTo>
                      <a:lnTo>
                        <a:pt x="211" y="0"/>
                      </a:lnTo>
                      <a:cubicBezTo>
                        <a:pt x="191" y="92"/>
                        <a:pt x="174" y="187"/>
                        <a:pt x="157" y="280"/>
                      </a:cubicBezTo>
                      <a:cubicBezTo>
                        <a:pt x="142" y="364"/>
                        <a:pt x="130" y="481"/>
                        <a:pt x="69" y="516"/>
                      </a:cubicBezTo>
                      <a:close/>
                    </a:path>
                  </a:pathLst>
                </a:custGeom>
                <a:solidFill>
                  <a:srgbClr val="2A63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0" name="Freeform 249">
                  <a:extLst>
                    <a:ext uri="{FF2B5EF4-FFF2-40B4-BE49-F238E27FC236}">
                      <a16:creationId xmlns:a16="http://schemas.microsoft.com/office/drawing/2014/main" id="{1D6DA86B-5D19-4802-9781-16EDB8C8B9E8}"/>
                    </a:ext>
                  </a:extLst>
                </p:cNvPr>
                <p:cNvSpPr>
                  <a:spLocks/>
                </p:cNvSpPr>
                <p:nvPr/>
              </p:nvSpPr>
              <p:spPr bwMode="auto">
                <a:xfrm>
                  <a:off x="10984802" y="3318985"/>
                  <a:ext cx="119762" cy="273528"/>
                </a:xfrm>
                <a:custGeom>
                  <a:avLst/>
                  <a:gdLst>
                    <a:gd name="T0" fmla="*/ 0 w 242"/>
                    <a:gd name="T1" fmla="*/ 253 h 840"/>
                    <a:gd name="T2" fmla="*/ 35 w 242"/>
                    <a:gd name="T3" fmla="*/ 821 h 840"/>
                    <a:gd name="T4" fmla="*/ 154 w 242"/>
                    <a:gd name="T5" fmla="*/ 840 h 840"/>
                    <a:gd name="T6" fmla="*/ 166 w 242"/>
                    <a:gd name="T7" fmla="*/ 709 h 840"/>
                    <a:gd name="T8" fmla="*/ 178 w 242"/>
                    <a:gd name="T9" fmla="*/ 378 h 840"/>
                    <a:gd name="T10" fmla="*/ 242 w 242"/>
                    <a:gd name="T11" fmla="*/ 36 h 840"/>
                    <a:gd name="T12" fmla="*/ 81 w 242"/>
                    <a:gd name="T13" fmla="*/ 86 h 840"/>
                    <a:gd name="T14" fmla="*/ 0 w 242"/>
                    <a:gd name="T15" fmla="*/ 253 h 840"/>
                    <a:gd name="connsiteX0" fmla="*/ 5034 w 15034"/>
                    <a:gd name="connsiteY0" fmla="*/ 2583 h 9571"/>
                    <a:gd name="connsiteX1" fmla="*/ 0 w 15034"/>
                    <a:gd name="connsiteY1" fmla="*/ 9068 h 9571"/>
                    <a:gd name="connsiteX2" fmla="*/ 11398 w 15034"/>
                    <a:gd name="connsiteY2" fmla="*/ 9571 h 9571"/>
                    <a:gd name="connsiteX3" fmla="*/ 11894 w 15034"/>
                    <a:gd name="connsiteY3" fmla="*/ 8011 h 9571"/>
                    <a:gd name="connsiteX4" fmla="*/ 12389 w 15034"/>
                    <a:gd name="connsiteY4" fmla="*/ 4071 h 9571"/>
                    <a:gd name="connsiteX5" fmla="*/ 15034 w 15034"/>
                    <a:gd name="connsiteY5" fmla="*/ 0 h 9571"/>
                    <a:gd name="connsiteX6" fmla="*/ 8381 w 15034"/>
                    <a:gd name="connsiteY6" fmla="*/ 595 h 9571"/>
                    <a:gd name="connsiteX7" fmla="*/ 5034 w 15034"/>
                    <a:gd name="connsiteY7" fmla="*/ 2583 h 9571"/>
                    <a:gd name="connsiteX0" fmla="*/ 3348 w 10000"/>
                    <a:gd name="connsiteY0" fmla="*/ 2802 h 10103"/>
                    <a:gd name="connsiteX1" fmla="*/ 0 w 10000"/>
                    <a:gd name="connsiteY1" fmla="*/ 9577 h 10103"/>
                    <a:gd name="connsiteX2" fmla="*/ 7581 w 10000"/>
                    <a:gd name="connsiteY2" fmla="*/ 10103 h 10103"/>
                    <a:gd name="connsiteX3" fmla="*/ 7911 w 10000"/>
                    <a:gd name="connsiteY3" fmla="*/ 8473 h 10103"/>
                    <a:gd name="connsiteX4" fmla="*/ 8241 w 10000"/>
                    <a:gd name="connsiteY4" fmla="*/ 4356 h 10103"/>
                    <a:gd name="connsiteX5" fmla="*/ 10000 w 10000"/>
                    <a:gd name="connsiteY5" fmla="*/ 103 h 10103"/>
                    <a:gd name="connsiteX6" fmla="*/ 5096 w 10000"/>
                    <a:gd name="connsiteY6" fmla="*/ 0 h 10103"/>
                    <a:gd name="connsiteX7" fmla="*/ 3348 w 10000"/>
                    <a:gd name="connsiteY7" fmla="*/ 2802 h 1010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105 h 10406"/>
                    <a:gd name="connsiteX1" fmla="*/ 0 w 10000"/>
                    <a:gd name="connsiteY1" fmla="*/ 9880 h 10406"/>
                    <a:gd name="connsiteX2" fmla="*/ 7581 w 10000"/>
                    <a:gd name="connsiteY2" fmla="*/ 10406 h 10406"/>
                    <a:gd name="connsiteX3" fmla="*/ 7911 w 10000"/>
                    <a:gd name="connsiteY3" fmla="*/ 8776 h 10406"/>
                    <a:gd name="connsiteX4" fmla="*/ 8241 w 10000"/>
                    <a:gd name="connsiteY4" fmla="*/ 4659 h 10406"/>
                    <a:gd name="connsiteX5" fmla="*/ 10000 w 10000"/>
                    <a:gd name="connsiteY5" fmla="*/ 406 h 10406"/>
                    <a:gd name="connsiteX6" fmla="*/ 4936 w 10000"/>
                    <a:gd name="connsiteY6" fmla="*/ 13 h 10406"/>
                    <a:gd name="connsiteX7" fmla="*/ 3348 w 10000"/>
                    <a:gd name="connsiteY7" fmla="*/ 3105 h 10406"/>
                    <a:gd name="connsiteX0" fmla="*/ 4972 w 10036"/>
                    <a:gd name="connsiteY0" fmla="*/ 13 h 10406"/>
                    <a:gd name="connsiteX1" fmla="*/ 36 w 10036"/>
                    <a:gd name="connsiteY1" fmla="*/ 9880 h 10406"/>
                    <a:gd name="connsiteX2" fmla="*/ 7617 w 10036"/>
                    <a:gd name="connsiteY2" fmla="*/ 10406 h 10406"/>
                    <a:gd name="connsiteX3" fmla="*/ 7947 w 10036"/>
                    <a:gd name="connsiteY3" fmla="*/ 8776 h 10406"/>
                    <a:gd name="connsiteX4" fmla="*/ 8277 w 10036"/>
                    <a:gd name="connsiteY4" fmla="*/ 4659 h 10406"/>
                    <a:gd name="connsiteX5" fmla="*/ 10036 w 10036"/>
                    <a:gd name="connsiteY5" fmla="*/ 406 h 10406"/>
                    <a:gd name="connsiteX6" fmla="*/ 4972 w 10036"/>
                    <a:gd name="connsiteY6" fmla="*/ 13 h 1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6" h="10406">
                      <a:moveTo>
                        <a:pt x="4972" y="13"/>
                      </a:moveTo>
                      <a:cubicBezTo>
                        <a:pt x="3305" y="1592"/>
                        <a:pt x="-405" y="8148"/>
                        <a:pt x="36" y="9880"/>
                      </a:cubicBezTo>
                      <a:lnTo>
                        <a:pt x="7617" y="10406"/>
                      </a:lnTo>
                      <a:lnTo>
                        <a:pt x="7947" y="8776"/>
                      </a:lnTo>
                      <a:cubicBezTo>
                        <a:pt x="6573" y="7682"/>
                        <a:pt x="7672" y="5940"/>
                        <a:pt x="8277" y="4659"/>
                      </a:cubicBezTo>
                      <a:cubicBezTo>
                        <a:pt x="8881" y="3328"/>
                        <a:pt x="9624" y="1761"/>
                        <a:pt x="10036" y="406"/>
                      </a:cubicBezTo>
                      <a:cubicBezTo>
                        <a:pt x="8348" y="275"/>
                        <a:pt x="6820" y="-73"/>
                        <a:pt x="4972" y="13"/>
                      </a:cubicBezTo>
                      <a:close/>
                    </a:path>
                  </a:pathLst>
                </a:custGeom>
                <a:solidFill>
                  <a:srgbClr val="77B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1" name="Freeform 272">
                  <a:extLst>
                    <a:ext uri="{FF2B5EF4-FFF2-40B4-BE49-F238E27FC236}">
                      <a16:creationId xmlns:a16="http://schemas.microsoft.com/office/drawing/2014/main" id="{A392E34D-073C-4083-81D1-27EA10844A10}"/>
                    </a:ext>
                  </a:extLst>
                </p:cNvPr>
                <p:cNvSpPr>
                  <a:spLocks/>
                </p:cNvSpPr>
                <p:nvPr/>
              </p:nvSpPr>
              <p:spPr bwMode="auto">
                <a:xfrm>
                  <a:off x="10974713" y="3572822"/>
                  <a:ext cx="126676" cy="153041"/>
                </a:xfrm>
                <a:custGeom>
                  <a:avLst/>
                  <a:gdLst>
                    <a:gd name="T0" fmla="*/ 0 w 223"/>
                    <a:gd name="T1" fmla="*/ 338 h 428"/>
                    <a:gd name="T2" fmla="*/ 186 w 223"/>
                    <a:gd name="T3" fmla="*/ 428 h 428"/>
                    <a:gd name="T4" fmla="*/ 223 w 223"/>
                    <a:gd name="T5" fmla="*/ 52 h 428"/>
                    <a:gd name="T6" fmla="*/ 144 w 223"/>
                    <a:gd name="T7" fmla="*/ 44 h 428"/>
                    <a:gd name="T8" fmla="*/ 146 w 223"/>
                    <a:gd name="T9" fmla="*/ 19 h 428"/>
                    <a:gd name="T10" fmla="*/ 27 w 223"/>
                    <a:gd name="T11" fmla="*/ 0 h 428"/>
                    <a:gd name="T12" fmla="*/ 40 w 223"/>
                    <a:gd name="T13" fmla="*/ 184 h 428"/>
                    <a:gd name="T14" fmla="*/ 0 w 223"/>
                    <a:gd name="T15" fmla="*/ 338 h 428"/>
                    <a:gd name="connsiteX0" fmla="*/ 470 w 10470"/>
                    <a:gd name="connsiteY0" fmla="*/ 7897 h 10000"/>
                    <a:gd name="connsiteX1" fmla="*/ 8811 w 10470"/>
                    <a:gd name="connsiteY1" fmla="*/ 10000 h 10000"/>
                    <a:gd name="connsiteX2" fmla="*/ 10470 w 10470"/>
                    <a:gd name="connsiteY2" fmla="*/ 1215 h 10000"/>
                    <a:gd name="connsiteX3" fmla="*/ 6927 w 10470"/>
                    <a:gd name="connsiteY3" fmla="*/ 1028 h 10000"/>
                    <a:gd name="connsiteX4" fmla="*/ 7017 w 10470"/>
                    <a:gd name="connsiteY4" fmla="*/ 444 h 10000"/>
                    <a:gd name="connsiteX5" fmla="*/ 1681 w 10470"/>
                    <a:gd name="connsiteY5" fmla="*/ 0 h 10000"/>
                    <a:gd name="connsiteX6" fmla="*/ 470 w 10470"/>
                    <a:gd name="connsiteY6" fmla="*/ 7897 h 10000"/>
                    <a:gd name="connsiteX0" fmla="*/ 4699 w 14699"/>
                    <a:gd name="connsiteY0" fmla="*/ 8852 h 10955"/>
                    <a:gd name="connsiteX1" fmla="*/ 13040 w 14699"/>
                    <a:gd name="connsiteY1" fmla="*/ 10955 h 10955"/>
                    <a:gd name="connsiteX2" fmla="*/ 14699 w 14699"/>
                    <a:gd name="connsiteY2" fmla="*/ 2170 h 10955"/>
                    <a:gd name="connsiteX3" fmla="*/ 11156 w 14699"/>
                    <a:gd name="connsiteY3" fmla="*/ 1983 h 10955"/>
                    <a:gd name="connsiteX4" fmla="*/ 11246 w 14699"/>
                    <a:gd name="connsiteY4" fmla="*/ 1399 h 10955"/>
                    <a:gd name="connsiteX5" fmla="*/ 171 w 14699"/>
                    <a:gd name="connsiteY5" fmla="*/ 0 h 10955"/>
                    <a:gd name="connsiteX6" fmla="*/ 4699 w 14699"/>
                    <a:gd name="connsiteY6" fmla="*/ 8852 h 10955"/>
                    <a:gd name="connsiteX0" fmla="*/ 303 w 17347"/>
                    <a:gd name="connsiteY0" fmla="*/ 7625 h 10955"/>
                    <a:gd name="connsiteX1" fmla="*/ 15688 w 17347"/>
                    <a:gd name="connsiteY1" fmla="*/ 10955 h 10955"/>
                    <a:gd name="connsiteX2" fmla="*/ 17347 w 17347"/>
                    <a:gd name="connsiteY2" fmla="*/ 2170 h 10955"/>
                    <a:gd name="connsiteX3" fmla="*/ 13804 w 17347"/>
                    <a:gd name="connsiteY3" fmla="*/ 1983 h 10955"/>
                    <a:gd name="connsiteX4" fmla="*/ 13894 w 17347"/>
                    <a:gd name="connsiteY4" fmla="*/ 1399 h 10955"/>
                    <a:gd name="connsiteX5" fmla="*/ 2819 w 17347"/>
                    <a:gd name="connsiteY5" fmla="*/ 0 h 10955"/>
                    <a:gd name="connsiteX6" fmla="*/ 303 w 17347"/>
                    <a:gd name="connsiteY6" fmla="*/ 7625 h 1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47" h="10955">
                      <a:moveTo>
                        <a:pt x="303" y="7625"/>
                      </a:moveTo>
                      <a:cubicBezTo>
                        <a:pt x="1155" y="8279"/>
                        <a:pt x="14118" y="10745"/>
                        <a:pt x="15688" y="10955"/>
                      </a:cubicBezTo>
                      <a:cubicBezTo>
                        <a:pt x="14791" y="8221"/>
                        <a:pt x="16764" y="4974"/>
                        <a:pt x="17347" y="2170"/>
                      </a:cubicBezTo>
                      <a:lnTo>
                        <a:pt x="13804" y="1983"/>
                      </a:lnTo>
                      <a:cubicBezTo>
                        <a:pt x="13834" y="1788"/>
                        <a:pt x="13864" y="1594"/>
                        <a:pt x="13894" y="1399"/>
                      </a:cubicBezTo>
                      <a:lnTo>
                        <a:pt x="2819" y="0"/>
                      </a:lnTo>
                      <a:cubicBezTo>
                        <a:pt x="1728" y="1242"/>
                        <a:pt x="-885" y="5958"/>
                        <a:pt x="303" y="7625"/>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grpSp>
        <p:nvGrpSpPr>
          <p:cNvPr id="222" name="Group 221">
            <a:extLst>
              <a:ext uri="{FF2B5EF4-FFF2-40B4-BE49-F238E27FC236}">
                <a16:creationId xmlns:a16="http://schemas.microsoft.com/office/drawing/2014/main" id="{124A01BA-97AC-47B8-B1B9-C2ABAA2B0C51}"/>
              </a:ext>
            </a:extLst>
          </p:cNvPr>
          <p:cNvGrpSpPr/>
          <p:nvPr/>
        </p:nvGrpSpPr>
        <p:grpSpPr>
          <a:xfrm>
            <a:off x="10924178" y="2514774"/>
            <a:ext cx="496896" cy="1463960"/>
            <a:chOff x="-1161019" y="1975486"/>
            <a:chExt cx="1186497" cy="3495676"/>
          </a:xfrm>
        </p:grpSpPr>
        <p:sp>
          <p:nvSpPr>
            <p:cNvPr id="325" name="Oval 324">
              <a:extLst>
                <a:ext uri="{FF2B5EF4-FFF2-40B4-BE49-F238E27FC236}">
                  <a16:creationId xmlns:a16="http://schemas.microsoft.com/office/drawing/2014/main" id="{DC360298-AC26-4473-A43D-8ACDFCC0D858}"/>
                </a:ext>
              </a:extLst>
            </p:cNvPr>
            <p:cNvSpPr/>
            <p:nvPr/>
          </p:nvSpPr>
          <p:spPr>
            <a:xfrm>
              <a:off x="-629920" y="2615736"/>
              <a:ext cx="335280" cy="262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6" name="Group 325">
              <a:extLst>
                <a:ext uri="{FF2B5EF4-FFF2-40B4-BE49-F238E27FC236}">
                  <a16:creationId xmlns:a16="http://schemas.microsoft.com/office/drawing/2014/main" id="{C81957FF-0891-4878-A513-8C76A18A371E}"/>
                </a:ext>
              </a:extLst>
            </p:cNvPr>
            <p:cNvGrpSpPr/>
            <p:nvPr/>
          </p:nvGrpSpPr>
          <p:grpSpPr>
            <a:xfrm>
              <a:off x="-1161019" y="1975486"/>
              <a:ext cx="1186497" cy="3495676"/>
              <a:chOff x="1705770" y="1050926"/>
              <a:chExt cx="1186497" cy="3495676"/>
            </a:xfrm>
          </p:grpSpPr>
          <p:sp>
            <p:nvSpPr>
              <p:cNvPr id="327" name="Freeform 354">
                <a:extLst>
                  <a:ext uri="{FF2B5EF4-FFF2-40B4-BE49-F238E27FC236}">
                    <a16:creationId xmlns:a16="http://schemas.microsoft.com/office/drawing/2014/main" id="{2ED9BB93-1F3F-4880-B330-31663AB3074D}"/>
                  </a:ext>
                </a:extLst>
              </p:cNvPr>
              <p:cNvSpPr>
                <a:spLocks/>
              </p:cNvSpPr>
              <p:nvPr/>
            </p:nvSpPr>
            <p:spPr bwMode="auto">
              <a:xfrm>
                <a:off x="1851259" y="1716088"/>
                <a:ext cx="1024909" cy="1118473"/>
              </a:xfrm>
              <a:custGeom>
                <a:avLst/>
                <a:gdLst>
                  <a:gd name="T0" fmla="*/ 79 w 3134"/>
                  <a:gd name="T1" fmla="*/ 2307 h 3392"/>
                  <a:gd name="T2" fmla="*/ 19 w 3134"/>
                  <a:gd name="T3" fmla="*/ 3000 h 3392"/>
                  <a:gd name="T4" fmla="*/ 4 w 3134"/>
                  <a:gd name="T5" fmla="*/ 3184 h 3392"/>
                  <a:gd name="T6" fmla="*/ 33 w 3134"/>
                  <a:gd name="T7" fmla="*/ 3326 h 3392"/>
                  <a:gd name="T8" fmla="*/ 395 w 3134"/>
                  <a:gd name="T9" fmla="*/ 3340 h 3392"/>
                  <a:gd name="T10" fmla="*/ 475 w 3134"/>
                  <a:gd name="T11" fmla="*/ 3358 h 3392"/>
                  <a:gd name="T12" fmla="*/ 480 w 3134"/>
                  <a:gd name="T13" fmla="*/ 3363 h 3392"/>
                  <a:gd name="T14" fmla="*/ 491 w 3134"/>
                  <a:gd name="T15" fmla="*/ 3376 h 3392"/>
                  <a:gd name="T16" fmla="*/ 546 w 3134"/>
                  <a:gd name="T17" fmla="*/ 3157 h 3392"/>
                  <a:gd name="T18" fmla="*/ 569 w 3134"/>
                  <a:gd name="T19" fmla="*/ 2905 h 3392"/>
                  <a:gd name="T20" fmla="*/ 637 w 3134"/>
                  <a:gd name="T21" fmla="*/ 2157 h 3392"/>
                  <a:gd name="T22" fmla="*/ 813 w 3134"/>
                  <a:gd name="T23" fmla="*/ 1579 h 3392"/>
                  <a:gd name="T24" fmla="*/ 821 w 3134"/>
                  <a:gd name="T25" fmla="*/ 1553 h 3392"/>
                  <a:gd name="T26" fmla="*/ 826 w 3134"/>
                  <a:gd name="T27" fmla="*/ 1541 h 3392"/>
                  <a:gd name="T28" fmla="*/ 837 w 3134"/>
                  <a:gd name="T29" fmla="*/ 1523 h 3392"/>
                  <a:gd name="T30" fmla="*/ 836 w 3134"/>
                  <a:gd name="T31" fmla="*/ 3131 h 3392"/>
                  <a:gd name="T32" fmla="*/ 1486 w 3134"/>
                  <a:gd name="T33" fmla="*/ 3125 h 3392"/>
                  <a:gd name="T34" fmla="*/ 1673 w 3134"/>
                  <a:gd name="T35" fmla="*/ 3090 h 3392"/>
                  <a:gd name="T36" fmla="*/ 1783 w 3134"/>
                  <a:gd name="T37" fmla="*/ 3089 h 3392"/>
                  <a:gd name="T38" fmla="*/ 1857 w 3134"/>
                  <a:gd name="T39" fmla="*/ 3123 h 3392"/>
                  <a:gd name="T40" fmla="*/ 2538 w 3134"/>
                  <a:gd name="T41" fmla="*/ 3124 h 3392"/>
                  <a:gd name="T42" fmla="*/ 2541 w 3134"/>
                  <a:gd name="T43" fmla="*/ 1783 h 3392"/>
                  <a:gd name="T44" fmla="*/ 2623 w 3134"/>
                  <a:gd name="T45" fmla="*/ 2140 h 3392"/>
                  <a:gd name="T46" fmla="*/ 2666 w 3134"/>
                  <a:gd name="T47" fmla="*/ 2989 h 3392"/>
                  <a:gd name="T48" fmla="*/ 2727 w 3134"/>
                  <a:gd name="T49" fmla="*/ 3392 h 3392"/>
                  <a:gd name="T50" fmla="*/ 2816 w 3134"/>
                  <a:gd name="T51" fmla="*/ 3366 h 3392"/>
                  <a:gd name="T52" fmla="*/ 2942 w 3134"/>
                  <a:gd name="T53" fmla="*/ 3366 h 3392"/>
                  <a:gd name="T54" fmla="*/ 2966 w 3134"/>
                  <a:gd name="T55" fmla="*/ 2989 h 3392"/>
                  <a:gd name="T56" fmla="*/ 2989 w 3134"/>
                  <a:gd name="T57" fmla="*/ 2608 h 3392"/>
                  <a:gd name="T58" fmla="*/ 3134 w 3134"/>
                  <a:gd name="T59" fmla="*/ 1957 h 3392"/>
                  <a:gd name="T60" fmla="*/ 2852 w 3134"/>
                  <a:gd name="T61" fmla="*/ 693 h 3392"/>
                  <a:gd name="T62" fmla="*/ 2650 w 3134"/>
                  <a:gd name="T63" fmla="*/ 318 h 3392"/>
                  <a:gd name="T64" fmla="*/ 2532 w 3134"/>
                  <a:gd name="T65" fmla="*/ 242 h 3392"/>
                  <a:gd name="T66" fmla="*/ 2003 w 3134"/>
                  <a:gd name="T67" fmla="*/ 0 h 3392"/>
                  <a:gd name="T68" fmla="*/ 2075 w 3134"/>
                  <a:gd name="T69" fmla="*/ 157 h 3392"/>
                  <a:gd name="T70" fmla="*/ 1894 w 3134"/>
                  <a:gd name="T71" fmla="*/ 659 h 3392"/>
                  <a:gd name="T72" fmla="*/ 1836 w 3134"/>
                  <a:gd name="T73" fmla="*/ 569 h 3392"/>
                  <a:gd name="T74" fmla="*/ 1772 w 3134"/>
                  <a:gd name="T75" fmla="*/ 678 h 3392"/>
                  <a:gd name="T76" fmla="*/ 1848 w 3134"/>
                  <a:gd name="T77" fmla="*/ 2625 h 3392"/>
                  <a:gd name="T78" fmla="*/ 1821 w 3134"/>
                  <a:gd name="T79" fmla="*/ 2765 h 3392"/>
                  <a:gd name="T80" fmla="*/ 1698 w 3134"/>
                  <a:gd name="T81" fmla="*/ 2971 h 3392"/>
                  <a:gd name="T82" fmla="*/ 1567 w 3134"/>
                  <a:gd name="T83" fmla="*/ 2765 h 3392"/>
                  <a:gd name="T84" fmla="*/ 1540 w 3134"/>
                  <a:gd name="T85" fmla="*/ 2634 h 3392"/>
                  <a:gd name="T86" fmla="*/ 1614 w 3134"/>
                  <a:gd name="T87" fmla="*/ 839 h 3392"/>
                  <a:gd name="T88" fmla="*/ 1556 w 3134"/>
                  <a:gd name="T89" fmla="*/ 583 h 3392"/>
                  <a:gd name="T90" fmla="*/ 1552 w 3134"/>
                  <a:gd name="T91" fmla="*/ 579 h 3392"/>
                  <a:gd name="T92" fmla="*/ 1548 w 3134"/>
                  <a:gd name="T93" fmla="*/ 575 h 3392"/>
                  <a:gd name="T94" fmla="*/ 1494 w 3134"/>
                  <a:gd name="T95" fmla="*/ 659 h 3392"/>
                  <a:gd name="T96" fmla="*/ 1328 w 3134"/>
                  <a:gd name="T97" fmla="*/ 362 h 3392"/>
                  <a:gd name="T98" fmla="*/ 1378 w 3134"/>
                  <a:gd name="T99" fmla="*/ 0 h 3392"/>
                  <a:gd name="T100" fmla="*/ 907 w 3134"/>
                  <a:gd name="T101" fmla="*/ 199 h 3392"/>
                  <a:gd name="T102" fmla="*/ 782 w 3134"/>
                  <a:gd name="T103" fmla="*/ 303 h 3392"/>
                  <a:gd name="T104" fmla="*/ 568 w 3134"/>
                  <a:gd name="T105" fmla="*/ 538 h 3392"/>
                  <a:gd name="T106" fmla="*/ 249 w 3134"/>
                  <a:gd name="T107" fmla="*/ 1583 h 3392"/>
                  <a:gd name="T108" fmla="*/ 145 w 3134"/>
                  <a:gd name="T109" fmla="*/ 1927 h 3392"/>
                  <a:gd name="T110" fmla="*/ 79 w 3134"/>
                  <a:gd name="T111" fmla="*/ 2307 h 3392"/>
                  <a:gd name="connsiteX0" fmla="*/ 242 w 9995"/>
                  <a:gd name="connsiteY0" fmla="*/ 6801 h 10000"/>
                  <a:gd name="connsiteX1" fmla="*/ 51 w 9995"/>
                  <a:gd name="connsiteY1" fmla="*/ 8844 h 10000"/>
                  <a:gd name="connsiteX2" fmla="*/ 3 w 9995"/>
                  <a:gd name="connsiteY2" fmla="*/ 9387 h 10000"/>
                  <a:gd name="connsiteX3" fmla="*/ 95 w 9995"/>
                  <a:gd name="connsiteY3" fmla="*/ 9805 h 10000"/>
                  <a:gd name="connsiteX4" fmla="*/ 1250 w 9995"/>
                  <a:gd name="connsiteY4" fmla="*/ 9847 h 10000"/>
                  <a:gd name="connsiteX5" fmla="*/ 1506 w 9995"/>
                  <a:gd name="connsiteY5" fmla="*/ 9900 h 10000"/>
                  <a:gd name="connsiteX6" fmla="*/ 1522 w 9995"/>
                  <a:gd name="connsiteY6" fmla="*/ 9915 h 10000"/>
                  <a:gd name="connsiteX7" fmla="*/ 1557 w 9995"/>
                  <a:gd name="connsiteY7" fmla="*/ 9953 h 10000"/>
                  <a:gd name="connsiteX8" fmla="*/ 1732 w 9995"/>
                  <a:gd name="connsiteY8" fmla="*/ 9307 h 10000"/>
                  <a:gd name="connsiteX9" fmla="*/ 1806 w 9995"/>
                  <a:gd name="connsiteY9" fmla="*/ 8564 h 10000"/>
                  <a:gd name="connsiteX10" fmla="*/ 2023 w 9995"/>
                  <a:gd name="connsiteY10" fmla="*/ 6359 h 10000"/>
                  <a:gd name="connsiteX11" fmla="*/ 2584 w 9995"/>
                  <a:gd name="connsiteY11" fmla="*/ 4655 h 10000"/>
                  <a:gd name="connsiteX12" fmla="*/ 2610 w 9995"/>
                  <a:gd name="connsiteY12" fmla="*/ 4578 h 10000"/>
                  <a:gd name="connsiteX13" fmla="*/ 2626 w 9995"/>
                  <a:gd name="connsiteY13" fmla="*/ 4543 h 10000"/>
                  <a:gd name="connsiteX14" fmla="*/ 2661 w 9995"/>
                  <a:gd name="connsiteY14" fmla="*/ 4490 h 10000"/>
                  <a:gd name="connsiteX15" fmla="*/ 2658 w 9995"/>
                  <a:gd name="connsiteY15" fmla="*/ 9231 h 10000"/>
                  <a:gd name="connsiteX16" fmla="*/ 4732 w 9995"/>
                  <a:gd name="connsiteY16" fmla="*/ 9213 h 10000"/>
                  <a:gd name="connsiteX17" fmla="*/ 5328 w 9995"/>
                  <a:gd name="connsiteY17" fmla="*/ 9110 h 10000"/>
                  <a:gd name="connsiteX18" fmla="*/ 5679 w 9995"/>
                  <a:gd name="connsiteY18" fmla="*/ 9107 h 10000"/>
                  <a:gd name="connsiteX19" fmla="*/ 5915 w 9995"/>
                  <a:gd name="connsiteY19" fmla="*/ 9207 h 10000"/>
                  <a:gd name="connsiteX20" fmla="*/ 8088 w 9995"/>
                  <a:gd name="connsiteY20" fmla="*/ 9210 h 10000"/>
                  <a:gd name="connsiteX21" fmla="*/ 8098 w 9995"/>
                  <a:gd name="connsiteY21" fmla="*/ 5256 h 10000"/>
                  <a:gd name="connsiteX22" fmla="*/ 8359 w 9995"/>
                  <a:gd name="connsiteY22" fmla="*/ 6309 h 10000"/>
                  <a:gd name="connsiteX23" fmla="*/ 8497 w 9995"/>
                  <a:gd name="connsiteY23" fmla="*/ 8812 h 10000"/>
                  <a:gd name="connsiteX24" fmla="*/ 8691 w 9995"/>
                  <a:gd name="connsiteY24" fmla="*/ 10000 h 10000"/>
                  <a:gd name="connsiteX25" fmla="*/ 8975 w 9995"/>
                  <a:gd name="connsiteY25" fmla="*/ 9923 h 10000"/>
                  <a:gd name="connsiteX26" fmla="*/ 9377 w 9995"/>
                  <a:gd name="connsiteY26" fmla="*/ 9923 h 10000"/>
                  <a:gd name="connsiteX27" fmla="*/ 9454 w 9995"/>
                  <a:gd name="connsiteY27" fmla="*/ 8812 h 10000"/>
                  <a:gd name="connsiteX28" fmla="*/ 9990 w 9995"/>
                  <a:gd name="connsiteY28" fmla="*/ 5769 h 10000"/>
                  <a:gd name="connsiteX29" fmla="*/ 9090 w 9995"/>
                  <a:gd name="connsiteY29" fmla="*/ 2043 h 10000"/>
                  <a:gd name="connsiteX30" fmla="*/ 8446 w 9995"/>
                  <a:gd name="connsiteY30" fmla="*/ 938 h 10000"/>
                  <a:gd name="connsiteX31" fmla="*/ 8069 w 9995"/>
                  <a:gd name="connsiteY31" fmla="*/ 713 h 10000"/>
                  <a:gd name="connsiteX32" fmla="*/ 6381 w 9995"/>
                  <a:gd name="connsiteY32" fmla="*/ 0 h 10000"/>
                  <a:gd name="connsiteX33" fmla="*/ 6611 w 9995"/>
                  <a:gd name="connsiteY33" fmla="*/ 463 h 10000"/>
                  <a:gd name="connsiteX34" fmla="*/ 6033 w 9995"/>
                  <a:gd name="connsiteY34" fmla="*/ 1943 h 10000"/>
                  <a:gd name="connsiteX35" fmla="*/ 5848 w 9995"/>
                  <a:gd name="connsiteY35" fmla="*/ 1677 h 10000"/>
                  <a:gd name="connsiteX36" fmla="*/ 5644 w 9995"/>
                  <a:gd name="connsiteY36" fmla="*/ 1999 h 10000"/>
                  <a:gd name="connsiteX37" fmla="*/ 5887 w 9995"/>
                  <a:gd name="connsiteY37" fmla="*/ 7739 h 10000"/>
                  <a:gd name="connsiteX38" fmla="*/ 5800 w 9995"/>
                  <a:gd name="connsiteY38" fmla="*/ 8152 h 10000"/>
                  <a:gd name="connsiteX39" fmla="*/ 5408 w 9995"/>
                  <a:gd name="connsiteY39" fmla="*/ 8759 h 10000"/>
                  <a:gd name="connsiteX40" fmla="*/ 4990 w 9995"/>
                  <a:gd name="connsiteY40" fmla="*/ 8152 h 10000"/>
                  <a:gd name="connsiteX41" fmla="*/ 4904 w 9995"/>
                  <a:gd name="connsiteY41" fmla="*/ 7765 h 10000"/>
                  <a:gd name="connsiteX42" fmla="*/ 5140 w 9995"/>
                  <a:gd name="connsiteY42" fmla="*/ 2473 h 10000"/>
                  <a:gd name="connsiteX43" fmla="*/ 4955 w 9995"/>
                  <a:gd name="connsiteY43" fmla="*/ 1719 h 10000"/>
                  <a:gd name="connsiteX44" fmla="*/ 4942 w 9995"/>
                  <a:gd name="connsiteY44" fmla="*/ 1707 h 10000"/>
                  <a:gd name="connsiteX45" fmla="*/ 4929 w 9995"/>
                  <a:gd name="connsiteY45" fmla="*/ 1695 h 10000"/>
                  <a:gd name="connsiteX46" fmla="*/ 4757 w 9995"/>
                  <a:gd name="connsiteY46" fmla="*/ 1943 h 10000"/>
                  <a:gd name="connsiteX47" fmla="*/ 4227 w 9995"/>
                  <a:gd name="connsiteY47" fmla="*/ 1067 h 10000"/>
                  <a:gd name="connsiteX48" fmla="*/ 4387 w 9995"/>
                  <a:gd name="connsiteY48" fmla="*/ 0 h 10000"/>
                  <a:gd name="connsiteX49" fmla="*/ 2884 w 9995"/>
                  <a:gd name="connsiteY49" fmla="*/ 587 h 10000"/>
                  <a:gd name="connsiteX50" fmla="*/ 2485 w 9995"/>
                  <a:gd name="connsiteY50" fmla="*/ 893 h 10000"/>
                  <a:gd name="connsiteX51" fmla="*/ 1802 w 9995"/>
                  <a:gd name="connsiteY51" fmla="*/ 1586 h 10000"/>
                  <a:gd name="connsiteX52" fmla="*/ 785 w 9995"/>
                  <a:gd name="connsiteY52" fmla="*/ 4667 h 10000"/>
                  <a:gd name="connsiteX53" fmla="*/ 453 w 9995"/>
                  <a:gd name="connsiteY53" fmla="*/ 5681 h 10000"/>
                  <a:gd name="connsiteX54" fmla="*/ 242 w 9995"/>
                  <a:gd name="connsiteY54" fmla="*/ 6801 h 10000"/>
                  <a:gd name="connsiteX0" fmla="*/ 242 w 9998"/>
                  <a:gd name="connsiteY0" fmla="*/ 6801 h 10000"/>
                  <a:gd name="connsiteX1" fmla="*/ 51 w 9998"/>
                  <a:gd name="connsiteY1" fmla="*/ 8844 h 10000"/>
                  <a:gd name="connsiteX2" fmla="*/ 3 w 9998"/>
                  <a:gd name="connsiteY2" fmla="*/ 9387 h 10000"/>
                  <a:gd name="connsiteX3" fmla="*/ 95 w 9998"/>
                  <a:gd name="connsiteY3" fmla="*/ 9805 h 10000"/>
                  <a:gd name="connsiteX4" fmla="*/ 1251 w 9998"/>
                  <a:gd name="connsiteY4" fmla="*/ 9847 h 10000"/>
                  <a:gd name="connsiteX5" fmla="*/ 1507 w 9998"/>
                  <a:gd name="connsiteY5" fmla="*/ 9900 h 10000"/>
                  <a:gd name="connsiteX6" fmla="*/ 1523 w 9998"/>
                  <a:gd name="connsiteY6" fmla="*/ 9915 h 10000"/>
                  <a:gd name="connsiteX7" fmla="*/ 1558 w 9998"/>
                  <a:gd name="connsiteY7" fmla="*/ 9953 h 10000"/>
                  <a:gd name="connsiteX8" fmla="*/ 1733 w 9998"/>
                  <a:gd name="connsiteY8" fmla="*/ 9307 h 10000"/>
                  <a:gd name="connsiteX9" fmla="*/ 1807 w 9998"/>
                  <a:gd name="connsiteY9" fmla="*/ 8564 h 10000"/>
                  <a:gd name="connsiteX10" fmla="*/ 2024 w 9998"/>
                  <a:gd name="connsiteY10" fmla="*/ 6359 h 10000"/>
                  <a:gd name="connsiteX11" fmla="*/ 2585 w 9998"/>
                  <a:gd name="connsiteY11" fmla="*/ 4655 h 10000"/>
                  <a:gd name="connsiteX12" fmla="*/ 2611 w 9998"/>
                  <a:gd name="connsiteY12" fmla="*/ 4578 h 10000"/>
                  <a:gd name="connsiteX13" fmla="*/ 2627 w 9998"/>
                  <a:gd name="connsiteY13" fmla="*/ 4543 h 10000"/>
                  <a:gd name="connsiteX14" fmla="*/ 2662 w 9998"/>
                  <a:gd name="connsiteY14" fmla="*/ 4490 h 10000"/>
                  <a:gd name="connsiteX15" fmla="*/ 2659 w 9998"/>
                  <a:gd name="connsiteY15" fmla="*/ 9231 h 10000"/>
                  <a:gd name="connsiteX16" fmla="*/ 4734 w 9998"/>
                  <a:gd name="connsiteY16" fmla="*/ 9213 h 10000"/>
                  <a:gd name="connsiteX17" fmla="*/ 5331 w 9998"/>
                  <a:gd name="connsiteY17" fmla="*/ 9110 h 10000"/>
                  <a:gd name="connsiteX18" fmla="*/ 5682 w 9998"/>
                  <a:gd name="connsiteY18" fmla="*/ 9107 h 10000"/>
                  <a:gd name="connsiteX19" fmla="*/ 5918 w 9998"/>
                  <a:gd name="connsiteY19" fmla="*/ 9207 h 10000"/>
                  <a:gd name="connsiteX20" fmla="*/ 8092 w 9998"/>
                  <a:gd name="connsiteY20" fmla="*/ 9210 h 10000"/>
                  <a:gd name="connsiteX21" fmla="*/ 8102 w 9998"/>
                  <a:gd name="connsiteY21" fmla="*/ 5256 h 10000"/>
                  <a:gd name="connsiteX22" fmla="*/ 8363 w 9998"/>
                  <a:gd name="connsiteY22" fmla="*/ 6309 h 10000"/>
                  <a:gd name="connsiteX23" fmla="*/ 8501 w 9998"/>
                  <a:gd name="connsiteY23" fmla="*/ 8812 h 10000"/>
                  <a:gd name="connsiteX24" fmla="*/ 8695 w 9998"/>
                  <a:gd name="connsiteY24" fmla="*/ 10000 h 10000"/>
                  <a:gd name="connsiteX25" fmla="*/ 8979 w 9998"/>
                  <a:gd name="connsiteY25" fmla="*/ 9923 h 10000"/>
                  <a:gd name="connsiteX26" fmla="*/ 9382 w 9998"/>
                  <a:gd name="connsiteY26" fmla="*/ 9923 h 10000"/>
                  <a:gd name="connsiteX27" fmla="*/ 9995 w 9998"/>
                  <a:gd name="connsiteY27" fmla="*/ 5769 h 10000"/>
                  <a:gd name="connsiteX28" fmla="*/ 9095 w 9998"/>
                  <a:gd name="connsiteY28" fmla="*/ 2043 h 10000"/>
                  <a:gd name="connsiteX29" fmla="*/ 8450 w 9998"/>
                  <a:gd name="connsiteY29" fmla="*/ 938 h 10000"/>
                  <a:gd name="connsiteX30" fmla="*/ 8073 w 9998"/>
                  <a:gd name="connsiteY30" fmla="*/ 713 h 10000"/>
                  <a:gd name="connsiteX31" fmla="*/ 6384 w 9998"/>
                  <a:gd name="connsiteY31" fmla="*/ 0 h 10000"/>
                  <a:gd name="connsiteX32" fmla="*/ 6614 w 9998"/>
                  <a:gd name="connsiteY32" fmla="*/ 463 h 10000"/>
                  <a:gd name="connsiteX33" fmla="*/ 6036 w 9998"/>
                  <a:gd name="connsiteY33" fmla="*/ 1943 h 10000"/>
                  <a:gd name="connsiteX34" fmla="*/ 5851 w 9998"/>
                  <a:gd name="connsiteY34" fmla="*/ 1677 h 10000"/>
                  <a:gd name="connsiteX35" fmla="*/ 5647 w 9998"/>
                  <a:gd name="connsiteY35" fmla="*/ 1999 h 10000"/>
                  <a:gd name="connsiteX36" fmla="*/ 5890 w 9998"/>
                  <a:gd name="connsiteY36" fmla="*/ 7739 h 10000"/>
                  <a:gd name="connsiteX37" fmla="*/ 5803 w 9998"/>
                  <a:gd name="connsiteY37" fmla="*/ 8152 h 10000"/>
                  <a:gd name="connsiteX38" fmla="*/ 5411 w 9998"/>
                  <a:gd name="connsiteY38" fmla="*/ 8759 h 10000"/>
                  <a:gd name="connsiteX39" fmla="*/ 4992 w 9998"/>
                  <a:gd name="connsiteY39" fmla="*/ 8152 h 10000"/>
                  <a:gd name="connsiteX40" fmla="*/ 4906 w 9998"/>
                  <a:gd name="connsiteY40" fmla="*/ 7765 h 10000"/>
                  <a:gd name="connsiteX41" fmla="*/ 5143 w 9998"/>
                  <a:gd name="connsiteY41" fmla="*/ 2473 h 10000"/>
                  <a:gd name="connsiteX42" fmla="*/ 4957 w 9998"/>
                  <a:gd name="connsiteY42" fmla="*/ 1719 h 10000"/>
                  <a:gd name="connsiteX43" fmla="*/ 4944 w 9998"/>
                  <a:gd name="connsiteY43" fmla="*/ 1707 h 10000"/>
                  <a:gd name="connsiteX44" fmla="*/ 4931 w 9998"/>
                  <a:gd name="connsiteY44" fmla="*/ 1695 h 10000"/>
                  <a:gd name="connsiteX45" fmla="*/ 4759 w 9998"/>
                  <a:gd name="connsiteY45" fmla="*/ 1943 h 10000"/>
                  <a:gd name="connsiteX46" fmla="*/ 4229 w 9998"/>
                  <a:gd name="connsiteY46" fmla="*/ 1067 h 10000"/>
                  <a:gd name="connsiteX47" fmla="*/ 4389 w 9998"/>
                  <a:gd name="connsiteY47" fmla="*/ 0 h 10000"/>
                  <a:gd name="connsiteX48" fmla="*/ 2885 w 9998"/>
                  <a:gd name="connsiteY48" fmla="*/ 587 h 10000"/>
                  <a:gd name="connsiteX49" fmla="*/ 2486 w 9998"/>
                  <a:gd name="connsiteY49" fmla="*/ 893 h 10000"/>
                  <a:gd name="connsiteX50" fmla="*/ 1803 w 9998"/>
                  <a:gd name="connsiteY50" fmla="*/ 1586 h 10000"/>
                  <a:gd name="connsiteX51" fmla="*/ 785 w 9998"/>
                  <a:gd name="connsiteY51" fmla="*/ 4667 h 10000"/>
                  <a:gd name="connsiteX52" fmla="*/ 453 w 9998"/>
                  <a:gd name="connsiteY52" fmla="*/ 5681 h 10000"/>
                  <a:gd name="connsiteX53" fmla="*/ 242 w 9998"/>
                  <a:gd name="connsiteY53" fmla="*/ 6801 h 10000"/>
                  <a:gd name="connsiteX0" fmla="*/ 242 w 10001"/>
                  <a:gd name="connsiteY0" fmla="*/ 6801 h 10000"/>
                  <a:gd name="connsiteX1" fmla="*/ 51 w 10001"/>
                  <a:gd name="connsiteY1" fmla="*/ 8844 h 10000"/>
                  <a:gd name="connsiteX2" fmla="*/ 3 w 10001"/>
                  <a:gd name="connsiteY2" fmla="*/ 9387 h 10000"/>
                  <a:gd name="connsiteX3" fmla="*/ 95 w 10001"/>
                  <a:gd name="connsiteY3" fmla="*/ 9805 h 10000"/>
                  <a:gd name="connsiteX4" fmla="*/ 1251 w 10001"/>
                  <a:gd name="connsiteY4" fmla="*/ 9847 h 10000"/>
                  <a:gd name="connsiteX5" fmla="*/ 1507 w 10001"/>
                  <a:gd name="connsiteY5" fmla="*/ 9900 h 10000"/>
                  <a:gd name="connsiteX6" fmla="*/ 1523 w 10001"/>
                  <a:gd name="connsiteY6" fmla="*/ 9915 h 10000"/>
                  <a:gd name="connsiteX7" fmla="*/ 1558 w 10001"/>
                  <a:gd name="connsiteY7" fmla="*/ 9953 h 10000"/>
                  <a:gd name="connsiteX8" fmla="*/ 1733 w 10001"/>
                  <a:gd name="connsiteY8" fmla="*/ 9307 h 10000"/>
                  <a:gd name="connsiteX9" fmla="*/ 1807 w 10001"/>
                  <a:gd name="connsiteY9" fmla="*/ 8564 h 10000"/>
                  <a:gd name="connsiteX10" fmla="*/ 2024 w 10001"/>
                  <a:gd name="connsiteY10" fmla="*/ 6359 h 10000"/>
                  <a:gd name="connsiteX11" fmla="*/ 2586 w 10001"/>
                  <a:gd name="connsiteY11" fmla="*/ 4655 h 10000"/>
                  <a:gd name="connsiteX12" fmla="*/ 2612 w 10001"/>
                  <a:gd name="connsiteY12" fmla="*/ 4578 h 10000"/>
                  <a:gd name="connsiteX13" fmla="*/ 2628 w 10001"/>
                  <a:gd name="connsiteY13" fmla="*/ 4543 h 10000"/>
                  <a:gd name="connsiteX14" fmla="*/ 2663 w 10001"/>
                  <a:gd name="connsiteY14" fmla="*/ 4490 h 10000"/>
                  <a:gd name="connsiteX15" fmla="*/ 2660 w 10001"/>
                  <a:gd name="connsiteY15" fmla="*/ 9231 h 10000"/>
                  <a:gd name="connsiteX16" fmla="*/ 4735 w 10001"/>
                  <a:gd name="connsiteY16" fmla="*/ 9213 h 10000"/>
                  <a:gd name="connsiteX17" fmla="*/ 5332 w 10001"/>
                  <a:gd name="connsiteY17" fmla="*/ 9110 h 10000"/>
                  <a:gd name="connsiteX18" fmla="*/ 5683 w 10001"/>
                  <a:gd name="connsiteY18" fmla="*/ 9107 h 10000"/>
                  <a:gd name="connsiteX19" fmla="*/ 5919 w 10001"/>
                  <a:gd name="connsiteY19" fmla="*/ 9207 h 10000"/>
                  <a:gd name="connsiteX20" fmla="*/ 8094 w 10001"/>
                  <a:gd name="connsiteY20" fmla="*/ 9210 h 10000"/>
                  <a:gd name="connsiteX21" fmla="*/ 8104 w 10001"/>
                  <a:gd name="connsiteY21" fmla="*/ 5256 h 10000"/>
                  <a:gd name="connsiteX22" fmla="*/ 8365 w 10001"/>
                  <a:gd name="connsiteY22" fmla="*/ 6309 h 10000"/>
                  <a:gd name="connsiteX23" fmla="*/ 8503 w 10001"/>
                  <a:gd name="connsiteY23" fmla="*/ 8812 h 10000"/>
                  <a:gd name="connsiteX24" fmla="*/ 8697 w 10001"/>
                  <a:gd name="connsiteY24" fmla="*/ 10000 h 10000"/>
                  <a:gd name="connsiteX25" fmla="*/ 8981 w 10001"/>
                  <a:gd name="connsiteY25" fmla="*/ 9923 h 10000"/>
                  <a:gd name="connsiteX26" fmla="*/ 9533 w 10001"/>
                  <a:gd name="connsiteY26" fmla="*/ 9992 h 10000"/>
                  <a:gd name="connsiteX27" fmla="*/ 9997 w 10001"/>
                  <a:gd name="connsiteY27" fmla="*/ 5769 h 10000"/>
                  <a:gd name="connsiteX28" fmla="*/ 9097 w 10001"/>
                  <a:gd name="connsiteY28" fmla="*/ 2043 h 10000"/>
                  <a:gd name="connsiteX29" fmla="*/ 8452 w 10001"/>
                  <a:gd name="connsiteY29" fmla="*/ 938 h 10000"/>
                  <a:gd name="connsiteX30" fmla="*/ 8075 w 10001"/>
                  <a:gd name="connsiteY30" fmla="*/ 713 h 10000"/>
                  <a:gd name="connsiteX31" fmla="*/ 6385 w 10001"/>
                  <a:gd name="connsiteY31" fmla="*/ 0 h 10000"/>
                  <a:gd name="connsiteX32" fmla="*/ 6615 w 10001"/>
                  <a:gd name="connsiteY32" fmla="*/ 463 h 10000"/>
                  <a:gd name="connsiteX33" fmla="*/ 6037 w 10001"/>
                  <a:gd name="connsiteY33" fmla="*/ 1943 h 10000"/>
                  <a:gd name="connsiteX34" fmla="*/ 5852 w 10001"/>
                  <a:gd name="connsiteY34" fmla="*/ 1677 h 10000"/>
                  <a:gd name="connsiteX35" fmla="*/ 5648 w 10001"/>
                  <a:gd name="connsiteY35" fmla="*/ 1999 h 10000"/>
                  <a:gd name="connsiteX36" fmla="*/ 5891 w 10001"/>
                  <a:gd name="connsiteY36" fmla="*/ 7739 h 10000"/>
                  <a:gd name="connsiteX37" fmla="*/ 5804 w 10001"/>
                  <a:gd name="connsiteY37" fmla="*/ 8152 h 10000"/>
                  <a:gd name="connsiteX38" fmla="*/ 5412 w 10001"/>
                  <a:gd name="connsiteY38" fmla="*/ 8759 h 10000"/>
                  <a:gd name="connsiteX39" fmla="*/ 4993 w 10001"/>
                  <a:gd name="connsiteY39" fmla="*/ 8152 h 10000"/>
                  <a:gd name="connsiteX40" fmla="*/ 4907 w 10001"/>
                  <a:gd name="connsiteY40" fmla="*/ 7765 h 10000"/>
                  <a:gd name="connsiteX41" fmla="*/ 5144 w 10001"/>
                  <a:gd name="connsiteY41" fmla="*/ 2473 h 10000"/>
                  <a:gd name="connsiteX42" fmla="*/ 4958 w 10001"/>
                  <a:gd name="connsiteY42" fmla="*/ 1719 h 10000"/>
                  <a:gd name="connsiteX43" fmla="*/ 4945 w 10001"/>
                  <a:gd name="connsiteY43" fmla="*/ 1707 h 10000"/>
                  <a:gd name="connsiteX44" fmla="*/ 4932 w 10001"/>
                  <a:gd name="connsiteY44" fmla="*/ 1695 h 10000"/>
                  <a:gd name="connsiteX45" fmla="*/ 4760 w 10001"/>
                  <a:gd name="connsiteY45" fmla="*/ 1943 h 10000"/>
                  <a:gd name="connsiteX46" fmla="*/ 4230 w 10001"/>
                  <a:gd name="connsiteY46" fmla="*/ 1067 h 10000"/>
                  <a:gd name="connsiteX47" fmla="*/ 4390 w 10001"/>
                  <a:gd name="connsiteY47" fmla="*/ 0 h 10000"/>
                  <a:gd name="connsiteX48" fmla="*/ 2886 w 10001"/>
                  <a:gd name="connsiteY48" fmla="*/ 587 h 10000"/>
                  <a:gd name="connsiteX49" fmla="*/ 2486 w 10001"/>
                  <a:gd name="connsiteY49" fmla="*/ 893 h 10000"/>
                  <a:gd name="connsiteX50" fmla="*/ 1803 w 10001"/>
                  <a:gd name="connsiteY50" fmla="*/ 1586 h 10000"/>
                  <a:gd name="connsiteX51" fmla="*/ 785 w 10001"/>
                  <a:gd name="connsiteY51" fmla="*/ 4667 h 10000"/>
                  <a:gd name="connsiteX52" fmla="*/ 453 w 10001"/>
                  <a:gd name="connsiteY52" fmla="*/ 5681 h 10000"/>
                  <a:gd name="connsiteX53" fmla="*/ 242 w 10001"/>
                  <a:gd name="connsiteY53" fmla="*/ 6801 h 10000"/>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09"/>
                  <a:gd name="connsiteX1" fmla="*/ 51 w 10001"/>
                  <a:gd name="connsiteY1" fmla="*/ 8844 h 10309"/>
                  <a:gd name="connsiteX2" fmla="*/ 3 w 10001"/>
                  <a:gd name="connsiteY2" fmla="*/ 9387 h 10309"/>
                  <a:gd name="connsiteX3" fmla="*/ 95 w 10001"/>
                  <a:gd name="connsiteY3" fmla="*/ 9805 h 10309"/>
                  <a:gd name="connsiteX4" fmla="*/ 1251 w 10001"/>
                  <a:gd name="connsiteY4" fmla="*/ 9847 h 10309"/>
                  <a:gd name="connsiteX5" fmla="*/ 1507 w 10001"/>
                  <a:gd name="connsiteY5" fmla="*/ 9900 h 10309"/>
                  <a:gd name="connsiteX6" fmla="*/ 1523 w 10001"/>
                  <a:gd name="connsiteY6" fmla="*/ 9915 h 10309"/>
                  <a:gd name="connsiteX7" fmla="*/ 1558 w 10001"/>
                  <a:gd name="connsiteY7" fmla="*/ 9953 h 10309"/>
                  <a:gd name="connsiteX8" fmla="*/ 1733 w 10001"/>
                  <a:gd name="connsiteY8" fmla="*/ 9307 h 10309"/>
                  <a:gd name="connsiteX9" fmla="*/ 1807 w 10001"/>
                  <a:gd name="connsiteY9" fmla="*/ 8564 h 10309"/>
                  <a:gd name="connsiteX10" fmla="*/ 2024 w 10001"/>
                  <a:gd name="connsiteY10" fmla="*/ 6359 h 10309"/>
                  <a:gd name="connsiteX11" fmla="*/ 2586 w 10001"/>
                  <a:gd name="connsiteY11" fmla="*/ 4655 h 10309"/>
                  <a:gd name="connsiteX12" fmla="*/ 2612 w 10001"/>
                  <a:gd name="connsiteY12" fmla="*/ 4578 h 10309"/>
                  <a:gd name="connsiteX13" fmla="*/ 2628 w 10001"/>
                  <a:gd name="connsiteY13" fmla="*/ 4543 h 10309"/>
                  <a:gd name="connsiteX14" fmla="*/ 2663 w 10001"/>
                  <a:gd name="connsiteY14" fmla="*/ 4490 h 10309"/>
                  <a:gd name="connsiteX15" fmla="*/ 2660 w 10001"/>
                  <a:gd name="connsiteY15" fmla="*/ 9231 h 10309"/>
                  <a:gd name="connsiteX16" fmla="*/ 4735 w 10001"/>
                  <a:gd name="connsiteY16" fmla="*/ 9213 h 10309"/>
                  <a:gd name="connsiteX17" fmla="*/ 5332 w 10001"/>
                  <a:gd name="connsiteY17" fmla="*/ 9110 h 10309"/>
                  <a:gd name="connsiteX18" fmla="*/ 5683 w 10001"/>
                  <a:gd name="connsiteY18" fmla="*/ 9107 h 10309"/>
                  <a:gd name="connsiteX19" fmla="*/ 5919 w 10001"/>
                  <a:gd name="connsiteY19" fmla="*/ 9207 h 10309"/>
                  <a:gd name="connsiteX20" fmla="*/ 8094 w 10001"/>
                  <a:gd name="connsiteY20" fmla="*/ 9210 h 10309"/>
                  <a:gd name="connsiteX21" fmla="*/ 8104 w 10001"/>
                  <a:gd name="connsiteY21" fmla="*/ 5256 h 10309"/>
                  <a:gd name="connsiteX22" fmla="*/ 8365 w 10001"/>
                  <a:gd name="connsiteY22" fmla="*/ 6309 h 10309"/>
                  <a:gd name="connsiteX23" fmla="*/ 8503 w 10001"/>
                  <a:gd name="connsiteY23" fmla="*/ 8812 h 10309"/>
                  <a:gd name="connsiteX24" fmla="*/ 8697 w 10001"/>
                  <a:gd name="connsiteY24" fmla="*/ 10000 h 10309"/>
                  <a:gd name="connsiteX25" fmla="*/ 9533 w 10001"/>
                  <a:gd name="connsiteY25" fmla="*/ 9992 h 10309"/>
                  <a:gd name="connsiteX26" fmla="*/ 9997 w 10001"/>
                  <a:gd name="connsiteY26" fmla="*/ 5769 h 10309"/>
                  <a:gd name="connsiteX27" fmla="*/ 9097 w 10001"/>
                  <a:gd name="connsiteY27" fmla="*/ 2043 h 10309"/>
                  <a:gd name="connsiteX28" fmla="*/ 8452 w 10001"/>
                  <a:gd name="connsiteY28" fmla="*/ 938 h 10309"/>
                  <a:gd name="connsiteX29" fmla="*/ 8075 w 10001"/>
                  <a:gd name="connsiteY29" fmla="*/ 713 h 10309"/>
                  <a:gd name="connsiteX30" fmla="*/ 6385 w 10001"/>
                  <a:gd name="connsiteY30" fmla="*/ 0 h 10309"/>
                  <a:gd name="connsiteX31" fmla="*/ 6615 w 10001"/>
                  <a:gd name="connsiteY31" fmla="*/ 463 h 10309"/>
                  <a:gd name="connsiteX32" fmla="*/ 6037 w 10001"/>
                  <a:gd name="connsiteY32" fmla="*/ 1943 h 10309"/>
                  <a:gd name="connsiteX33" fmla="*/ 5852 w 10001"/>
                  <a:gd name="connsiteY33" fmla="*/ 1677 h 10309"/>
                  <a:gd name="connsiteX34" fmla="*/ 5648 w 10001"/>
                  <a:gd name="connsiteY34" fmla="*/ 1999 h 10309"/>
                  <a:gd name="connsiteX35" fmla="*/ 5891 w 10001"/>
                  <a:gd name="connsiteY35" fmla="*/ 7739 h 10309"/>
                  <a:gd name="connsiteX36" fmla="*/ 5804 w 10001"/>
                  <a:gd name="connsiteY36" fmla="*/ 8152 h 10309"/>
                  <a:gd name="connsiteX37" fmla="*/ 5412 w 10001"/>
                  <a:gd name="connsiteY37" fmla="*/ 8759 h 10309"/>
                  <a:gd name="connsiteX38" fmla="*/ 4993 w 10001"/>
                  <a:gd name="connsiteY38" fmla="*/ 8152 h 10309"/>
                  <a:gd name="connsiteX39" fmla="*/ 4907 w 10001"/>
                  <a:gd name="connsiteY39" fmla="*/ 7765 h 10309"/>
                  <a:gd name="connsiteX40" fmla="*/ 5144 w 10001"/>
                  <a:gd name="connsiteY40" fmla="*/ 2473 h 10309"/>
                  <a:gd name="connsiteX41" fmla="*/ 4958 w 10001"/>
                  <a:gd name="connsiteY41" fmla="*/ 1719 h 10309"/>
                  <a:gd name="connsiteX42" fmla="*/ 4945 w 10001"/>
                  <a:gd name="connsiteY42" fmla="*/ 1707 h 10309"/>
                  <a:gd name="connsiteX43" fmla="*/ 4932 w 10001"/>
                  <a:gd name="connsiteY43" fmla="*/ 1695 h 10309"/>
                  <a:gd name="connsiteX44" fmla="*/ 4760 w 10001"/>
                  <a:gd name="connsiteY44" fmla="*/ 1943 h 10309"/>
                  <a:gd name="connsiteX45" fmla="*/ 4230 w 10001"/>
                  <a:gd name="connsiteY45" fmla="*/ 1067 h 10309"/>
                  <a:gd name="connsiteX46" fmla="*/ 4390 w 10001"/>
                  <a:gd name="connsiteY46" fmla="*/ 0 h 10309"/>
                  <a:gd name="connsiteX47" fmla="*/ 2886 w 10001"/>
                  <a:gd name="connsiteY47" fmla="*/ 587 h 10309"/>
                  <a:gd name="connsiteX48" fmla="*/ 2486 w 10001"/>
                  <a:gd name="connsiteY48" fmla="*/ 893 h 10309"/>
                  <a:gd name="connsiteX49" fmla="*/ 1803 w 10001"/>
                  <a:gd name="connsiteY49" fmla="*/ 1586 h 10309"/>
                  <a:gd name="connsiteX50" fmla="*/ 785 w 10001"/>
                  <a:gd name="connsiteY50" fmla="*/ 4667 h 10309"/>
                  <a:gd name="connsiteX51" fmla="*/ 453 w 10001"/>
                  <a:gd name="connsiteY51" fmla="*/ 5681 h 10309"/>
                  <a:gd name="connsiteX52" fmla="*/ 242 w 10001"/>
                  <a:gd name="connsiteY52" fmla="*/ 6801 h 10309"/>
                  <a:gd name="connsiteX0" fmla="*/ 242 w 10001"/>
                  <a:gd name="connsiteY0" fmla="*/ 6801 h 10065"/>
                  <a:gd name="connsiteX1" fmla="*/ 51 w 10001"/>
                  <a:gd name="connsiteY1" fmla="*/ 8844 h 10065"/>
                  <a:gd name="connsiteX2" fmla="*/ 3 w 10001"/>
                  <a:gd name="connsiteY2" fmla="*/ 9387 h 10065"/>
                  <a:gd name="connsiteX3" fmla="*/ 95 w 10001"/>
                  <a:gd name="connsiteY3" fmla="*/ 9805 h 10065"/>
                  <a:gd name="connsiteX4" fmla="*/ 1251 w 10001"/>
                  <a:gd name="connsiteY4" fmla="*/ 9847 h 10065"/>
                  <a:gd name="connsiteX5" fmla="*/ 1507 w 10001"/>
                  <a:gd name="connsiteY5" fmla="*/ 9900 h 10065"/>
                  <a:gd name="connsiteX6" fmla="*/ 1523 w 10001"/>
                  <a:gd name="connsiteY6" fmla="*/ 9915 h 10065"/>
                  <a:gd name="connsiteX7" fmla="*/ 1558 w 10001"/>
                  <a:gd name="connsiteY7" fmla="*/ 9953 h 10065"/>
                  <a:gd name="connsiteX8" fmla="*/ 1733 w 10001"/>
                  <a:gd name="connsiteY8" fmla="*/ 9307 h 10065"/>
                  <a:gd name="connsiteX9" fmla="*/ 1807 w 10001"/>
                  <a:gd name="connsiteY9" fmla="*/ 8564 h 10065"/>
                  <a:gd name="connsiteX10" fmla="*/ 2024 w 10001"/>
                  <a:gd name="connsiteY10" fmla="*/ 6359 h 10065"/>
                  <a:gd name="connsiteX11" fmla="*/ 2586 w 10001"/>
                  <a:gd name="connsiteY11" fmla="*/ 4655 h 10065"/>
                  <a:gd name="connsiteX12" fmla="*/ 2612 w 10001"/>
                  <a:gd name="connsiteY12" fmla="*/ 4578 h 10065"/>
                  <a:gd name="connsiteX13" fmla="*/ 2628 w 10001"/>
                  <a:gd name="connsiteY13" fmla="*/ 4543 h 10065"/>
                  <a:gd name="connsiteX14" fmla="*/ 2663 w 10001"/>
                  <a:gd name="connsiteY14" fmla="*/ 4490 h 10065"/>
                  <a:gd name="connsiteX15" fmla="*/ 2660 w 10001"/>
                  <a:gd name="connsiteY15" fmla="*/ 9231 h 10065"/>
                  <a:gd name="connsiteX16" fmla="*/ 4735 w 10001"/>
                  <a:gd name="connsiteY16" fmla="*/ 9213 h 10065"/>
                  <a:gd name="connsiteX17" fmla="*/ 5332 w 10001"/>
                  <a:gd name="connsiteY17" fmla="*/ 9110 h 10065"/>
                  <a:gd name="connsiteX18" fmla="*/ 5683 w 10001"/>
                  <a:gd name="connsiteY18" fmla="*/ 9107 h 10065"/>
                  <a:gd name="connsiteX19" fmla="*/ 5919 w 10001"/>
                  <a:gd name="connsiteY19" fmla="*/ 9207 h 10065"/>
                  <a:gd name="connsiteX20" fmla="*/ 8094 w 10001"/>
                  <a:gd name="connsiteY20" fmla="*/ 9210 h 10065"/>
                  <a:gd name="connsiteX21" fmla="*/ 8104 w 10001"/>
                  <a:gd name="connsiteY21" fmla="*/ 5256 h 10065"/>
                  <a:gd name="connsiteX22" fmla="*/ 8365 w 10001"/>
                  <a:gd name="connsiteY22" fmla="*/ 6309 h 10065"/>
                  <a:gd name="connsiteX23" fmla="*/ 8503 w 10001"/>
                  <a:gd name="connsiteY23" fmla="*/ 8812 h 10065"/>
                  <a:gd name="connsiteX24" fmla="*/ 8697 w 10001"/>
                  <a:gd name="connsiteY24" fmla="*/ 10000 h 10065"/>
                  <a:gd name="connsiteX25" fmla="*/ 9533 w 10001"/>
                  <a:gd name="connsiteY25" fmla="*/ 9992 h 10065"/>
                  <a:gd name="connsiteX26" fmla="*/ 9997 w 10001"/>
                  <a:gd name="connsiteY26" fmla="*/ 5769 h 10065"/>
                  <a:gd name="connsiteX27" fmla="*/ 9097 w 10001"/>
                  <a:gd name="connsiteY27" fmla="*/ 2043 h 10065"/>
                  <a:gd name="connsiteX28" fmla="*/ 8452 w 10001"/>
                  <a:gd name="connsiteY28" fmla="*/ 938 h 10065"/>
                  <a:gd name="connsiteX29" fmla="*/ 8075 w 10001"/>
                  <a:gd name="connsiteY29" fmla="*/ 713 h 10065"/>
                  <a:gd name="connsiteX30" fmla="*/ 6385 w 10001"/>
                  <a:gd name="connsiteY30" fmla="*/ 0 h 10065"/>
                  <a:gd name="connsiteX31" fmla="*/ 6615 w 10001"/>
                  <a:gd name="connsiteY31" fmla="*/ 463 h 10065"/>
                  <a:gd name="connsiteX32" fmla="*/ 6037 w 10001"/>
                  <a:gd name="connsiteY32" fmla="*/ 1943 h 10065"/>
                  <a:gd name="connsiteX33" fmla="*/ 5852 w 10001"/>
                  <a:gd name="connsiteY33" fmla="*/ 1677 h 10065"/>
                  <a:gd name="connsiteX34" fmla="*/ 5648 w 10001"/>
                  <a:gd name="connsiteY34" fmla="*/ 1999 h 10065"/>
                  <a:gd name="connsiteX35" fmla="*/ 5891 w 10001"/>
                  <a:gd name="connsiteY35" fmla="*/ 7739 h 10065"/>
                  <a:gd name="connsiteX36" fmla="*/ 5804 w 10001"/>
                  <a:gd name="connsiteY36" fmla="*/ 8152 h 10065"/>
                  <a:gd name="connsiteX37" fmla="*/ 5412 w 10001"/>
                  <a:gd name="connsiteY37" fmla="*/ 8759 h 10065"/>
                  <a:gd name="connsiteX38" fmla="*/ 4993 w 10001"/>
                  <a:gd name="connsiteY38" fmla="*/ 8152 h 10065"/>
                  <a:gd name="connsiteX39" fmla="*/ 4907 w 10001"/>
                  <a:gd name="connsiteY39" fmla="*/ 7765 h 10065"/>
                  <a:gd name="connsiteX40" fmla="*/ 5144 w 10001"/>
                  <a:gd name="connsiteY40" fmla="*/ 2473 h 10065"/>
                  <a:gd name="connsiteX41" fmla="*/ 4958 w 10001"/>
                  <a:gd name="connsiteY41" fmla="*/ 1719 h 10065"/>
                  <a:gd name="connsiteX42" fmla="*/ 4945 w 10001"/>
                  <a:gd name="connsiteY42" fmla="*/ 1707 h 10065"/>
                  <a:gd name="connsiteX43" fmla="*/ 4932 w 10001"/>
                  <a:gd name="connsiteY43" fmla="*/ 1695 h 10065"/>
                  <a:gd name="connsiteX44" fmla="*/ 4760 w 10001"/>
                  <a:gd name="connsiteY44" fmla="*/ 1943 h 10065"/>
                  <a:gd name="connsiteX45" fmla="*/ 4230 w 10001"/>
                  <a:gd name="connsiteY45" fmla="*/ 1067 h 10065"/>
                  <a:gd name="connsiteX46" fmla="*/ 4390 w 10001"/>
                  <a:gd name="connsiteY46" fmla="*/ 0 h 10065"/>
                  <a:gd name="connsiteX47" fmla="*/ 2886 w 10001"/>
                  <a:gd name="connsiteY47" fmla="*/ 587 h 10065"/>
                  <a:gd name="connsiteX48" fmla="*/ 2486 w 10001"/>
                  <a:gd name="connsiteY48" fmla="*/ 893 h 10065"/>
                  <a:gd name="connsiteX49" fmla="*/ 1803 w 10001"/>
                  <a:gd name="connsiteY49" fmla="*/ 1586 h 10065"/>
                  <a:gd name="connsiteX50" fmla="*/ 785 w 10001"/>
                  <a:gd name="connsiteY50" fmla="*/ 4667 h 10065"/>
                  <a:gd name="connsiteX51" fmla="*/ 453 w 10001"/>
                  <a:gd name="connsiteY51" fmla="*/ 5681 h 10065"/>
                  <a:gd name="connsiteX52" fmla="*/ 242 w 10001"/>
                  <a:gd name="connsiteY52" fmla="*/ 6801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1" h="10065">
                    <a:moveTo>
                      <a:pt x="242" y="6801"/>
                    </a:moveTo>
                    <a:cubicBezTo>
                      <a:pt x="178" y="7482"/>
                      <a:pt x="115" y="8163"/>
                      <a:pt x="51" y="8844"/>
                    </a:cubicBezTo>
                    <a:lnTo>
                      <a:pt x="3" y="9387"/>
                    </a:lnTo>
                    <a:cubicBezTo>
                      <a:pt x="-10" y="9555"/>
                      <a:pt x="19" y="9685"/>
                      <a:pt x="95" y="9805"/>
                    </a:cubicBezTo>
                    <a:cubicBezTo>
                      <a:pt x="287" y="9785"/>
                      <a:pt x="966" y="9838"/>
                      <a:pt x="1251" y="9847"/>
                    </a:cubicBezTo>
                    <a:cubicBezTo>
                      <a:pt x="1475" y="9856"/>
                      <a:pt x="1440" y="9835"/>
                      <a:pt x="1507" y="9900"/>
                    </a:cubicBezTo>
                    <a:cubicBezTo>
                      <a:pt x="1513" y="9903"/>
                      <a:pt x="1519" y="9909"/>
                      <a:pt x="1523" y="9915"/>
                    </a:cubicBezTo>
                    <a:lnTo>
                      <a:pt x="1558" y="9953"/>
                    </a:lnTo>
                    <a:cubicBezTo>
                      <a:pt x="1631" y="9705"/>
                      <a:pt x="1679" y="9917"/>
                      <a:pt x="1733" y="9307"/>
                    </a:cubicBezTo>
                    <a:cubicBezTo>
                      <a:pt x="1759" y="9057"/>
                      <a:pt x="1781" y="8815"/>
                      <a:pt x="1807" y="8564"/>
                    </a:cubicBezTo>
                    <a:cubicBezTo>
                      <a:pt x="1829" y="8314"/>
                      <a:pt x="1976" y="6527"/>
                      <a:pt x="2024" y="6359"/>
                    </a:cubicBezTo>
                    <a:cubicBezTo>
                      <a:pt x="2167" y="5855"/>
                      <a:pt x="2426" y="5183"/>
                      <a:pt x="2586" y="4655"/>
                    </a:cubicBezTo>
                    <a:cubicBezTo>
                      <a:pt x="2593" y="4631"/>
                      <a:pt x="2602" y="4599"/>
                      <a:pt x="2612" y="4578"/>
                    </a:cubicBezTo>
                    <a:cubicBezTo>
                      <a:pt x="2615" y="4573"/>
                      <a:pt x="2624" y="4549"/>
                      <a:pt x="2628" y="4543"/>
                    </a:cubicBezTo>
                    <a:cubicBezTo>
                      <a:pt x="2656" y="4487"/>
                      <a:pt x="2640" y="4517"/>
                      <a:pt x="2663" y="4490"/>
                    </a:cubicBezTo>
                    <a:cubicBezTo>
                      <a:pt x="2662" y="6070"/>
                      <a:pt x="2661" y="7651"/>
                      <a:pt x="2660" y="9231"/>
                    </a:cubicBezTo>
                    <a:cubicBezTo>
                      <a:pt x="2822" y="9186"/>
                      <a:pt x="4498" y="9186"/>
                      <a:pt x="4735" y="9213"/>
                    </a:cubicBezTo>
                    <a:cubicBezTo>
                      <a:pt x="4830" y="9060"/>
                      <a:pt x="5090" y="9110"/>
                      <a:pt x="5332" y="9110"/>
                    </a:cubicBezTo>
                    <a:cubicBezTo>
                      <a:pt x="5447" y="9110"/>
                      <a:pt x="5572" y="9104"/>
                      <a:pt x="5683" y="9107"/>
                    </a:cubicBezTo>
                    <a:cubicBezTo>
                      <a:pt x="5849" y="9113"/>
                      <a:pt x="5846" y="9127"/>
                      <a:pt x="5919" y="9207"/>
                    </a:cubicBezTo>
                    <a:lnTo>
                      <a:pt x="8094" y="9210"/>
                    </a:lnTo>
                    <a:cubicBezTo>
                      <a:pt x="8097" y="7892"/>
                      <a:pt x="8101" y="6574"/>
                      <a:pt x="8104" y="5256"/>
                    </a:cubicBezTo>
                    <a:cubicBezTo>
                      <a:pt x="8113" y="5413"/>
                      <a:pt x="8318" y="6076"/>
                      <a:pt x="8365" y="6309"/>
                    </a:cubicBezTo>
                    <a:cubicBezTo>
                      <a:pt x="8420" y="6563"/>
                      <a:pt x="8487" y="8405"/>
                      <a:pt x="8503" y="8812"/>
                    </a:cubicBezTo>
                    <a:cubicBezTo>
                      <a:pt x="8519" y="9198"/>
                      <a:pt x="8480" y="9714"/>
                      <a:pt x="8697" y="10000"/>
                    </a:cubicBezTo>
                    <a:cubicBezTo>
                      <a:pt x="9148" y="10008"/>
                      <a:pt x="9112" y="10148"/>
                      <a:pt x="9533" y="9992"/>
                    </a:cubicBezTo>
                    <a:cubicBezTo>
                      <a:pt x="9702" y="9300"/>
                      <a:pt x="10045" y="7082"/>
                      <a:pt x="9997" y="5769"/>
                    </a:cubicBezTo>
                    <a:cubicBezTo>
                      <a:pt x="9687" y="4525"/>
                      <a:pt x="9397" y="3281"/>
                      <a:pt x="9097" y="2043"/>
                    </a:cubicBezTo>
                    <a:cubicBezTo>
                      <a:pt x="8991" y="1619"/>
                      <a:pt x="8962" y="1129"/>
                      <a:pt x="8452" y="938"/>
                    </a:cubicBezTo>
                    <a:cubicBezTo>
                      <a:pt x="8091" y="802"/>
                      <a:pt x="8346" y="929"/>
                      <a:pt x="8075" y="713"/>
                    </a:cubicBezTo>
                    <a:cubicBezTo>
                      <a:pt x="7778" y="475"/>
                      <a:pt x="6940" y="44"/>
                      <a:pt x="6385" y="0"/>
                    </a:cubicBezTo>
                    <a:cubicBezTo>
                      <a:pt x="6433" y="106"/>
                      <a:pt x="6564" y="174"/>
                      <a:pt x="6615" y="463"/>
                    </a:cubicBezTo>
                    <a:cubicBezTo>
                      <a:pt x="6701" y="958"/>
                      <a:pt x="6325" y="1616"/>
                      <a:pt x="6037" y="1943"/>
                    </a:cubicBezTo>
                    <a:cubicBezTo>
                      <a:pt x="5961" y="1884"/>
                      <a:pt x="5907" y="1766"/>
                      <a:pt x="5852" y="1677"/>
                    </a:cubicBezTo>
                    <a:cubicBezTo>
                      <a:pt x="5804" y="1792"/>
                      <a:pt x="5670" y="1902"/>
                      <a:pt x="5648" y="1999"/>
                    </a:cubicBezTo>
                    <a:lnTo>
                      <a:pt x="5891" y="7739"/>
                    </a:lnTo>
                    <a:cubicBezTo>
                      <a:pt x="5907" y="7998"/>
                      <a:pt x="5926" y="7960"/>
                      <a:pt x="5804" y="8152"/>
                    </a:cubicBezTo>
                    <a:cubicBezTo>
                      <a:pt x="5702" y="8311"/>
                      <a:pt x="5524" y="8638"/>
                      <a:pt x="5412" y="8759"/>
                    </a:cubicBezTo>
                    <a:cubicBezTo>
                      <a:pt x="5342" y="8706"/>
                      <a:pt x="5077" y="8272"/>
                      <a:pt x="4993" y="8152"/>
                    </a:cubicBezTo>
                    <a:cubicBezTo>
                      <a:pt x="4872" y="7972"/>
                      <a:pt x="4897" y="8004"/>
                      <a:pt x="4907" y="7765"/>
                    </a:cubicBezTo>
                    <a:lnTo>
                      <a:pt x="5144" y="2473"/>
                    </a:lnTo>
                    <a:cubicBezTo>
                      <a:pt x="5160" y="2167"/>
                      <a:pt x="5230" y="1999"/>
                      <a:pt x="4958" y="1719"/>
                    </a:cubicBezTo>
                    <a:cubicBezTo>
                      <a:pt x="4958" y="1716"/>
                      <a:pt x="4948" y="1716"/>
                      <a:pt x="4945" y="1707"/>
                    </a:cubicBezTo>
                    <a:cubicBezTo>
                      <a:pt x="4945" y="1701"/>
                      <a:pt x="4939" y="1698"/>
                      <a:pt x="4932" y="1695"/>
                    </a:cubicBezTo>
                    <a:cubicBezTo>
                      <a:pt x="4875" y="1778"/>
                      <a:pt x="4817" y="1860"/>
                      <a:pt x="4760" y="1943"/>
                    </a:cubicBezTo>
                    <a:cubicBezTo>
                      <a:pt x="4597" y="1816"/>
                      <a:pt x="4320" y="1330"/>
                      <a:pt x="4230" y="1067"/>
                    </a:cubicBezTo>
                    <a:cubicBezTo>
                      <a:pt x="4061" y="578"/>
                      <a:pt x="4160" y="342"/>
                      <a:pt x="4390" y="0"/>
                    </a:cubicBezTo>
                    <a:cubicBezTo>
                      <a:pt x="3863" y="77"/>
                      <a:pt x="3305" y="318"/>
                      <a:pt x="2886" y="587"/>
                    </a:cubicBezTo>
                    <a:cubicBezTo>
                      <a:pt x="2733" y="687"/>
                      <a:pt x="2605" y="823"/>
                      <a:pt x="2486" y="893"/>
                    </a:cubicBezTo>
                    <a:cubicBezTo>
                      <a:pt x="2244" y="1047"/>
                      <a:pt x="1992" y="979"/>
                      <a:pt x="1803" y="1586"/>
                    </a:cubicBezTo>
                    <a:lnTo>
                      <a:pt x="785" y="4667"/>
                    </a:lnTo>
                    <a:cubicBezTo>
                      <a:pt x="673" y="5000"/>
                      <a:pt x="568" y="5345"/>
                      <a:pt x="453" y="5681"/>
                    </a:cubicBezTo>
                    <a:cubicBezTo>
                      <a:pt x="354" y="5970"/>
                      <a:pt x="210" y="6527"/>
                      <a:pt x="242" y="6801"/>
                    </a:cubicBezTo>
                    <a:close/>
                  </a:path>
                </a:pathLst>
              </a:custGeom>
              <a:solidFill>
                <a:srgbClr val="34ACEE"/>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8" name="Freeform: Shape 327">
                <a:extLst>
                  <a:ext uri="{FF2B5EF4-FFF2-40B4-BE49-F238E27FC236}">
                    <a16:creationId xmlns:a16="http://schemas.microsoft.com/office/drawing/2014/main" id="{27956B73-3A07-46AF-824A-E3830A5D5EDC}"/>
                  </a:ext>
                </a:extLst>
              </p:cNvPr>
              <p:cNvSpPr>
                <a:spLocks/>
              </p:cNvSpPr>
              <p:nvPr/>
            </p:nvSpPr>
            <p:spPr bwMode="auto">
              <a:xfrm>
                <a:off x="2123283" y="2814361"/>
                <a:ext cx="561975" cy="1568728"/>
              </a:xfrm>
              <a:custGeom>
                <a:avLst/>
                <a:gdLst>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237408 w 561975"/>
                  <a:gd name="connsiteY6" fmla="*/ 737979 h 1568728"/>
                  <a:gd name="connsiteX7" fmla="*/ 218016 w 561975"/>
                  <a:gd name="connsiteY7" fmla="*/ 767645 h 1568728"/>
                  <a:gd name="connsiteX8" fmla="*/ 154990 w 561975"/>
                  <a:gd name="connsiteY8" fmla="*/ 804324 h 1568728"/>
                  <a:gd name="connsiteX9" fmla="*/ 152901 w 561975"/>
                  <a:gd name="connsiteY9" fmla="*/ 796044 h 1568728"/>
                  <a:gd name="connsiteX10" fmla="*/ 155105 w 561975"/>
                  <a:gd name="connsiteY10" fmla="*/ 804819 h 1568728"/>
                  <a:gd name="connsiteX11" fmla="*/ 217800 w 561975"/>
                  <a:gd name="connsiteY11" fmla="*/ 768162 h 1568728"/>
                  <a:gd name="connsiteX12" fmla="*/ 237392 w 561975"/>
                  <a:gd name="connsiteY12" fmla="*/ 738050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152901 w 561975"/>
                  <a:gd name="connsiteY10" fmla="*/ 796044 h 1568728"/>
                  <a:gd name="connsiteX11" fmla="*/ 217800 w 561975"/>
                  <a:gd name="connsiteY11" fmla="*/ 768162 h 1568728"/>
                  <a:gd name="connsiteX12" fmla="*/ 237392 w 561975"/>
                  <a:gd name="connsiteY12" fmla="*/ 738050 h 1568728"/>
                  <a:gd name="connsiteX13" fmla="*/ 237408 w 561975"/>
                  <a:gd name="connsiteY13" fmla="*/ 737979 h 1568728"/>
                  <a:gd name="connsiteX14" fmla="*/ 4649 w 561975"/>
                  <a:gd name="connsiteY14" fmla="*/ 0 h 1568728"/>
                  <a:gd name="connsiteX15" fmla="*/ 205214 w 561975"/>
                  <a:gd name="connsiteY15" fmla="*/ 328 h 1568728"/>
                  <a:gd name="connsiteX16" fmla="*/ 213092 w 561975"/>
                  <a:gd name="connsiteY16" fmla="*/ 3930 h 1568728"/>
                  <a:gd name="connsiteX17" fmla="*/ 238039 w 561975"/>
                  <a:gd name="connsiteY17" fmla="*/ 17030 h 1568728"/>
                  <a:gd name="connsiteX18" fmla="*/ 274476 w 561975"/>
                  <a:gd name="connsiteY18" fmla="*/ 16702 h 1568728"/>
                  <a:gd name="connsiteX19" fmla="*/ 335531 w 561975"/>
                  <a:gd name="connsiteY19" fmla="*/ 983 h 1568728"/>
                  <a:gd name="connsiteX20" fmla="*/ 557433 w 561975"/>
                  <a:gd name="connsiteY20" fmla="*/ 328 h 1568728"/>
                  <a:gd name="connsiteX21" fmla="*/ 560059 w 561975"/>
                  <a:gd name="connsiteY21" fmla="*/ 92026 h 1568728"/>
                  <a:gd name="connsiteX22" fmla="*/ 560059 w 561975"/>
                  <a:gd name="connsiteY22" fmla="*/ 369085 h 1568728"/>
                  <a:gd name="connsiteX23" fmla="*/ 560387 w 561975"/>
                  <a:gd name="connsiteY23" fmla="*/ 743410 h 1568728"/>
                  <a:gd name="connsiteX24" fmla="*/ 555135 w 561975"/>
                  <a:gd name="connsiteY24" fmla="*/ 730638 h 1568728"/>
                  <a:gd name="connsiteX25" fmla="*/ 553959 w 561975"/>
                  <a:gd name="connsiteY25" fmla="*/ 734127 h 1568728"/>
                  <a:gd name="connsiteX26" fmla="*/ 554363 w 561975"/>
                  <a:gd name="connsiteY26" fmla="*/ 743707 h 1568728"/>
                  <a:gd name="connsiteX27" fmla="*/ 559044 w 561975"/>
                  <a:gd name="connsiteY27" fmla="*/ 743952 h 1568728"/>
                  <a:gd name="connsiteX28" fmla="*/ 561975 w 561975"/>
                  <a:gd name="connsiteY28" fmla="*/ 1534676 h 1568728"/>
                  <a:gd name="connsiteX29" fmla="*/ 514106 w 561975"/>
                  <a:gd name="connsiteY29" fmla="*/ 1535986 h 1568728"/>
                  <a:gd name="connsiteX30" fmla="*/ 519316 w 561975"/>
                  <a:gd name="connsiteY30" fmla="*/ 1562835 h 1568728"/>
                  <a:gd name="connsiteX31" fmla="*/ 517037 w 561975"/>
                  <a:gd name="connsiteY31" fmla="*/ 1568728 h 1568728"/>
                  <a:gd name="connsiteX32" fmla="*/ 499452 w 561975"/>
                  <a:gd name="connsiteY32" fmla="*/ 1558906 h 1568728"/>
                  <a:gd name="connsiteX33" fmla="*/ 477308 w 561975"/>
                  <a:gd name="connsiteY33" fmla="*/ 1556286 h 1568728"/>
                  <a:gd name="connsiteX34" fmla="*/ 429765 w 561975"/>
                  <a:gd name="connsiteY34" fmla="*/ 1554322 h 1568728"/>
                  <a:gd name="connsiteX35" fmla="*/ 339562 w 561975"/>
                  <a:gd name="connsiteY35" fmla="*/ 1565781 h 1568728"/>
                  <a:gd name="connsiteX36" fmla="*/ 336957 w 561975"/>
                  <a:gd name="connsiteY36" fmla="*/ 1559560 h 1568728"/>
                  <a:gd name="connsiteX37" fmla="*/ 341516 w 561975"/>
                  <a:gd name="connsiteY37" fmla="*/ 1536313 h 1568728"/>
                  <a:gd name="connsiteX38" fmla="*/ 316767 w 561975"/>
                  <a:gd name="connsiteY38" fmla="*/ 1535986 h 1568728"/>
                  <a:gd name="connsiteX39" fmla="*/ 313185 w 561975"/>
                  <a:gd name="connsiteY39" fmla="*/ 815985 h 1568728"/>
                  <a:gd name="connsiteX40" fmla="*/ 314488 w 561975"/>
                  <a:gd name="connsiteY40" fmla="*/ 578932 h 1568728"/>
                  <a:gd name="connsiteX41" fmla="*/ 316354 w 561975"/>
                  <a:gd name="connsiteY41" fmla="*/ 558423 h 1568728"/>
                  <a:gd name="connsiteX42" fmla="*/ 316329 w 561975"/>
                  <a:gd name="connsiteY42" fmla="*/ 551501 h 1568728"/>
                  <a:gd name="connsiteX43" fmla="*/ 316621 w 561975"/>
                  <a:gd name="connsiteY43" fmla="*/ 548316 h 1568728"/>
                  <a:gd name="connsiteX44" fmla="*/ 316865 w 561975"/>
                  <a:gd name="connsiteY44" fmla="*/ 533708 h 1568728"/>
                  <a:gd name="connsiteX45" fmla="*/ 316513 w 561975"/>
                  <a:gd name="connsiteY45" fmla="*/ 435902 h 1568728"/>
                  <a:gd name="connsiteX46" fmla="*/ 315836 w 561975"/>
                  <a:gd name="connsiteY46" fmla="*/ 415589 h 1568728"/>
                  <a:gd name="connsiteX47" fmla="*/ 316329 w 561975"/>
                  <a:gd name="connsiteY47" fmla="*/ 551501 h 1568728"/>
                  <a:gd name="connsiteX48" fmla="*/ 313867 w 561975"/>
                  <a:gd name="connsiteY48" fmla="*/ 578353 h 1568728"/>
                  <a:gd name="connsiteX49" fmla="*/ 312882 w 561975"/>
                  <a:gd name="connsiteY49" fmla="*/ 576061 h 1568728"/>
                  <a:gd name="connsiteX50" fmla="*/ 312225 w 561975"/>
                  <a:gd name="connsiteY50" fmla="*/ 573769 h 1568728"/>
                  <a:gd name="connsiteX51" fmla="*/ 311241 w 561975"/>
                  <a:gd name="connsiteY51" fmla="*/ 568856 h 1568728"/>
                  <a:gd name="connsiteX52" fmla="*/ 310912 w 561975"/>
                  <a:gd name="connsiteY52" fmla="*/ 557721 h 1568728"/>
                  <a:gd name="connsiteX53" fmla="*/ 310912 w 561975"/>
                  <a:gd name="connsiteY53" fmla="*/ 421812 h 1568728"/>
                  <a:gd name="connsiteX54" fmla="*/ 309599 w 561975"/>
                  <a:gd name="connsiteY54" fmla="*/ 264615 h 1568728"/>
                  <a:gd name="connsiteX55" fmla="*/ 253796 w 561975"/>
                  <a:gd name="connsiteY55" fmla="*/ 265270 h 1568728"/>
                  <a:gd name="connsiteX56" fmla="*/ 251498 w 561975"/>
                  <a:gd name="connsiteY56" fmla="*/ 565909 h 1568728"/>
                  <a:gd name="connsiteX57" fmla="*/ 248544 w 561975"/>
                  <a:gd name="connsiteY57" fmla="*/ 862290 h 1568728"/>
                  <a:gd name="connsiteX58" fmla="*/ 246574 w 561975"/>
                  <a:gd name="connsiteY58" fmla="*/ 697561 h 1568728"/>
                  <a:gd name="connsiteX59" fmla="*/ 246193 w 561975"/>
                  <a:gd name="connsiteY59" fmla="*/ 699276 h 1568728"/>
                  <a:gd name="connsiteX60" fmla="*/ 245734 w 561975"/>
                  <a:gd name="connsiteY60" fmla="*/ 733647 h 1568728"/>
                  <a:gd name="connsiteX61" fmla="*/ 248168 w 561975"/>
                  <a:gd name="connsiteY61" fmla="*/ 862752 h 1568728"/>
                  <a:gd name="connsiteX62" fmla="*/ 247515 w 561975"/>
                  <a:gd name="connsiteY62" fmla="*/ 1361888 h 1568728"/>
                  <a:gd name="connsiteX63" fmla="*/ 245882 w 561975"/>
                  <a:gd name="connsiteY63" fmla="*/ 1524558 h 1568728"/>
                  <a:gd name="connsiteX64" fmla="*/ 221719 w 561975"/>
                  <a:gd name="connsiteY64" fmla="*/ 1524885 h 1568728"/>
                  <a:gd name="connsiteX65" fmla="*/ 225637 w 561975"/>
                  <a:gd name="connsiteY65" fmla="*/ 1545178 h 1568728"/>
                  <a:gd name="connsiteX66" fmla="*/ 222372 w 561975"/>
                  <a:gd name="connsiteY66" fmla="*/ 1552051 h 1568728"/>
                  <a:gd name="connsiteX67" fmla="*/ 204412 w 561975"/>
                  <a:gd name="connsiteY67" fmla="*/ 1546160 h 1568728"/>
                  <a:gd name="connsiteX68" fmla="*/ 48981 w 561975"/>
                  <a:gd name="connsiteY68" fmla="*/ 1552051 h 1568728"/>
                  <a:gd name="connsiteX69" fmla="*/ 45715 w 561975"/>
                  <a:gd name="connsiteY69" fmla="*/ 1543214 h 1568728"/>
                  <a:gd name="connsiteX70" fmla="*/ 49307 w 561975"/>
                  <a:gd name="connsiteY70" fmla="*/ 1523903 h 1568728"/>
                  <a:gd name="connsiteX71" fmla="*/ 0 w 561975"/>
                  <a:gd name="connsiteY71" fmla="*/ 1523576 h 1568728"/>
                  <a:gd name="connsiteX72" fmla="*/ 3265 w 561975"/>
                  <a:gd name="connsiteY72" fmla="*/ 860788 h 1568728"/>
                  <a:gd name="connsiteX73" fmla="*/ 5878 w 561975"/>
                  <a:gd name="connsiteY73" fmla="*/ 844750 h 1568728"/>
                  <a:gd name="connsiteX74" fmla="*/ 43430 w 561975"/>
                  <a:gd name="connsiteY74" fmla="*/ 805147 h 1568728"/>
                  <a:gd name="connsiteX75" fmla="*/ 43430 w 561975"/>
                  <a:gd name="connsiteY75" fmla="*/ 571126 h 1568728"/>
                  <a:gd name="connsiteX76" fmla="*/ 60409 w 561975"/>
                  <a:gd name="connsiteY76" fmla="*/ 519412 h 1568728"/>
                  <a:gd name="connsiteX77" fmla="*/ 61267 w 561975"/>
                  <a:gd name="connsiteY77" fmla="*/ 411443 h 1568728"/>
                  <a:gd name="connsiteX78" fmla="*/ 60422 w 561975"/>
                  <a:gd name="connsiteY78" fmla="*/ 308157 h 1568728"/>
                  <a:gd name="connsiteX79" fmla="*/ 59796 w 561975"/>
                  <a:gd name="connsiteY79" fmla="*/ 305879 h 1568728"/>
                  <a:gd name="connsiteX80" fmla="*/ 3008 w 561975"/>
                  <a:gd name="connsiteY80" fmla="*/ 260357 h 1568728"/>
                  <a:gd name="connsiteX81" fmla="*/ 2023 w 561975"/>
                  <a:gd name="connsiteY81" fmla="*/ 130670 h 1568728"/>
                  <a:gd name="connsiteX82" fmla="*/ 4649 w 561975"/>
                  <a:gd name="connsiteY82"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217800 w 561975"/>
                  <a:gd name="connsiteY10" fmla="*/ 768162 h 1568728"/>
                  <a:gd name="connsiteX11" fmla="*/ 237392 w 561975"/>
                  <a:gd name="connsiteY11" fmla="*/ 738050 h 1568728"/>
                  <a:gd name="connsiteX12" fmla="*/ 237408 w 561975"/>
                  <a:gd name="connsiteY12" fmla="*/ 737979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17800 w 561975"/>
                  <a:gd name="connsiteY9" fmla="*/ 768162 h 1568728"/>
                  <a:gd name="connsiteX10" fmla="*/ 237392 w 561975"/>
                  <a:gd name="connsiteY10" fmla="*/ 738050 h 1568728"/>
                  <a:gd name="connsiteX11" fmla="*/ 237408 w 561975"/>
                  <a:gd name="connsiteY11" fmla="*/ 737979 h 1568728"/>
                  <a:gd name="connsiteX12" fmla="*/ 4649 w 561975"/>
                  <a:gd name="connsiteY12" fmla="*/ 0 h 1568728"/>
                  <a:gd name="connsiteX13" fmla="*/ 205214 w 561975"/>
                  <a:gd name="connsiteY13" fmla="*/ 328 h 1568728"/>
                  <a:gd name="connsiteX14" fmla="*/ 213092 w 561975"/>
                  <a:gd name="connsiteY14" fmla="*/ 3930 h 1568728"/>
                  <a:gd name="connsiteX15" fmla="*/ 238039 w 561975"/>
                  <a:gd name="connsiteY15" fmla="*/ 17030 h 1568728"/>
                  <a:gd name="connsiteX16" fmla="*/ 274476 w 561975"/>
                  <a:gd name="connsiteY16" fmla="*/ 16702 h 1568728"/>
                  <a:gd name="connsiteX17" fmla="*/ 335531 w 561975"/>
                  <a:gd name="connsiteY17" fmla="*/ 983 h 1568728"/>
                  <a:gd name="connsiteX18" fmla="*/ 557433 w 561975"/>
                  <a:gd name="connsiteY18" fmla="*/ 328 h 1568728"/>
                  <a:gd name="connsiteX19" fmla="*/ 560059 w 561975"/>
                  <a:gd name="connsiteY19" fmla="*/ 92026 h 1568728"/>
                  <a:gd name="connsiteX20" fmla="*/ 560059 w 561975"/>
                  <a:gd name="connsiteY20" fmla="*/ 369085 h 1568728"/>
                  <a:gd name="connsiteX21" fmla="*/ 560387 w 561975"/>
                  <a:gd name="connsiteY21" fmla="*/ 743410 h 1568728"/>
                  <a:gd name="connsiteX22" fmla="*/ 555135 w 561975"/>
                  <a:gd name="connsiteY22" fmla="*/ 730638 h 1568728"/>
                  <a:gd name="connsiteX23" fmla="*/ 553959 w 561975"/>
                  <a:gd name="connsiteY23" fmla="*/ 734127 h 1568728"/>
                  <a:gd name="connsiteX24" fmla="*/ 554363 w 561975"/>
                  <a:gd name="connsiteY24" fmla="*/ 743707 h 1568728"/>
                  <a:gd name="connsiteX25" fmla="*/ 559044 w 561975"/>
                  <a:gd name="connsiteY25" fmla="*/ 743952 h 1568728"/>
                  <a:gd name="connsiteX26" fmla="*/ 561975 w 561975"/>
                  <a:gd name="connsiteY26" fmla="*/ 1534676 h 1568728"/>
                  <a:gd name="connsiteX27" fmla="*/ 514106 w 561975"/>
                  <a:gd name="connsiteY27" fmla="*/ 1535986 h 1568728"/>
                  <a:gd name="connsiteX28" fmla="*/ 519316 w 561975"/>
                  <a:gd name="connsiteY28" fmla="*/ 1562835 h 1568728"/>
                  <a:gd name="connsiteX29" fmla="*/ 517037 w 561975"/>
                  <a:gd name="connsiteY29" fmla="*/ 1568728 h 1568728"/>
                  <a:gd name="connsiteX30" fmla="*/ 499452 w 561975"/>
                  <a:gd name="connsiteY30" fmla="*/ 1558906 h 1568728"/>
                  <a:gd name="connsiteX31" fmla="*/ 477308 w 561975"/>
                  <a:gd name="connsiteY31" fmla="*/ 1556286 h 1568728"/>
                  <a:gd name="connsiteX32" fmla="*/ 429765 w 561975"/>
                  <a:gd name="connsiteY32" fmla="*/ 1554322 h 1568728"/>
                  <a:gd name="connsiteX33" fmla="*/ 339562 w 561975"/>
                  <a:gd name="connsiteY33" fmla="*/ 1565781 h 1568728"/>
                  <a:gd name="connsiteX34" fmla="*/ 336957 w 561975"/>
                  <a:gd name="connsiteY34" fmla="*/ 1559560 h 1568728"/>
                  <a:gd name="connsiteX35" fmla="*/ 341516 w 561975"/>
                  <a:gd name="connsiteY35" fmla="*/ 1536313 h 1568728"/>
                  <a:gd name="connsiteX36" fmla="*/ 316767 w 561975"/>
                  <a:gd name="connsiteY36" fmla="*/ 1535986 h 1568728"/>
                  <a:gd name="connsiteX37" fmla="*/ 313185 w 561975"/>
                  <a:gd name="connsiteY37" fmla="*/ 815985 h 1568728"/>
                  <a:gd name="connsiteX38" fmla="*/ 314488 w 561975"/>
                  <a:gd name="connsiteY38" fmla="*/ 578932 h 1568728"/>
                  <a:gd name="connsiteX39" fmla="*/ 316354 w 561975"/>
                  <a:gd name="connsiteY39" fmla="*/ 558423 h 1568728"/>
                  <a:gd name="connsiteX40" fmla="*/ 316329 w 561975"/>
                  <a:gd name="connsiteY40" fmla="*/ 551501 h 1568728"/>
                  <a:gd name="connsiteX41" fmla="*/ 316621 w 561975"/>
                  <a:gd name="connsiteY41" fmla="*/ 548316 h 1568728"/>
                  <a:gd name="connsiteX42" fmla="*/ 316865 w 561975"/>
                  <a:gd name="connsiteY42" fmla="*/ 533708 h 1568728"/>
                  <a:gd name="connsiteX43" fmla="*/ 316513 w 561975"/>
                  <a:gd name="connsiteY43" fmla="*/ 435902 h 1568728"/>
                  <a:gd name="connsiteX44" fmla="*/ 315836 w 561975"/>
                  <a:gd name="connsiteY44" fmla="*/ 415589 h 1568728"/>
                  <a:gd name="connsiteX45" fmla="*/ 316329 w 561975"/>
                  <a:gd name="connsiteY45" fmla="*/ 551501 h 1568728"/>
                  <a:gd name="connsiteX46" fmla="*/ 313867 w 561975"/>
                  <a:gd name="connsiteY46" fmla="*/ 578353 h 1568728"/>
                  <a:gd name="connsiteX47" fmla="*/ 312882 w 561975"/>
                  <a:gd name="connsiteY47" fmla="*/ 576061 h 1568728"/>
                  <a:gd name="connsiteX48" fmla="*/ 312225 w 561975"/>
                  <a:gd name="connsiteY48" fmla="*/ 573769 h 1568728"/>
                  <a:gd name="connsiteX49" fmla="*/ 311241 w 561975"/>
                  <a:gd name="connsiteY49" fmla="*/ 568856 h 1568728"/>
                  <a:gd name="connsiteX50" fmla="*/ 310912 w 561975"/>
                  <a:gd name="connsiteY50" fmla="*/ 557721 h 1568728"/>
                  <a:gd name="connsiteX51" fmla="*/ 310912 w 561975"/>
                  <a:gd name="connsiteY51" fmla="*/ 421812 h 1568728"/>
                  <a:gd name="connsiteX52" fmla="*/ 309599 w 561975"/>
                  <a:gd name="connsiteY52" fmla="*/ 264615 h 1568728"/>
                  <a:gd name="connsiteX53" fmla="*/ 253796 w 561975"/>
                  <a:gd name="connsiteY53" fmla="*/ 265270 h 1568728"/>
                  <a:gd name="connsiteX54" fmla="*/ 251498 w 561975"/>
                  <a:gd name="connsiteY54" fmla="*/ 565909 h 1568728"/>
                  <a:gd name="connsiteX55" fmla="*/ 248544 w 561975"/>
                  <a:gd name="connsiteY55" fmla="*/ 862290 h 1568728"/>
                  <a:gd name="connsiteX56" fmla="*/ 246574 w 561975"/>
                  <a:gd name="connsiteY56" fmla="*/ 697561 h 1568728"/>
                  <a:gd name="connsiteX57" fmla="*/ 246193 w 561975"/>
                  <a:gd name="connsiteY57" fmla="*/ 699276 h 1568728"/>
                  <a:gd name="connsiteX58" fmla="*/ 245734 w 561975"/>
                  <a:gd name="connsiteY58" fmla="*/ 733647 h 1568728"/>
                  <a:gd name="connsiteX59" fmla="*/ 248168 w 561975"/>
                  <a:gd name="connsiteY59" fmla="*/ 862752 h 1568728"/>
                  <a:gd name="connsiteX60" fmla="*/ 247515 w 561975"/>
                  <a:gd name="connsiteY60" fmla="*/ 1361888 h 1568728"/>
                  <a:gd name="connsiteX61" fmla="*/ 245882 w 561975"/>
                  <a:gd name="connsiteY61" fmla="*/ 1524558 h 1568728"/>
                  <a:gd name="connsiteX62" fmla="*/ 221719 w 561975"/>
                  <a:gd name="connsiteY62" fmla="*/ 1524885 h 1568728"/>
                  <a:gd name="connsiteX63" fmla="*/ 225637 w 561975"/>
                  <a:gd name="connsiteY63" fmla="*/ 1545178 h 1568728"/>
                  <a:gd name="connsiteX64" fmla="*/ 222372 w 561975"/>
                  <a:gd name="connsiteY64" fmla="*/ 1552051 h 1568728"/>
                  <a:gd name="connsiteX65" fmla="*/ 204412 w 561975"/>
                  <a:gd name="connsiteY65" fmla="*/ 1546160 h 1568728"/>
                  <a:gd name="connsiteX66" fmla="*/ 48981 w 561975"/>
                  <a:gd name="connsiteY66" fmla="*/ 1552051 h 1568728"/>
                  <a:gd name="connsiteX67" fmla="*/ 45715 w 561975"/>
                  <a:gd name="connsiteY67" fmla="*/ 1543214 h 1568728"/>
                  <a:gd name="connsiteX68" fmla="*/ 49307 w 561975"/>
                  <a:gd name="connsiteY68" fmla="*/ 1523903 h 1568728"/>
                  <a:gd name="connsiteX69" fmla="*/ 0 w 561975"/>
                  <a:gd name="connsiteY69" fmla="*/ 1523576 h 1568728"/>
                  <a:gd name="connsiteX70" fmla="*/ 3265 w 561975"/>
                  <a:gd name="connsiteY70" fmla="*/ 860788 h 1568728"/>
                  <a:gd name="connsiteX71" fmla="*/ 5878 w 561975"/>
                  <a:gd name="connsiteY71" fmla="*/ 844750 h 1568728"/>
                  <a:gd name="connsiteX72" fmla="*/ 43430 w 561975"/>
                  <a:gd name="connsiteY72" fmla="*/ 805147 h 1568728"/>
                  <a:gd name="connsiteX73" fmla="*/ 43430 w 561975"/>
                  <a:gd name="connsiteY73" fmla="*/ 571126 h 1568728"/>
                  <a:gd name="connsiteX74" fmla="*/ 60409 w 561975"/>
                  <a:gd name="connsiteY74" fmla="*/ 519412 h 1568728"/>
                  <a:gd name="connsiteX75" fmla="*/ 61267 w 561975"/>
                  <a:gd name="connsiteY75" fmla="*/ 411443 h 1568728"/>
                  <a:gd name="connsiteX76" fmla="*/ 60422 w 561975"/>
                  <a:gd name="connsiteY76" fmla="*/ 308157 h 1568728"/>
                  <a:gd name="connsiteX77" fmla="*/ 59796 w 561975"/>
                  <a:gd name="connsiteY77" fmla="*/ 305879 h 1568728"/>
                  <a:gd name="connsiteX78" fmla="*/ 3008 w 561975"/>
                  <a:gd name="connsiteY78" fmla="*/ 260357 h 1568728"/>
                  <a:gd name="connsiteX79" fmla="*/ 2023 w 561975"/>
                  <a:gd name="connsiteY79" fmla="*/ 130670 h 1568728"/>
                  <a:gd name="connsiteX80" fmla="*/ 4649 w 561975"/>
                  <a:gd name="connsiteY80"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37392 w 561975"/>
                  <a:gd name="connsiteY9" fmla="*/ 738050 h 1568728"/>
                  <a:gd name="connsiteX10" fmla="*/ 237408 w 561975"/>
                  <a:gd name="connsiteY10" fmla="*/ 737979 h 1568728"/>
                  <a:gd name="connsiteX11" fmla="*/ 4649 w 561975"/>
                  <a:gd name="connsiteY11" fmla="*/ 0 h 1568728"/>
                  <a:gd name="connsiteX12" fmla="*/ 205214 w 561975"/>
                  <a:gd name="connsiteY12" fmla="*/ 328 h 1568728"/>
                  <a:gd name="connsiteX13" fmla="*/ 213092 w 561975"/>
                  <a:gd name="connsiteY13" fmla="*/ 3930 h 1568728"/>
                  <a:gd name="connsiteX14" fmla="*/ 238039 w 561975"/>
                  <a:gd name="connsiteY14" fmla="*/ 17030 h 1568728"/>
                  <a:gd name="connsiteX15" fmla="*/ 274476 w 561975"/>
                  <a:gd name="connsiteY15" fmla="*/ 16702 h 1568728"/>
                  <a:gd name="connsiteX16" fmla="*/ 335531 w 561975"/>
                  <a:gd name="connsiteY16" fmla="*/ 983 h 1568728"/>
                  <a:gd name="connsiteX17" fmla="*/ 557433 w 561975"/>
                  <a:gd name="connsiteY17" fmla="*/ 328 h 1568728"/>
                  <a:gd name="connsiteX18" fmla="*/ 560059 w 561975"/>
                  <a:gd name="connsiteY18" fmla="*/ 92026 h 1568728"/>
                  <a:gd name="connsiteX19" fmla="*/ 560059 w 561975"/>
                  <a:gd name="connsiteY19" fmla="*/ 369085 h 1568728"/>
                  <a:gd name="connsiteX20" fmla="*/ 560387 w 561975"/>
                  <a:gd name="connsiteY20" fmla="*/ 743410 h 1568728"/>
                  <a:gd name="connsiteX21" fmla="*/ 555135 w 561975"/>
                  <a:gd name="connsiteY21" fmla="*/ 730638 h 1568728"/>
                  <a:gd name="connsiteX22" fmla="*/ 553959 w 561975"/>
                  <a:gd name="connsiteY22" fmla="*/ 734127 h 1568728"/>
                  <a:gd name="connsiteX23" fmla="*/ 554363 w 561975"/>
                  <a:gd name="connsiteY23" fmla="*/ 743707 h 1568728"/>
                  <a:gd name="connsiteX24" fmla="*/ 559044 w 561975"/>
                  <a:gd name="connsiteY24" fmla="*/ 743952 h 1568728"/>
                  <a:gd name="connsiteX25" fmla="*/ 561975 w 561975"/>
                  <a:gd name="connsiteY25" fmla="*/ 1534676 h 1568728"/>
                  <a:gd name="connsiteX26" fmla="*/ 514106 w 561975"/>
                  <a:gd name="connsiteY26" fmla="*/ 1535986 h 1568728"/>
                  <a:gd name="connsiteX27" fmla="*/ 519316 w 561975"/>
                  <a:gd name="connsiteY27" fmla="*/ 1562835 h 1568728"/>
                  <a:gd name="connsiteX28" fmla="*/ 517037 w 561975"/>
                  <a:gd name="connsiteY28" fmla="*/ 1568728 h 1568728"/>
                  <a:gd name="connsiteX29" fmla="*/ 499452 w 561975"/>
                  <a:gd name="connsiteY29" fmla="*/ 1558906 h 1568728"/>
                  <a:gd name="connsiteX30" fmla="*/ 477308 w 561975"/>
                  <a:gd name="connsiteY30" fmla="*/ 1556286 h 1568728"/>
                  <a:gd name="connsiteX31" fmla="*/ 429765 w 561975"/>
                  <a:gd name="connsiteY31" fmla="*/ 1554322 h 1568728"/>
                  <a:gd name="connsiteX32" fmla="*/ 339562 w 561975"/>
                  <a:gd name="connsiteY32" fmla="*/ 1565781 h 1568728"/>
                  <a:gd name="connsiteX33" fmla="*/ 336957 w 561975"/>
                  <a:gd name="connsiteY33" fmla="*/ 1559560 h 1568728"/>
                  <a:gd name="connsiteX34" fmla="*/ 341516 w 561975"/>
                  <a:gd name="connsiteY34" fmla="*/ 1536313 h 1568728"/>
                  <a:gd name="connsiteX35" fmla="*/ 316767 w 561975"/>
                  <a:gd name="connsiteY35" fmla="*/ 1535986 h 1568728"/>
                  <a:gd name="connsiteX36" fmla="*/ 313185 w 561975"/>
                  <a:gd name="connsiteY36" fmla="*/ 815985 h 1568728"/>
                  <a:gd name="connsiteX37" fmla="*/ 314488 w 561975"/>
                  <a:gd name="connsiteY37" fmla="*/ 578932 h 1568728"/>
                  <a:gd name="connsiteX38" fmla="*/ 316354 w 561975"/>
                  <a:gd name="connsiteY38" fmla="*/ 558423 h 1568728"/>
                  <a:gd name="connsiteX39" fmla="*/ 316329 w 561975"/>
                  <a:gd name="connsiteY39" fmla="*/ 551501 h 1568728"/>
                  <a:gd name="connsiteX40" fmla="*/ 316621 w 561975"/>
                  <a:gd name="connsiteY40" fmla="*/ 548316 h 1568728"/>
                  <a:gd name="connsiteX41" fmla="*/ 316865 w 561975"/>
                  <a:gd name="connsiteY41" fmla="*/ 533708 h 1568728"/>
                  <a:gd name="connsiteX42" fmla="*/ 316513 w 561975"/>
                  <a:gd name="connsiteY42" fmla="*/ 435902 h 1568728"/>
                  <a:gd name="connsiteX43" fmla="*/ 315836 w 561975"/>
                  <a:gd name="connsiteY43" fmla="*/ 415589 h 1568728"/>
                  <a:gd name="connsiteX44" fmla="*/ 316329 w 561975"/>
                  <a:gd name="connsiteY44" fmla="*/ 551501 h 1568728"/>
                  <a:gd name="connsiteX45" fmla="*/ 313867 w 561975"/>
                  <a:gd name="connsiteY45" fmla="*/ 578353 h 1568728"/>
                  <a:gd name="connsiteX46" fmla="*/ 312882 w 561975"/>
                  <a:gd name="connsiteY46" fmla="*/ 576061 h 1568728"/>
                  <a:gd name="connsiteX47" fmla="*/ 312225 w 561975"/>
                  <a:gd name="connsiteY47" fmla="*/ 573769 h 1568728"/>
                  <a:gd name="connsiteX48" fmla="*/ 311241 w 561975"/>
                  <a:gd name="connsiteY48" fmla="*/ 568856 h 1568728"/>
                  <a:gd name="connsiteX49" fmla="*/ 310912 w 561975"/>
                  <a:gd name="connsiteY49" fmla="*/ 557721 h 1568728"/>
                  <a:gd name="connsiteX50" fmla="*/ 310912 w 561975"/>
                  <a:gd name="connsiteY50" fmla="*/ 421812 h 1568728"/>
                  <a:gd name="connsiteX51" fmla="*/ 309599 w 561975"/>
                  <a:gd name="connsiteY51" fmla="*/ 264615 h 1568728"/>
                  <a:gd name="connsiteX52" fmla="*/ 253796 w 561975"/>
                  <a:gd name="connsiteY52" fmla="*/ 265270 h 1568728"/>
                  <a:gd name="connsiteX53" fmla="*/ 251498 w 561975"/>
                  <a:gd name="connsiteY53" fmla="*/ 565909 h 1568728"/>
                  <a:gd name="connsiteX54" fmla="*/ 248544 w 561975"/>
                  <a:gd name="connsiteY54" fmla="*/ 862290 h 1568728"/>
                  <a:gd name="connsiteX55" fmla="*/ 246574 w 561975"/>
                  <a:gd name="connsiteY55" fmla="*/ 697561 h 1568728"/>
                  <a:gd name="connsiteX56" fmla="*/ 246193 w 561975"/>
                  <a:gd name="connsiteY56" fmla="*/ 699276 h 1568728"/>
                  <a:gd name="connsiteX57" fmla="*/ 245734 w 561975"/>
                  <a:gd name="connsiteY57" fmla="*/ 733647 h 1568728"/>
                  <a:gd name="connsiteX58" fmla="*/ 248168 w 561975"/>
                  <a:gd name="connsiteY58" fmla="*/ 862752 h 1568728"/>
                  <a:gd name="connsiteX59" fmla="*/ 247515 w 561975"/>
                  <a:gd name="connsiteY59" fmla="*/ 1361888 h 1568728"/>
                  <a:gd name="connsiteX60" fmla="*/ 245882 w 561975"/>
                  <a:gd name="connsiteY60" fmla="*/ 1524558 h 1568728"/>
                  <a:gd name="connsiteX61" fmla="*/ 221719 w 561975"/>
                  <a:gd name="connsiteY61" fmla="*/ 1524885 h 1568728"/>
                  <a:gd name="connsiteX62" fmla="*/ 225637 w 561975"/>
                  <a:gd name="connsiteY62" fmla="*/ 1545178 h 1568728"/>
                  <a:gd name="connsiteX63" fmla="*/ 222372 w 561975"/>
                  <a:gd name="connsiteY63" fmla="*/ 1552051 h 1568728"/>
                  <a:gd name="connsiteX64" fmla="*/ 204412 w 561975"/>
                  <a:gd name="connsiteY64" fmla="*/ 1546160 h 1568728"/>
                  <a:gd name="connsiteX65" fmla="*/ 48981 w 561975"/>
                  <a:gd name="connsiteY65" fmla="*/ 1552051 h 1568728"/>
                  <a:gd name="connsiteX66" fmla="*/ 45715 w 561975"/>
                  <a:gd name="connsiteY66" fmla="*/ 1543214 h 1568728"/>
                  <a:gd name="connsiteX67" fmla="*/ 49307 w 561975"/>
                  <a:gd name="connsiteY67" fmla="*/ 1523903 h 1568728"/>
                  <a:gd name="connsiteX68" fmla="*/ 0 w 561975"/>
                  <a:gd name="connsiteY68" fmla="*/ 1523576 h 1568728"/>
                  <a:gd name="connsiteX69" fmla="*/ 3265 w 561975"/>
                  <a:gd name="connsiteY69" fmla="*/ 860788 h 1568728"/>
                  <a:gd name="connsiteX70" fmla="*/ 5878 w 561975"/>
                  <a:gd name="connsiteY70" fmla="*/ 844750 h 1568728"/>
                  <a:gd name="connsiteX71" fmla="*/ 43430 w 561975"/>
                  <a:gd name="connsiteY71" fmla="*/ 805147 h 1568728"/>
                  <a:gd name="connsiteX72" fmla="*/ 43430 w 561975"/>
                  <a:gd name="connsiteY72" fmla="*/ 571126 h 1568728"/>
                  <a:gd name="connsiteX73" fmla="*/ 60409 w 561975"/>
                  <a:gd name="connsiteY73" fmla="*/ 519412 h 1568728"/>
                  <a:gd name="connsiteX74" fmla="*/ 61267 w 561975"/>
                  <a:gd name="connsiteY74" fmla="*/ 411443 h 1568728"/>
                  <a:gd name="connsiteX75" fmla="*/ 60422 w 561975"/>
                  <a:gd name="connsiteY75" fmla="*/ 308157 h 1568728"/>
                  <a:gd name="connsiteX76" fmla="*/ 59796 w 561975"/>
                  <a:gd name="connsiteY76" fmla="*/ 305879 h 1568728"/>
                  <a:gd name="connsiteX77" fmla="*/ 3008 w 561975"/>
                  <a:gd name="connsiteY77" fmla="*/ 260357 h 1568728"/>
                  <a:gd name="connsiteX78" fmla="*/ 2023 w 561975"/>
                  <a:gd name="connsiteY78" fmla="*/ 130670 h 1568728"/>
                  <a:gd name="connsiteX79" fmla="*/ 4649 w 561975"/>
                  <a:gd name="connsiteY79"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392 w 561975"/>
                  <a:gd name="connsiteY7" fmla="*/ 738050 h 1568728"/>
                  <a:gd name="connsiteX8" fmla="*/ 218016 w 561975"/>
                  <a:gd name="connsiteY8" fmla="*/ 767645 h 1568728"/>
                  <a:gd name="connsiteX9" fmla="*/ 237392 w 561975"/>
                  <a:gd name="connsiteY9" fmla="*/ 738050 h 1568728"/>
                  <a:gd name="connsiteX10" fmla="*/ 4649 w 561975"/>
                  <a:gd name="connsiteY10" fmla="*/ 0 h 1568728"/>
                  <a:gd name="connsiteX11" fmla="*/ 205214 w 561975"/>
                  <a:gd name="connsiteY11" fmla="*/ 328 h 1568728"/>
                  <a:gd name="connsiteX12" fmla="*/ 213092 w 561975"/>
                  <a:gd name="connsiteY12" fmla="*/ 3930 h 1568728"/>
                  <a:gd name="connsiteX13" fmla="*/ 238039 w 561975"/>
                  <a:gd name="connsiteY13" fmla="*/ 17030 h 1568728"/>
                  <a:gd name="connsiteX14" fmla="*/ 274476 w 561975"/>
                  <a:gd name="connsiteY14" fmla="*/ 16702 h 1568728"/>
                  <a:gd name="connsiteX15" fmla="*/ 335531 w 561975"/>
                  <a:gd name="connsiteY15" fmla="*/ 983 h 1568728"/>
                  <a:gd name="connsiteX16" fmla="*/ 557433 w 561975"/>
                  <a:gd name="connsiteY16" fmla="*/ 328 h 1568728"/>
                  <a:gd name="connsiteX17" fmla="*/ 560059 w 561975"/>
                  <a:gd name="connsiteY17" fmla="*/ 92026 h 1568728"/>
                  <a:gd name="connsiteX18" fmla="*/ 560059 w 561975"/>
                  <a:gd name="connsiteY18" fmla="*/ 369085 h 1568728"/>
                  <a:gd name="connsiteX19" fmla="*/ 560387 w 561975"/>
                  <a:gd name="connsiteY19" fmla="*/ 743410 h 1568728"/>
                  <a:gd name="connsiteX20" fmla="*/ 555135 w 561975"/>
                  <a:gd name="connsiteY20" fmla="*/ 730638 h 1568728"/>
                  <a:gd name="connsiteX21" fmla="*/ 553959 w 561975"/>
                  <a:gd name="connsiteY21" fmla="*/ 734127 h 1568728"/>
                  <a:gd name="connsiteX22" fmla="*/ 554363 w 561975"/>
                  <a:gd name="connsiteY22" fmla="*/ 743707 h 1568728"/>
                  <a:gd name="connsiteX23" fmla="*/ 559044 w 561975"/>
                  <a:gd name="connsiteY23" fmla="*/ 743952 h 1568728"/>
                  <a:gd name="connsiteX24" fmla="*/ 561975 w 561975"/>
                  <a:gd name="connsiteY24" fmla="*/ 1534676 h 1568728"/>
                  <a:gd name="connsiteX25" fmla="*/ 514106 w 561975"/>
                  <a:gd name="connsiteY25" fmla="*/ 1535986 h 1568728"/>
                  <a:gd name="connsiteX26" fmla="*/ 519316 w 561975"/>
                  <a:gd name="connsiteY26" fmla="*/ 1562835 h 1568728"/>
                  <a:gd name="connsiteX27" fmla="*/ 517037 w 561975"/>
                  <a:gd name="connsiteY27" fmla="*/ 1568728 h 1568728"/>
                  <a:gd name="connsiteX28" fmla="*/ 499452 w 561975"/>
                  <a:gd name="connsiteY28" fmla="*/ 1558906 h 1568728"/>
                  <a:gd name="connsiteX29" fmla="*/ 477308 w 561975"/>
                  <a:gd name="connsiteY29" fmla="*/ 1556286 h 1568728"/>
                  <a:gd name="connsiteX30" fmla="*/ 429765 w 561975"/>
                  <a:gd name="connsiteY30" fmla="*/ 1554322 h 1568728"/>
                  <a:gd name="connsiteX31" fmla="*/ 339562 w 561975"/>
                  <a:gd name="connsiteY31" fmla="*/ 1565781 h 1568728"/>
                  <a:gd name="connsiteX32" fmla="*/ 336957 w 561975"/>
                  <a:gd name="connsiteY32" fmla="*/ 1559560 h 1568728"/>
                  <a:gd name="connsiteX33" fmla="*/ 341516 w 561975"/>
                  <a:gd name="connsiteY33" fmla="*/ 1536313 h 1568728"/>
                  <a:gd name="connsiteX34" fmla="*/ 316767 w 561975"/>
                  <a:gd name="connsiteY34" fmla="*/ 1535986 h 1568728"/>
                  <a:gd name="connsiteX35" fmla="*/ 313185 w 561975"/>
                  <a:gd name="connsiteY35" fmla="*/ 815985 h 1568728"/>
                  <a:gd name="connsiteX36" fmla="*/ 314488 w 561975"/>
                  <a:gd name="connsiteY36" fmla="*/ 578932 h 1568728"/>
                  <a:gd name="connsiteX37" fmla="*/ 316354 w 561975"/>
                  <a:gd name="connsiteY37" fmla="*/ 558423 h 1568728"/>
                  <a:gd name="connsiteX38" fmla="*/ 316329 w 561975"/>
                  <a:gd name="connsiteY38" fmla="*/ 551501 h 1568728"/>
                  <a:gd name="connsiteX39" fmla="*/ 316621 w 561975"/>
                  <a:gd name="connsiteY39" fmla="*/ 548316 h 1568728"/>
                  <a:gd name="connsiteX40" fmla="*/ 316865 w 561975"/>
                  <a:gd name="connsiteY40" fmla="*/ 533708 h 1568728"/>
                  <a:gd name="connsiteX41" fmla="*/ 316513 w 561975"/>
                  <a:gd name="connsiteY41" fmla="*/ 435902 h 1568728"/>
                  <a:gd name="connsiteX42" fmla="*/ 315836 w 561975"/>
                  <a:gd name="connsiteY42" fmla="*/ 415589 h 1568728"/>
                  <a:gd name="connsiteX43" fmla="*/ 316329 w 561975"/>
                  <a:gd name="connsiteY43" fmla="*/ 551501 h 1568728"/>
                  <a:gd name="connsiteX44" fmla="*/ 313867 w 561975"/>
                  <a:gd name="connsiteY44" fmla="*/ 578353 h 1568728"/>
                  <a:gd name="connsiteX45" fmla="*/ 312882 w 561975"/>
                  <a:gd name="connsiteY45" fmla="*/ 576061 h 1568728"/>
                  <a:gd name="connsiteX46" fmla="*/ 312225 w 561975"/>
                  <a:gd name="connsiteY46" fmla="*/ 573769 h 1568728"/>
                  <a:gd name="connsiteX47" fmla="*/ 311241 w 561975"/>
                  <a:gd name="connsiteY47" fmla="*/ 568856 h 1568728"/>
                  <a:gd name="connsiteX48" fmla="*/ 310912 w 561975"/>
                  <a:gd name="connsiteY48" fmla="*/ 557721 h 1568728"/>
                  <a:gd name="connsiteX49" fmla="*/ 310912 w 561975"/>
                  <a:gd name="connsiteY49" fmla="*/ 421812 h 1568728"/>
                  <a:gd name="connsiteX50" fmla="*/ 309599 w 561975"/>
                  <a:gd name="connsiteY50" fmla="*/ 264615 h 1568728"/>
                  <a:gd name="connsiteX51" fmla="*/ 253796 w 561975"/>
                  <a:gd name="connsiteY51" fmla="*/ 265270 h 1568728"/>
                  <a:gd name="connsiteX52" fmla="*/ 251498 w 561975"/>
                  <a:gd name="connsiteY52" fmla="*/ 565909 h 1568728"/>
                  <a:gd name="connsiteX53" fmla="*/ 248544 w 561975"/>
                  <a:gd name="connsiteY53" fmla="*/ 862290 h 1568728"/>
                  <a:gd name="connsiteX54" fmla="*/ 246574 w 561975"/>
                  <a:gd name="connsiteY54" fmla="*/ 697561 h 1568728"/>
                  <a:gd name="connsiteX55" fmla="*/ 246193 w 561975"/>
                  <a:gd name="connsiteY55" fmla="*/ 699276 h 1568728"/>
                  <a:gd name="connsiteX56" fmla="*/ 245734 w 561975"/>
                  <a:gd name="connsiteY56" fmla="*/ 733647 h 1568728"/>
                  <a:gd name="connsiteX57" fmla="*/ 248168 w 561975"/>
                  <a:gd name="connsiteY57" fmla="*/ 862752 h 1568728"/>
                  <a:gd name="connsiteX58" fmla="*/ 247515 w 561975"/>
                  <a:gd name="connsiteY58" fmla="*/ 1361888 h 1568728"/>
                  <a:gd name="connsiteX59" fmla="*/ 245882 w 561975"/>
                  <a:gd name="connsiteY59" fmla="*/ 1524558 h 1568728"/>
                  <a:gd name="connsiteX60" fmla="*/ 221719 w 561975"/>
                  <a:gd name="connsiteY60" fmla="*/ 1524885 h 1568728"/>
                  <a:gd name="connsiteX61" fmla="*/ 225637 w 561975"/>
                  <a:gd name="connsiteY61" fmla="*/ 1545178 h 1568728"/>
                  <a:gd name="connsiteX62" fmla="*/ 222372 w 561975"/>
                  <a:gd name="connsiteY62" fmla="*/ 1552051 h 1568728"/>
                  <a:gd name="connsiteX63" fmla="*/ 204412 w 561975"/>
                  <a:gd name="connsiteY63" fmla="*/ 1546160 h 1568728"/>
                  <a:gd name="connsiteX64" fmla="*/ 48981 w 561975"/>
                  <a:gd name="connsiteY64" fmla="*/ 1552051 h 1568728"/>
                  <a:gd name="connsiteX65" fmla="*/ 45715 w 561975"/>
                  <a:gd name="connsiteY65" fmla="*/ 1543214 h 1568728"/>
                  <a:gd name="connsiteX66" fmla="*/ 49307 w 561975"/>
                  <a:gd name="connsiteY66" fmla="*/ 1523903 h 1568728"/>
                  <a:gd name="connsiteX67" fmla="*/ 0 w 561975"/>
                  <a:gd name="connsiteY67" fmla="*/ 1523576 h 1568728"/>
                  <a:gd name="connsiteX68" fmla="*/ 3265 w 561975"/>
                  <a:gd name="connsiteY68" fmla="*/ 860788 h 1568728"/>
                  <a:gd name="connsiteX69" fmla="*/ 5878 w 561975"/>
                  <a:gd name="connsiteY69" fmla="*/ 844750 h 1568728"/>
                  <a:gd name="connsiteX70" fmla="*/ 43430 w 561975"/>
                  <a:gd name="connsiteY70" fmla="*/ 805147 h 1568728"/>
                  <a:gd name="connsiteX71" fmla="*/ 43430 w 561975"/>
                  <a:gd name="connsiteY71" fmla="*/ 571126 h 1568728"/>
                  <a:gd name="connsiteX72" fmla="*/ 60409 w 561975"/>
                  <a:gd name="connsiteY72" fmla="*/ 519412 h 1568728"/>
                  <a:gd name="connsiteX73" fmla="*/ 61267 w 561975"/>
                  <a:gd name="connsiteY73" fmla="*/ 411443 h 1568728"/>
                  <a:gd name="connsiteX74" fmla="*/ 60422 w 561975"/>
                  <a:gd name="connsiteY74" fmla="*/ 308157 h 1568728"/>
                  <a:gd name="connsiteX75" fmla="*/ 59796 w 561975"/>
                  <a:gd name="connsiteY75" fmla="*/ 305879 h 1568728"/>
                  <a:gd name="connsiteX76" fmla="*/ 3008 w 561975"/>
                  <a:gd name="connsiteY76" fmla="*/ 260357 h 1568728"/>
                  <a:gd name="connsiteX77" fmla="*/ 2023 w 561975"/>
                  <a:gd name="connsiteY77" fmla="*/ 130670 h 1568728"/>
                  <a:gd name="connsiteX78" fmla="*/ 4649 w 561975"/>
                  <a:gd name="connsiteY78"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4649 w 561975"/>
                  <a:gd name="connsiteY7" fmla="*/ 0 h 1568728"/>
                  <a:gd name="connsiteX8" fmla="*/ 205214 w 561975"/>
                  <a:gd name="connsiteY8" fmla="*/ 328 h 1568728"/>
                  <a:gd name="connsiteX9" fmla="*/ 213092 w 561975"/>
                  <a:gd name="connsiteY9" fmla="*/ 3930 h 1568728"/>
                  <a:gd name="connsiteX10" fmla="*/ 238039 w 561975"/>
                  <a:gd name="connsiteY10" fmla="*/ 17030 h 1568728"/>
                  <a:gd name="connsiteX11" fmla="*/ 274476 w 561975"/>
                  <a:gd name="connsiteY11" fmla="*/ 16702 h 1568728"/>
                  <a:gd name="connsiteX12" fmla="*/ 335531 w 561975"/>
                  <a:gd name="connsiteY12" fmla="*/ 983 h 1568728"/>
                  <a:gd name="connsiteX13" fmla="*/ 557433 w 561975"/>
                  <a:gd name="connsiteY13" fmla="*/ 328 h 1568728"/>
                  <a:gd name="connsiteX14" fmla="*/ 560059 w 561975"/>
                  <a:gd name="connsiteY14" fmla="*/ 92026 h 1568728"/>
                  <a:gd name="connsiteX15" fmla="*/ 560059 w 561975"/>
                  <a:gd name="connsiteY15" fmla="*/ 369085 h 1568728"/>
                  <a:gd name="connsiteX16" fmla="*/ 560387 w 561975"/>
                  <a:gd name="connsiteY16" fmla="*/ 743410 h 1568728"/>
                  <a:gd name="connsiteX17" fmla="*/ 555135 w 561975"/>
                  <a:gd name="connsiteY17" fmla="*/ 730638 h 1568728"/>
                  <a:gd name="connsiteX18" fmla="*/ 553959 w 561975"/>
                  <a:gd name="connsiteY18" fmla="*/ 734127 h 1568728"/>
                  <a:gd name="connsiteX19" fmla="*/ 554363 w 561975"/>
                  <a:gd name="connsiteY19" fmla="*/ 743707 h 1568728"/>
                  <a:gd name="connsiteX20" fmla="*/ 559044 w 561975"/>
                  <a:gd name="connsiteY20" fmla="*/ 743952 h 1568728"/>
                  <a:gd name="connsiteX21" fmla="*/ 561975 w 561975"/>
                  <a:gd name="connsiteY21" fmla="*/ 1534676 h 1568728"/>
                  <a:gd name="connsiteX22" fmla="*/ 514106 w 561975"/>
                  <a:gd name="connsiteY22" fmla="*/ 1535986 h 1568728"/>
                  <a:gd name="connsiteX23" fmla="*/ 519316 w 561975"/>
                  <a:gd name="connsiteY23" fmla="*/ 1562835 h 1568728"/>
                  <a:gd name="connsiteX24" fmla="*/ 517037 w 561975"/>
                  <a:gd name="connsiteY24" fmla="*/ 1568728 h 1568728"/>
                  <a:gd name="connsiteX25" fmla="*/ 499452 w 561975"/>
                  <a:gd name="connsiteY25" fmla="*/ 1558906 h 1568728"/>
                  <a:gd name="connsiteX26" fmla="*/ 477308 w 561975"/>
                  <a:gd name="connsiteY26" fmla="*/ 1556286 h 1568728"/>
                  <a:gd name="connsiteX27" fmla="*/ 429765 w 561975"/>
                  <a:gd name="connsiteY27" fmla="*/ 1554322 h 1568728"/>
                  <a:gd name="connsiteX28" fmla="*/ 339562 w 561975"/>
                  <a:gd name="connsiteY28" fmla="*/ 1565781 h 1568728"/>
                  <a:gd name="connsiteX29" fmla="*/ 336957 w 561975"/>
                  <a:gd name="connsiteY29" fmla="*/ 1559560 h 1568728"/>
                  <a:gd name="connsiteX30" fmla="*/ 341516 w 561975"/>
                  <a:gd name="connsiteY30" fmla="*/ 1536313 h 1568728"/>
                  <a:gd name="connsiteX31" fmla="*/ 316767 w 561975"/>
                  <a:gd name="connsiteY31" fmla="*/ 1535986 h 1568728"/>
                  <a:gd name="connsiteX32" fmla="*/ 313185 w 561975"/>
                  <a:gd name="connsiteY32" fmla="*/ 815985 h 1568728"/>
                  <a:gd name="connsiteX33" fmla="*/ 314488 w 561975"/>
                  <a:gd name="connsiteY33" fmla="*/ 578932 h 1568728"/>
                  <a:gd name="connsiteX34" fmla="*/ 316354 w 561975"/>
                  <a:gd name="connsiteY34" fmla="*/ 558423 h 1568728"/>
                  <a:gd name="connsiteX35" fmla="*/ 316329 w 561975"/>
                  <a:gd name="connsiteY35" fmla="*/ 551501 h 1568728"/>
                  <a:gd name="connsiteX36" fmla="*/ 316621 w 561975"/>
                  <a:gd name="connsiteY36" fmla="*/ 548316 h 1568728"/>
                  <a:gd name="connsiteX37" fmla="*/ 316865 w 561975"/>
                  <a:gd name="connsiteY37" fmla="*/ 533708 h 1568728"/>
                  <a:gd name="connsiteX38" fmla="*/ 316513 w 561975"/>
                  <a:gd name="connsiteY38" fmla="*/ 435902 h 1568728"/>
                  <a:gd name="connsiteX39" fmla="*/ 315836 w 561975"/>
                  <a:gd name="connsiteY39" fmla="*/ 415589 h 1568728"/>
                  <a:gd name="connsiteX40" fmla="*/ 316329 w 561975"/>
                  <a:gd name="connsiteY40" fmla="*/ 551501 h 1568728"/>
                  <a:gd name="connsiteX41" fmla="*/ 313867 w 561975"/>
                  <a:gd name="connsiteY41" fmla="*/ 578353 h 1568728"/>
                  <a:gd name="connsiteX42" fmla="*/ 312882 w 561975"/>
                  <a:gd name="connsiteY42" fmla="*/ 576061 h 1568728"/>
                  <a:gd name="connsiteX43" fmla="*/ 312225 w 561975"/>
                  <a:gd name="connsiteY43" fmla="*/ 573769 h 1568728"/>
                  <a:gd name="connsiteX44" fmla="*/ 311241 w 561975"/>
                  <a:gd name="connsiteY44" fmla="*/ 568856 h 1568728"/>
                  <a:gd name="connsiteX45" fmla="*/ 310912 w 561975"/>
                  <a:gd name="connsiteY45" fmla="*/ 557721 h 1568728"/>
                  <a:gd name="connsiteX46" fmla="*/ 310912 w 561975"/>
                  <a:gd name="connsiteY46" fmla="*/ 421812 h 1568728"/>
                  <a:gd name="connsiteX47" fmla="*/ 309599 w 561975"/>
                  <a:gd name="connsiteY47" fmla="*/ 264615 h 1568728"/>
                  <a:gd name="connsiteX48" fmla="*/ 253796 w 561975"/>
                  <a:gd name="connsiteY48" fmla="*/ 265270 h 1568728"/>
                  <a:gd name="connsiteX49" fmla="*/ 251498 w 561975"/>
                  <a:gd name="connsiteY49" fmla="*/ 565909 h 1568728"/>
                  <a:gd name="connsiteX50" fmla="*/ 248544 w 561975"/>
                  <a:gd name="connsiteY50" fmla="*/ 862290 h 1568728"/>
                  <a:gd name="connsiteX51" fmla="*/ 246574 w 561975"/>
                  <a:gd name="connsiteY51" fmla="*/ 697561 h 1568728"/>
                  <a:gd name="connsiteX52" fmla="*/ 246193 w 561975"/>
                  <a:gd name="connsiteY52" fmla="*/ 699276 h 1568728"/>
                  <a:gd name="connsiteX53" fmla="*/ 245734 w 561975"/>
                  <a:gd name="connsiteY53" fmla="*/ 733647 h 1568728"/>
                  <a:gd name="connsiteX54" fmla="*/ 248168 w 561975"/>
                  <a:gd name="connsiteY54" fmla="*/ 862752 h 1568728"/>
                  <a:gd name="connsiteX55" fmla="*/ 247515 w 561975"/>
                  <a:gd name="connsiteY55" fmla="*/ 1361888 h 1568728"/>
                  <a:gd name="connsiteX56" fmla="*/ 245882 w 561975"/>
                  <a:gd name="connsiteY56" fmla="*/ 1524558 h 1568728"/>
                  <a:gd name="connsiteX57" fmla="*/ 221719 w 561975"/>
                  <a:gd name="connsiteY57" fmla="*/ 1524885 h 1568728"/>
                  <a:gd name="connsiteX58" fmla="*/ 225637 w 561975"/>
                  <a:gd name="connsiteY58" fmla="*/ 1545178 h 1568728"/>
                  <a:gd name="connsiteX59" fmla="*/ 222372 w 561975"/>
                  <a:gd name="connsiteY59" fmla="*/ 1552051 h 1568728"/>
                  <a:gd name="connsiteX60" fmla="*/ 204412 w 561975"/>
                  <a:gd name="connsiteY60" fmla="*/ 1546160 h 1568728"/>
                  <a:gd name="connsiteX61" fmla="*/ 48981 w 561975"/>
                  <a:gd name="connsiteY61" fmla="*/ 1552051 h 1568728"/>
                  <a:gd name="connsiteX62" fmla="*/ 45715 w 561975"/>
                  <a:gd name="connsiteY62" fmla="*/ 1543214 h 1568728"/>
                  <a:gd name="connsiteX63" fmla="*/ 49307 w 561975"/>
                  <a:gd name="connsiteY63" fmla="*/ 1523903 h 1568728"/>
                  <a:gd name="connsiteX64" fmla="*/ 0 w 561975"/>
                  <a:gd name="connsiteY64" fmla="*/ 1523576 h 1568728"/>
                  <a:gd name="connsiteX65" fmla="*/ 3265 w 561975"/>
                  <a:gd name="connsiteY65" fmla="*/ 860788 h 1568728"/>
                  <a:gd name="connsiteX66" fmla="*/ 5878 w 561975"/>
                  <a:gd name="connsiteY66" fmla="*/ 844750 h 1568728"/>
                  <a:gd name="connsiteX67" fmla="*/ 43430 w 561975"/>
                  <a:gd name="connsiteY67" fmla="*/ 805147 h 1568728"/>
                  <a:gd name="connsiteX68" fmla="*/ 43430 w 561975"/>
                  <a:gd name="connsiteY68" fmla="*/ 571126 h 1568728"/>
                  <a:gd name="connsiteX69" fmla="*/ 60409 w 561975"/>
                  <a:gd name="connsiteY69" fmla="*/ 519412 h 1568728"/>
                  <a:gd name="connsiteX70" fmla="*/ 61267 w 561975"/>
                  <a:gd name="connsiteY70" fmla="*/ 411443 h 1568728"/>
                  <a:gd name="connsiteX71" fmla="*/ 60422 w 561975"/>
                  <a:gd name="connsiteY71" fmla="*/ 308157 h 1568728"/>
                  <a:gd name="connsiteX72" fmla="*/ 59796 w 561975"/>
                  <a:gd name="connsiteY72" fmla="*/ 305879 h 1568728"/>
                  <a:gd name="connsiteX73" fmla="*/ 3008 w 561975"/>
                  <a:gd name="connsiteY73" fmla="*/ 260357 h 1568728"/>
                  <a:gd name="connsiteX74" fmla="*/ 2023 w 561975"/>
                  <a:gd name="connsiteY74" fmla="*/ 130670 h 1568728"/>
                  <a:gd name="connsiteX75" fmla="*/ 4649 w 561975"/>
                  <a:gd name="connsiteY75"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354509 w 561975"/>
                  <a:gd name="connsiteY4" fmla="*/ 792879 h 1568728"/>
                  <a:gd name="connsiteX5" fmla="*/ 332268 w 561975"/>
                  <a:gd name="connsiteY5" fmla="*/ 767912 h 1568728"/>
                  <a:gd name="connsiteX6" fmla="*/ 4649 w 561975"/>
                  <a:gd name="connsiteY6" fmla="*/ 0 h 1568728"/>
                  <a:gd name="connsiteX7" fmla="*/ 205214 w 561975"/>
                  <a:gd name="connsiteY7" fmla="*/ 328 h 1568728"/>
                  <a:gd name="connsiteX8" fmla="*/ 213092 w 561975"/>
                  <a:gd name="connsiteY8" fmla="*/ 3930 h 1568728"/>
                  <a:gd name="connsiteX9" fmla="*/ 238039 w 561975"/>
                  <a:gd name="connsiteY9" fmla="*/ 17030 h 1568728"/>
                  <a:gd name="connsiteX10" fmla="*/ 274476 w 561975"/>
                  <a:gd name="connsiteY10" fmla="*/ 16702 h 1568728"/>
                  <a:gd name="connsiteX11" fmla="*/ 335531 w 561975"/>
                  <a:gd name="connsiteY11" fmla="*/ 983 h 1568728"/>
                  <a:gd name="connsiteX12" fmla="*/ 557433 w 561975"/>
                  <a:gd name="connsiteY12" fmla="*/ 328 h 1568728"/>
                  <a:gd name="connsiteX13" fmla="*/ 560059 w 561975"/>
                  <a:gd name="connsiteY13" fmla="*/ 92026 h 1568728"/>
                  <a:gd name="connsiteX14" fmla="*/ 560059 w 561975"/>
                  <a:gd name="connsiteY14" fmla="*/ 369085 h 1568728"/>
                  <a:gd name="connsiteX15" fmla="*/ 560387 w 561975"/>
                  <a:gd name="connsiteY15" fmla="*/ 743410 h 1568728"/>
                  <a:gd name="connsiteX16" fmla="*/ 555135 w 561975"/>
                  <a:gd name="connsiteY16" fmla="*/ 730638 h 1568728"/>
                  <a:gd name="connsiteX17" fmla="*/ 553959 w 561975"/>
                  <a:gd name="connsiteY17" fmla="*/ 734127 h 1568728"/>
                  <a:gd name="connsiteX18" fmla="*/ 554363 w 561975"/>
                  <a:gd name="connsiteY18" fmla="*/ 743707 h 1568728"/>
                  <a:gd name="connsiteX19" fmla="*/ 559044 w 561975"/>
                  <a:gd name="connsiteY19" fmla="*/ 743952 h 1568728"/>
                  <a:gd name="connsiteX20" fmla="*/ 561975 w 561975"/>
                  <a:gd name="connsiteY20" fmla="*/ 1534676 h 1568728"/>
                  <a:gd name="connsiteX21" fmla="*/ 514106 w 561975"/>
                  <a:gd name="connsiteY21" fmla="*/ 1535986 h 1568728"/>
                  <a:gd name="connsiteX22" fmla="*/ 519316 w 561975"/>
                  <a:gd name="connsiteY22" fmla="*/ 1562835 h 1568728"/>
                  <a:gd name="connsiteX23" fmla="*/ 517037 w 561975"/>
                  <a:gd name="connsiteY23" fmla="*/ 1568728 h 1568728"/>
                  <a:gd name="connsiteX24" fmla="*/ 499452 w 561975"/>
                  <a:gd name="connsiteY24" fmla="*/ 1558906 h 1568728"/>
                  <a:gd name="connsiteX25" fmla="*/ 477308 w 561975"/>
                  <a:gd name="connsiteY25" fmla="*/ 1556286 h 1568728"/>
                  <a:gd name="connsiteX26" fmla="*/ 429765 w 561975"/>
                  <a:gd name="connsiteY26" fmla="*/ 1554322 h 1568728"/>
                  <a:gd name="connsiteX27" fmla="*/ 339562 w 561975"/>
                  <a:gd name="connsiteY27" fmla="*/ 1565781 h 1568728"/>
                  <a:gd name="connsiteX28" fmla="*/ 336957 w 561975"/>
                  <a:gd name="connsiteY28" fmla="*/ 1559560 h 1568728"/>
                  <a:gd name="connsiteX29" fmla="*/ 341516 w 561975"/>
                  <a:gd name="connsiteY29" fmla="*/ 1536313 h 1568728"/>
                  <a:gd name="connsiteX30" fmla="*/ 316767 w 561975"/>
                  <a:gd name="connsiteY30" fmla="*/ 1535986 h 1568728"/>
                  <a:gd name="connsiteX31" fmla="*/ 313185 w 561975"/>
                  <a:gd name="connsiteY31" fmla="*/ 815985 h 1568728"/>
                  <a:gd name="connsiteX32" fmla="*/ 314488 w 561975"/>
                  <a:gd name="connsiteY32" fmla="*/ 578932 h 1568728"/>
                  <a:gd name="connsiteX33" fmla="*/ 316354 w 561975"/>
                  <a:gd name="connsiteY33" fmla="*/ 558423 h 1568728"/>
                  <a:gd name="connsiteX34" fmla="*/ 316329 w 561975"/>
                  <a:gd name="connsiteY34" fmla="*/ 551501 h 1568728"/>
                  <a:gd name="connsiteX35" fmla="*/ 316621 w 561975"/>
                  <a:gd name="connsiteY35" fmla="*/ 548316 h 1568728"/>
                  <a:gd name="connsiteX36" fmla="*/ 316865 w 561975"/>
                  <a:gd name="connsiteY36" fmla="*/ 533708 h 1568728"/>
                  <a:gd name="connsiteX37" fmla="*/ 316513 w 561975"/>
                  <a:gd name="connsiteY37" fmla="*/ 435902 h 1568728"/>
                  <a:gd name="connsiteX38" fmla="*/ 315836 w 561975"/>
                  <a:gd name="connsiteY38" fmla="*/ 415589 h 1568728"/>
                  <a:gd name="connsiteX39" fmla="*/ 316329 w 561975"/>
                  <a:gd name="connsiteY39" fmla="*/ 551501 h 1568728"/>
                  <a:gd name="connsiteX40" fmla="*/ 313867 w 561975"/>
                  <a:gd name="connsiteY40" fmla="*/ 578353 h 1568728"/>
                  <a:gd name="connsiteX41" fmla="*/ 312882 w 561975"/>
                  <a:gd name="connsiteY41" fmla="*/ 576061 h 1568728"/>
                  <a:gd name="connsiteX42" fmla="*/ 312225 w 561975"/>
                  <a:gd name="connsiteY42" fmla="*/ 573769 h 1568728"/>
                  <a:gd name="connsiteX43" fmla="*/ 311241 w 561975"/>
                  <a:gd name="connsiteY43" fmla="*/ 568856 h 1568728"/>
                  <a:gd name="connsiteX44" fmla="*/ 310912 w 561975"/>
                  <a:gd name="connsiteY44" fmla="*/ 557721 h 1568728"/>
                  <a:gd name="connsiteX45" fmla="*/ 310912 w 561975"/>
                  <a:gd name="connsiteY45" fmla="*/ 421812 h 1568728"/>
                  <a:gd name="connsiteX46" fmla="*/ 309599 w 561975"/>
                  <a:gd name="connsiteY46" fmla="*/ 264615 h 1568728"/>
                  <a:gd name="connsiteX47" fmla="*/ 253796 w 561975"/>
                  <a:gd name="connsiteY47" fmla="*/ 265270 h 1568728"/>
                  <a:gd name="connsiteX48" fmla="*/ 251498 w 561975"/>
                  <a:gd name="connsiteY48" fmla="*/ 565909 h 1568728"/>
                  <a:gd name="connsiteX49" fmla="*/ 248544 w 561975"/>
                  <a:gd name="connsiteY49" fmla="*/ 862290 h 1568728"/>
                  <a:gd name="connsiteX50" fmla="*/ 246574 w 561975"/>
                  <a:gd name="connsiteY50" fmla="*/ 697561 h 1568728"/>
                  <a:gd name="connsiteX51" fmla="*/ 246193 w 561975"/>
                  <a:gd name="connsiteY51" fmla="*/ 699276 h 1568728"/>
                  <a:gd name="connsiteX52" fmla="*/ 245734 w 561975"/>
                  <a:gd name="connsiteY52" fmla="*/ 733647 h 1568728"/>
                  <a:gd name="connsiteX53" fmla="*/ 248168 w 561975"/>
                  <a:gd name="connsiteY53" fmla="*/ 862752 h 1568728"/>
                  <a:gd name="connsiteX54" fmla="*/ 247515 w 561975"/>
                  <a:gd name="connsiteY54" fmla="*/ 1361888 h 1568728"/>
                  <a:gd name="connsiteX55" fmla="*/ 245882 w 561975"/>
                  <a:gd name="connsiteY55" fmla="*/ 1524558 h 1568728"/>
                  <a:gd name="connsiteX56" fmla="*/ 221719 w 561975"/>
                  <a:gd name="connsiteY56" fmla="*/ 1524885 h 1568728"/>
                  <a:gd name="connsiteX57" fmla="*/ 225637 w 561975"/>
                  <a:gd name="connsiteY57" fmla="*/ 1545178 h 1568728"/>
                  <a:gd name="connsiteX58" fmla="*/ 222372 w 561975"/>
                  <a:gd name="connsiteY58" fmla="*/ 1552051 h 1568728"/>
                  <a:gd name="connsiteX59" fmla="*/ 204412 w 561975"/>
                  <a:gd name="connsiteY59" fmla="*/ 1546160 h 1568728"/>
                  <a:gd name="connsiteX60" fmla="*/ 48981 w 561975"/>
                  <a:gd name="connsiteY60" fmla="*/ 1552051 h 1568728"/>
                  <a:gd name="connsiteX61" fmla="*/ 45715 w 561975"/>
                  <a:gd name="connsiteY61" fmla="*/ 1543214 h 1568728"/>
                  <a:gd name="connsiteX62" fmla="*/ 49307 w 561975"/>
                  <a:gd name="connsiteY62" fmla="*/ 1523903 h 1568728"/>
                  <a:gd name="connsiteX63" fmla="*/ 0 w 561975"/>
                  <a:gd name="connsiteY63" fmla="*/ 1523576 h 1568728"/>
                  <a:gd name="connsiteX64" fmla="*/ 3265 w 561975"/>
                  <a:gd name="connsiteY64" fmla="*/ 860788 h 1568728"/>
                  <a:gd name="connsiteX65" fmla="*/ 5878 w 561975"/>
                  <a:gd name="connsiteY65" fmla="*/ 844750 h 1568728"/>
                  <a:gd name="connsiteX66" fmla="*/ 43430 w 561975"/>
                  <a:gd name="connsiteY66" fmla="*/ 805147 h 1568728"/>
                  <a:gd name="connsiteX67" fmla="*/ 43430 w 561975"/>
                  <a:gd name="connsiteY67" fmla="*/ 571126 h 1568728"/>
                  <a:gd name="connsiteX68" fmla="*/ 60409 w 561975"/>
                  <a:gd name="connsiteY68" fmla="*/ 519412 h 1568728"/>
                  <a:gd name="connsiteX69" fmla="*/ 61267 w 561975"/>
                  <a:gd name="connsiteY69" fmla="*/ 411443 h 1568728"/>
                  <a:gd name="connsiteX70" fmla="*/ 60422 w 561975"/>
                  <a:gd name="connsiteY70" fmla="*/ 308157 h 1568728"/>
                  <a:gd name="connsiteX71" fmla="*/ 59796 w 561975"/>
                  <a:gd name="connsiteY71" fmla="*/ 305879 h 1568728"/>
                  <a:gd name="connsiteX72" fmla="*/ 3008 w 561975"/>
                  <a:gd name="connsiteY72" fmla="*/ 260357 h 1568728"/>
                  <a:gd name="connsiteX73" fmla="*/ 2023 w 561975"/>
                  <a:gd name="connsiteY73" fmla="*/ 130670 h 1568728"/>
                  <a:gd name="connsiteX74" fmla="*/ 4649 w 561975"/>
                  <a:gd name="connsiteY74"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354509 w 561975"/>
                  <a:gd name="connsiteY3" fmla="*/ 792879 h 1568728"/>
                  <a:gd name="connsiteX4" fmla="*/ 332268 w 561975"/>
                  <a:gd name="connsiteY4" fmla="*/ 767912 h 1568728"/>
                  <a:gd name="connsiteX5" fmla="*/ 4649 w 561975"/>
                  <a:gd name="connsiteY5" fmla="*/ 0 h 1568728"/>
                  <a:gd name="connsiteX6" fmla="*/ 205214 w 561975"/>
                  <a:gd name="connsiteY6" fmla="*/ 328 h 1568728"/>
                  <a:gd name="connsiteX7" fmla="*/ 213092 w 561975"/>
                  <a:gd name="connsiteY7" fmla="*/ 3930 h 1568728"/>
                  <a:gd name="connsiteX8" fmla="*/ 238039 w 561975"/>
                  <a:gd name="connsiteY8" fmla="*/ 17030 h 1568728"/>
                  <a:gd name="connsiteX9" fmla="*/ 274476 w 561975"/>
                  <a:gd name="connsiteY9" fmla="*/ 16702 h 1568728"/>
                  <a:gd name="connsiteX10" fmla="*/ 335531 w 561975"/>
                  <a:gd name="connsiteY10" fmla="*/ 983 h 1568728"/>
                  <a:gd name="connsiteX11" fmla="*/ 557433 w 561975"/>
                  <a:gd name="connsiteY11" fmla="*/ 328 h 1568728"/>
                  <a:gd name="connsiteX12" fmla="*/ 560059 w 561975"/>
                  <a:gd name="connsiteY12" fmla="*/ 92026 h 1568728"/>
                  <a:gd name="connsiteX13" fmla="*/ 560059 w 561975"/>
                  <a:gd name="connsiteY13" fmla="*/ 369085 h 1568728"/>
                  <a:gd name="connsiteX14" fmla="*/ 560387 w 561975"/>
                  <a:gd name="connsiteY14" fmla="*/ 743410 h 1568728"/>
                  <a:gd name="connsiteX15" fmla="*/ 555135 w 561975"/>
                  <a:gd name="connsiteY15" fmla="*/ 730638 h 1568728"/>
                  <a:gd name="connsiteX16" fmla="*/ 553959 w 561975"/>
                  <a:gd name="connsiteY16" fmla="*/ 734127 h 1568728"/>
                  <a:gd name="connsiteX17" fmla="*/ 554363 w 561975"/>
                  <a:gd name="connsiteY17" fmla="*/ 743707 h 1568728"/>
                  <a:gd name="connsiteX18" fmla="*/ 559044 w 561975"/>
                  <a:gd name="connsiteY18" fmla="*/ 743952 h 1568728"/>
                  <a:gd name="connsiteX19" fmla="*/ 561975 w 561975"/>
                  <a:gd name="connsiteY19" fmla="*/ 1534676 h 1568728"/>
                  <a:gd name="connsiteX20" fmla="*/ 514106 w 561975"/>
                  <a:gd name="connsiteY20" fmla="*/ 1535986 h 1568728"/>
                  <a:gd name="connsiteX21" fmla="*/ 519316 w 561975"/>
                  <a:gd name="connsiteY21" fmla="*/ 1562835 h 1568728"/>
                  <a:gd name="connsiteX22" fmla="*/ 517037 w 561975"/>
                  <a:gd name="connsiteY22" fmla="*/ 1568728 h 1568728"/>
                  <a:gd name="connsiteX23" fmla="*/ 499452 w 561975"/>
                  <a:gd name="connsiteY23" fmla="*/ 1558906 h 1568728"/>
                  <a:gd name="connsiteX24" fmla="*/ 477308 w 561975"/>
                  <a:gd name="connsiteY24" fmla="*/ 1556286 h 1568728"/>
                  <a:gd name="connsiteX25" fmla="*/ 429765 w 561975"/>
                  <a:gd name="connsiteY25" fmla="*/ 1554322 h 1568728"/>
                  <a:gd name="connsiteX26" fmla="*/ 339562 w 561975"/>
                  <a:gd name="connsiteY26" fmla="*/ 1565781 h 1568728"/>
                  <a:gd name="connsiteX27" fmla="*/ 336957 w 561975"/>
                  <a:gd name="connsiteY27" fmla="*/ 1559560 h 1568728"/>
                  <a:gd name="connsiteX28" fmla="*/ 341516 w 561975"/>
                  <a:gd name="connsiteY28" fmla="*/ 1536313 h 1568728"/>
                  <a:gd name="connsiteX29" fmla="*/ 316767 w 561975"/>
                  <a:gd name="connsiteY29" fmla="*/ 1535986 h 1568728"/>
                  <a:gd name="connsiteX30" fmla="*/ 313185 w 561975"/>
                  <a:gd name="connsiteY30" fmla="*/ 815985 h 1568728"/>
                  <a:gd name="connsiteX31" fmla="*/ 314488 w 561975"/>
                  <a:gd name="connsiteY31" fmla="*/ 578932 h 1568728"/>
                  <a:gd name="connsiteX32" fmla="*/ 316354 w 561975"/>
                  <a:gd name="connsiteY32" fmla="*/ 558423 h 1568728"/>
                  <a:gd name="connsiteX33" fmla="*/ 316329 w 561975"/>
                  <a:gd name="connsiteY33" fmla="*/ 551501 h 1568728"/>
                  <a:gd name="connsiteX34" fmla="*/ 316621 w 561975"/>
                  <a:gd name="connsiteY34" fmla="*/ 548316 h 1568728"/>
                  <a:gd name="connsiteX35" fmla="*/ 316865 w 561975"/>
                  <a:gd name="connsiteY35" fmla="*/ 533708 h 1568728"/>
                  <a:gd name="connsiteX36" fmla="*/ 316513 w 561975"/>
                  <a:gd name="connsiteY36" fmla="*/ 435902 h 1568728"/>
                  <a:gd name="connsiteX37" fmla="*/ 315836 w 561975"/>
                  <a:gd name="connsiteY37" fmla="*/ 415589 h 1568728"/>
                  <a:gd name="connsiteX38" fmla="*/ 316329 w 561975"/>
                  <a:gd name="connsiteY38" fmla="*/ 551501 h 1568728"/>
                  <a:gd name="connsiteX39" fmla="*/ 313867 w 561975"/>
                  <a:gd name="connsiteY39" fmla="*/ 578353 h 1568728"/>
                  <a:gd name="connsiteX40" fmla="*/ 312882 w 561975"/>
                  <a:gd name="connsiteY40" fmla="*/ 576061 h 1568728"/>
                  <a:gd name="connsiteX41" fmla="*/ 312225 w 561975"/>
                  <a:gd name="connsiteY41" fmla="*/ 573769 h 1568728"/>
                  <a:gd name="connsiteX42" fmla="*/ 311241 w 561975"/>
                  <a:gd name="connsiteY42" fmla="*/ 568856 h 1568728"/>
                  <a:gd name="connsiteX43" fmla="*/ 310912 w 561975"/>
                  <a:gd name="connsiteY43" fmla="*/ 557721 h 1568728"/>
                  <a:gd name="connsiteX44" fmla="*/ 310912 w 561975"/>
                  <a:gd name="connsiteY44" fmla="*/ 421812 h 1568728"/>
                  <a:gd name="connsiteX45" fmla="*/ 309599 w 561975"/>
                  <a:gd name="connsiteY45" fmla="*/ 264615 h 1568728"/>
                  <a:gd name="connsiteX46" fmla="*/ 253796 w 561975"/>
                  <a:gd name="connsiteY46" fmla="*/ 265270 h 1568728"/>
                  <a:gd name="connsiteX47" fmla="*/ 251498 w 561975"/>
                  <a:gd name="connsiteY47" fmla="*/ 565909 h 1568728"/>
                  <a:gd name="connsiteX48" fmla="*/ 248544 w 561975"/>
                  <a:gd name="connsiteY48" fmla="*/ 862290 h 1568728"/>
                  <a:gd name="connsiteX49" fmla="*/ 246574 w 561975"/>
                  <a:gd name="connsiteY49" fmla="*/ 697561 h 1568728"/>
                  <a:gd name="connsiteX50" fmla="*/ 246193 w 561975"/>
                  <a:gd name="connsiteY50" fmla="*/ 699276 h 1568728"/>
                  <a:gd name="connsiteX51" fmla="*/ 245734 w 561975"/>
                  <a:gd name="connsiteY51" fmla="*/ 733647 h 1568728"/>
                  <a:gd name="connsiteX52" fmla="*/ 248168 w 561975"/>
                  <a:gd name="connsiteY52" fmla="*/ 862752 h 1568728"/>
                  <a:gd name="connsiteX53" fmla="*/ 247515 w 561975"/>
                  <a:gd name="connsiteY53" fmla="*/ 1361888 h 1568728"/>
                  <a:gd name="connsiteX54" fmla="*/ 245882 w 561975"/>
                  <a:gd name="connsiteY54" fmla="*/ 1524558 h 1568728"/>
                  <a:gd name="connsiteX55" fmla="*/ 221719 w 561975"/>
                  <a:gd name="connsiteY55" fmla="*/ 1524885 h 1568728"/>
                  <a:gd name="connsiteX56" fmla="*/ 225637 w 561975"/>
                  <a:gd name="connsiteY56" fmla="*/ 1545178 h 1568728"/>
                  <a:gd name="connsiteX57" fmla="*/ 222372 w 561975"/>
                  <a:gd name="connsiteY57" fmla="*/ 1552051 h 1568728"/>
                  <a:gd name="connsiteX58" fmla="*/ 204412 w 561975"/>
                  <a:gd name="connsiteY58" fmla="*/ 1546160 h 1568728"/>
                  <a:gd name="connsiteX59" fmla="*/ 48981 w 561975"/>
                  <a:gd name="connsiteY59" fmla="*/ 1552051 h 1568728"/>
                  <a:gd name="connsiteX60" fmla="*/ 45715 w 561975"/>
                  <a:gd name="connsiteY60" fmla="*/ 1543214 h 1568728"/>
                  <a:gd name="connsiteX61" fmla="*/ 49307 w 561975"/>
                  <a:gd name="connsiteY61" fmla="*/ 1523903 h 1568728"/>
                  <a:gd name="connsiteX62" fmla="*/ 0 w 561975"/>
                  <a:gd name="connsiteY62" fmla="*/ 1523576 h 1568728"/>
                  <a:gd name="connsiteX63" fmla="*/ 3265 w 561975"/>
                  <a:gd name="connsiteY63" fmla="*/ 860788 h 1568728"/>
                  <a:gd name="connsiteX64" fmla="*/ 5878 w 561975"/>
                  <a:gd name="connsiteY64" fmla="*/ 844750 h 1568728"/>
                  <a:gd name="connsiteX65" fmla="*/ 43430 w 561975"/>
                  <a:gd name="connsiteY65" fmla="*/ 805147 h 1568728"/>
                  <a:gd name="connsiteX66" fmla="*/ 43430 w 561975"/>
                  <a:gd name="connsiteY66" fmla="*/ 571126 h 1568728"/>
                  <a:gd name="connsiteX67" fmla="*/ 60409 w 561975"/>
                  <a:gd name="connsiteY67" fmla="*/ 519412 h 1568728"/>
                  <a:gd name="connsiteX68" fmla="*/ 61267 w 561975"/>
                  <a:gd name="connsiteY68" fmla="*/ 411443 h 1568728"/>
                  <a:gd name="connsiteX69" fmla="*/ 60422 w 561975"/>
                  <a:gd name="connsiteY69" fmla="*/ 308157 h 1568728"/>
                  <a:gd name="connsiteX70" fmla="*/ 59796 w 561975"/>
                  <a:gd name="connsiteY70" fmla="*/ 305879 h 1568728"/>
                  <a:gd name="connsiteX71" fmla="*/ 3008 w 561975"/>
                  <a:gd name="connsiteY71" fmla="*/ 260357 h 1568728"/>
                  <a:gd name="connsiteX72" fmla="*/ 2023 w 561975"/>
                  <a:gd name="connsiteY72" fmla="*/ 130670 h 1568728"/>
                  <a:gd name="connsiteX73" fmla="*/ 4649 w 561975"/>
                  <a:gd name="connsiteY73" fmla="*/ 0 h 1568728"/>
                  <a:gd name="connsiteX0" fmla="*/ 332268 w 561975"/>
                  <a:gd name="connsiteY0" fmla="*/ 767912 h 1568728"/>
                  <a:gd name="connsiteX1" fmla="*/ 354806 w 561975"/>
                  <a:gd name="connsiteY1" fmla="*/ 793410 h 1568728"/>
                  <a:gd name="connsiteX2" fmla="*/ 354509 w 561975"/>
                  <a:gd name="connsiteY2" fmla="*/ 792879 h 1568728"/>
                  <a:gd name="connsiteX3" fmla="*/ 332268 w 561975"/>
                  <a:gd name="connsiteY3" fmla="*/ 767912 h 1568728"/>
                  <a:gd name="connsiteX4" fmla="*/ 4649 w 561975"/>
                  <a:gd name="connsiteY4" fmla="*/ 0 h 1568728"/>
                  <a:gd name="connsiteX5" fmla="*/ 205214 w 561975"/>
                  <a:gd name="connsiteY5" fmla="*/ 328 h 1568728"/>
                  <a:gd name="connsiteX6" fmla="*/ 213092 w 561975"/>
                  <a:gd name="connsiteY6" fmla="*/ 3930 h 1568728"/>
                  <a:gd name="connsiteX7" fmla="*/ 238039 w 561975"/>
                  <a:gd name="connsiteY7" fmla="*/ 17030 h 1568728"/>
                  <a:gd name="connsiteX8" fmla="*/ 274476 w 561975"/>
                  <a:gd name="connsiteY8" fmla="*/ 16702 h 1568728"/>
                  <a:gd name="connsiteX9" fmla="*/ 335531 w 561975"/>
                  <a:gd name="connsiteY9" fmla="*/ 983 h 1568728"/>
                  <a:gd name="connsiteX10" fmla="*/ 557433 w 561975"/>
                  <a:gd name="connsiteY10" fmla="*/ 328 h 1568728"/>
                  <a:gd name="connsiteX11" fmla="*/ 560059 w 561975"/>
                  <a:gd name="connsiteY11" fmla="*/ 92026 h 1568728"/>
                  <a:gd name="connsiteX12" fmla="*/ 560059 w 561975"/>
                  <a:gd name="connsiteY12" fmla="*/ 369085 h 1568728"/>
                  <a:gd name="connsiteX13" fmla="*/ 560387 w 561975"/>
                  <a:gd name="connsiteY13" fmla="*/ 743410 h 1568728"/>
                  <a:gd name="connsiteX14" fmla="*/ 555135 w 561975"/>
                  <a:gd name="connsiteY14" fmla="*/ 730638 h 1568728"/>
                  <a:gd name="connsiteX15" fmla="*/ 553959 w 561975"/>
                  <a:gd name="connsiteY15" fmla="*/ 734127 h 1568728"/>
                  <a:gd name="connsiteX16" fmla="*/ 554363 w 561975"/>
                  <a:gd name="connsiteY16" fmla="*/ 743707 h 1568728"/>
                  <a:gd name="connsiteX17" fmla="*/ 559044 w 561975"/>
                  <a:gd name="connsiteY17" fmla="*/ 743952 h 1568728"/>
                  <a:gd name="connsiteX18" fmla="*/ 561975 w 561975"/>
                  <a:gd name="connsiteY18" fmla="*/ 1534676 h 1568728"/>
                  <a:gd name="connsiteX19" fmla="*/ 514106 w 561975"/>
                  <a:gd name="connsiteY19" fmla="*/ 1535986 h 1568728"/>
                  <a:gd name="connsiteX20" fmla="*/ 519316 w 561975"/>
                  <a:gd name="connsiteY20" fmla="*/ 1562835 h 1568728"/>
                  <a:gd name="connsiteX21" fmla="*/ 517037 w 561975"/>
                  <a:gd name="connsiteY21" fmla="*/ 1568728 h 1568728"/>
                  <a:gd name="connsiteX22" fmla="*/ 499452 w 561975"/>
                  <a:gd name="connsiteY22" fmla="*/ 1558906 h 1568728"/>
                  <a:gd name="connsiteX23" fmla="*/ 477308 w 561975"/>
                  <a:gd name="connsiteY23" fmla="*/ 1556286 h 1568728"/>
                  <a:gd name="connsiteX24" fmla="*/ 429765 w 561975"/>
                  <a:gd name="connsiteY24" fmla="*/ 1554322 h 1568728"/>
                  <a:gd name="connsiteX25" fmla="*/ 339562 w 561975"/>
                  <a:gd name="connsiteY25" fmla="*/ 1565781 h 1568728"/>
                  <a:gd name="connsiteX26" fmla="*/ 336957 w 561975"/>
                  <a:gd name="connsiteY26" fmla="*/ 1559560 h 1568728"/>
                  <a:gd name="connsiteX27" fmla="*/ 341516 w 561975"/>
                  <a:gd name="connsiteY27" fmla="*/ 1536313 h 1568728"/>
                  <a:gd name="connsiteX28" fmla="*/ 316767 w 561975"/>
                  <a:gd name="connsiteY28" fmla="*/ 1535986 h 1568728"/>
                  <a:gd name="connsiteX29" fmla="*/ 313185 w 561975"/>
                  <a:gd name="connsiteY29" fmla="*/ 815985 h 1568728"/>
                  <a:gd name="connsiteX30" fmla="*/ 314488 w 561975"/>
                  <a:gd name="connsiteY30" fmla="*/ 578932 h 1568728"/>
                  <a:gd name="connsiteX31" fmla="*/ 316354 w 561975"/>
                  <a:gd name="connsiteY31" fmla="*/ 558423 h 1568728"/>
                  <a:gd name="connsiteX32" fmla="*/ 316329 w 561975"/>
                  <a:gd name="connsiteY32" fmla="*/ 551501 h 1568728"/>
                  <a:gd name="connsiteX33" fmla="*/ 316621 w 561975"/>
                  <a:gd name="connsiteY33" fmla="*/ 548316 h 1568728"/>
                  <a:gd name="connsiteX34" fmla="*/ 316865 w 561975"/>
                  <a:gd name="connsiteY34" fmla="*/ 533708 h 1568728"/>
                  <a:gd name="connsiteX35" fmla="*/ 316513 w 561975"/>
                  <a:gd name="connsiteY35" fmla="*/ 435902 h 1568728"/>
                  <a:gd name="connsiteX36" fmla="*/ 315836 w 561975"/>
                  <a:gd name="connsiteY36" fmla="*/ 415589 h 1568728"/>
                  <a:gd name="connsiteX37" fmla="*/ 316329 w 561975"/>
                  <a:gd name="connsiteY37" fmla="*/ 551501 h 1568728"/>
                  <a:gd name="connsiteX38" fmla="*/ 313867 w 561975"/>
                  <a:gd name="connsiteY38" fmla="*/ 578353 h 1568728"/>
                  <a:gd name="connsiteX39" fmla="*/ 312882 w 561975"/>
                  <a:gd name="connsiteY39" fmla="*/ 576061 h 1568728"/>
                  <a:gd name="connsiteX40" fmla="*/ 312225 w 561975"/>
                  <a:gd name="connsiteY40" fmla="*/ 573769 h 1568728"/>
                  <a:gd name="connsiteX41" fmla="*/ 311241 w 561975"/>
                  <a:gd name="connsiteY41" fmla="*/ 568856 h 1568728"/>
                  <a:gd name="connsiteX42" fmla="*/ 310912 w 561975"/>
                  <a:gd name="connsiteY42" fmla="*/ 557721 h 1568728"/>
                  <a:gd name="connsiteX43" fmla="*/ 310912 w 561975"/>
                  <a:gd name="connsiteY43" fmla="*/ 421812 h 1568728"/>
                  <a:gd name="connsiteX44" fmla="*/ 309599 w 561975"/>
                  <a:gd name="connsiteY44" fmla="*/ 264615 h 1568728"/>
                  <a:gd name="connsiteX45" fmla="*/ 253796 w 561975"/>
                  <a:gd name="connsiteY45" fmla="*/ 265270 h 1568728"/>
                  <a:gd name="connsiteX46" fmla="*/ 251498 w 561975"/>
                  <a:gd name="connsiteY46" fmla="*/ 565909 h 1568728"/>
                  <a:gd name="connsiteX47" fmla="*/ 248544 w 561975"/>
                  <a:gd name="connsiteY47" fmla="*/ 862290 h 1568728"/>
                  <a:gd name="connsiteX48" fmla="*/ 246574 w 561975"/>
                  <a:gd name="connsiteY48" fmla="*/ 697561 h 1568728"/>
                  <a:gd name="connsiteX49" fmla="*/ 246193 w 561975"/>
                  <a:gd name="connsiteY49" fmla="*/ 699276 h 1568728"/>
                  <a:gd name="connsiteX50" fmla="*/ 245734 w 561975"/>
                  <a:gd name="connsiteY50" fmla="*/ 733647 h 1568728"/>
                  <a:gd name="connsiteX51" fmla="*/ 248168 w 561975"/>
                  <a:gd name="connsiteY51" fmla="*/ 862752 h 1568728"/>
                  <a:gd name="connsiteX52" fmla="*/ 247515 w 561975"/>
                  <a:gd name="connsiteY52" fmla="*/ 1361888 h 1568728"/>
                  <a:gd name="connsiteX53" fmla="*/ 245882 w 561975"/>
                  <a:gd name="connsiteY53" fmla="*/ 1524558 h 1568728"/>
                  <a:gd name="connsiteX54" fmla="*/ 221719 w 561975"/>
                  <a:gd name="connsiteY54" fmla="*/ 1524885 h 1568728"/>
                  <a:gd name="connsiteX55" fmla="*/ 225637 w 561975"/>
                  <a:gd name="connsiteY55" fmla="*/ 1545178 h 1568728"/>
                  <a:gd name="connsiteX56" fmla="*/ 222372 w 561975"/>
                  <a:gd name="connsiteY56" fmla="*/ 1552051 h 1568728"/>
                  <a:gd name="connsiteX57" fmla="*/ 204412 w 561975"/>
                  <a:gd name="connsiteY57" fmla="*/ 1546160 h 1568728"/>
                  <a:gd name="connsiteX58" fmla="*/ 48981 w 561975"/>
                  <a:gd name="connsiteY58" fmla="*/ 1552051 h 1568728"/>
                  <a:gd name="connsiteX59" fmla="*/ 45715 w 561975"/>
                  <a:gd name="connsiteY59" fmla="*/ 1543214 h 1568728"/>
                  <a:gd name="connsiteX60" fmla="*/ 49307 w 561975"/>
                  <a:gd name="connsiteY60" fmla="*/ 1523903 h 1568728"/>
                  <a:gd name="connsiteX61" fmla="*/ 0 w 561975"/>
                  <a:gd name="connsiteY61" fmla="*/ 1523576 h 1568728"/>
                  <a:gd name="connsiteX62" fmla="*/ 3265 w 561975"/>
                  <a:gd name="connsiteY62" fmla="*/ 860788 h 1568728"/>
                  <a:gd name="connsiteX63" fmla="*/ 5878 w 561975"/>
                  <a:gd name="connsiteY63" fmla="*/ 844750 h 1568728"/>
                  <a:gd name="connsiteX64" fmla="*/ 43430 w 561975"/>
                  <a:gd name="connsiteY64" fmla="*/ 805147 h 1568728"/>
                  <a:gd name="connsiteX65" fmla="*/ 43430 w 561975"/>
                  <a:gd name="connsiteY65" fmla="*/ 571126 h 1568728"/>
                  <a:gd name="connsiteX66" fmla="*/ 60409 w 561975"/>
                  <a:gd name="connsiteY66" fmla="*/ 519412 h 1568728"/>
                  <a:gd name="connsiteX67" fmla="*/ 61267 w 561975"/>
                  <a:gd name="connsiteY67" fmla="*/ 411443 h 1568728"/>
                  <a:gd name="connsiteX68" fmla="*/ 60422 w 561975"/>
                  <a:gd name="connsiteY68" fmla="*/ 308157 h 1568728"/>
                  <a:gd name="connsiteX69" fmla="*/ 59796 w 561975"/>
                  <a:gd name="connsiteY69" fmla="*/ 305879 h 1568728"/>
                  <a:gd name="connsiteX70" fmla="*/ 3008 w 561975"/>
                  <a:gd name="connsiteY70" fmla="*/ 260357 h 1568728"/>
                  <a:gd name="connsiteX71" fmla="*/ 2023 w 561975"/>
                  <a:gd name="connsiteY71" fmla="*/ 130670 h 1568728"/>
                  <a:gd name="connsiteX72" fmla="*/ 4649 w 561975"/>
                  <a:gd name="connsiteY72" fmla="*/ 0 h 1568728"/>
                  <a:gd name="connsiteX0" fmla="*/ 332268 w 561975"/>
                  <a:gd name="connsiteY0" fmla="*/ 767912 h 1568728"/>
                  <a:gd name="connsiteX1" fmla="*/ 354806 w 561975"/>
                  <a:gd name="connsiteY1" fmla="*/ 793410 h 1568728"/>
                  <a:gd name="connsiteX2" fmla="*/ 332268 w 561975"/>
                  <a:gd name="connsiteY2" fmla="*/ 767912 h 1568728"/>
                  <a:gd name="connsiteX3" fmla="*/ 4649 w 561975"/>
                  <a:gd name="connsiteY3" fmla="*/ 0 h 1568728"/>
                  <a:gd name="connsiteX4" fmla="*/ 205214 w 561975"/>
                  <a:gd name="connsiteY4" fmla="*/ 328 h 1568728"/>
                  <a:gd name="connsiteX5" fmla="*/ 213092 w 561975"/>
                  <a:gd name="connsiteY5" fmla="*/ 3930 h 1568728"/>
                  <a:gd name="connsiteX6" fmla="*/ 238039 w 561975"/>
                  <a:gd name="connsiteY6" fmla="*/ 17030 h 1568728"/>
                  <a:gd name="connsiteX7" fmla="*/ 274476 w 561975"/>
                  <a:gd name="connsiteY7" fmla="*/ 16702 h 1568728"/>
                  <a:gd name="connsiteX8" fmla="*/ 335531 w 561975"/>
                  <a:gd name="connsiteY8" fmla="*/ 983 h 1568728"/>
                  <a:gd name="connsiteX9" fmla="*/ 557433 w 561975"/>
                  <a:gd name="connsiteY9" fmla="*/ 328 h 1568728"/>
                  <a:gd name="connsiteX10" fmla="*/ 560059 w 561975"/>
                  <a:gd name="connsiteY10" fmla="*/ 92026 h 1568728"/>
                  <a:gd name="connsiteX11" fmla="*/ 560059 w 561975"/>
                  <a:gd name="connsiteY11" fmla="*/ 369085 h 1568728"/>
                  <a:gd name="connsiteX12" fmla="*/ 560387 w 561975"/>
                  <a:gd name="connsiteY12" fmla="*/ 743410 h 1568728"/>
                  <a:gd name="connsiteX13" fmla="*/ 555135 w 561975"/>
                  <a:gd name="connsiteY13" fmla="*/ 730638 h 1568728"/>
                  <a:gd name="connsiteX14" fmla="*/ 553959 w 561975"/>
                  <a:gd name="connsiteY14" fmla="*/ 734127 h 1568728"/>
                  <a:gd name="connsiteX15" fmla="*/ 554363 w 561975"/>
                  <a:gd name="connsiteY15" fmla="*/ 743707 h 1568728"/>
                  <a:gd name="connsiteX16" fmla="*/ 559044 w 561975"/>
                  <a:gd name="connsiteY16" fmla="*/ 743952 h 1568728"/>
                  <a:gd name="connsiteX17" fmla="*/ 561975 w 561975"/>
                  <a:gd name="connsiteY17" fmla="*/ 1534676 h 1568728"/>
                  <a:gd name="connsiteX18" fmla="*/ 514106 w 561975"/>
                  <a:gd name="connsiteY18" fmla="*/ 1535986 h 1568728"/>
                  <a:gd name="connsiteX19" fmla="*/ 519316 w 561975"/>
                  <a:gd name="connsiteY19" fmla="*/ 1562835 h 1568728"/>
                  <a:gd name="connsiteX20" fmla="*/ 517037 w 561975"/>
                  <a:gd name="connsiteY20" fmla="*/ 1568728 h 1568728"/>
                  <a:gd name="connsiteX21" fmla="*/ 499452 w 561975"/>
                  <a:gd name="connsiteY21" fmla="*/ 1558906 h 1568728"/>
                  <a:gd name="connsiteX22" fmla="*/ 477308 w 561975"/>
                  <a:gd name="connsiteY22" fmla="*/ 1556286 h 1568728"/>
                  <a:gd name="connsiteX23" fmla="*/ 429765 w 561975"/>
                  <a:gd name="connsiteY23" fmla="*/ 1554322 h 1568728"/>
                  <a:gd name="connsiteX24" fmla="*/ 339562 w 561975"/>
                  <a:gd name="connsiteY24" fmla="*/ 1565781 h 1568728"/>
                  <a:gd name="connsiteX25" fmla="*/ 336957 w 561975"/>
                  <a:gd name="connsiteY25" fmla="*/ 1559560 h 1568728"/>
                  <a:gd name="connsiteX26" fmla="*/ 341516 w 561975"/>
                  <a:gd name="connsiteY26" fmla="*/ 1536313 h 1568728"/>
                  <a:gd name="connsiteX27" fmla="*/ 316767 w 561975"/>
                  <a:gd name="connsiteY27" fmla="*/ 1535986 h 1568728"/>
                  <a:gd name="connsiteX28" fmla="*/ 313185 w 561975"/>
                  <a:gd name="connsiteY28" fmla="*/ 815985 h 1568728"/>
                  <a:gd name="connsiteX29" fmla="*/ 314488 w 561975"/>
                  <a:gd name="connsiteY29" fmla="*/ 578932 h 1568728"/>
                  <a:gd name="connsiteX30" fmla="*/ 316354 w 561975"/>
                  <a:gd name="connsiteY30" fmla="*/ 558423 h 1568728"/>
                  <a:gd name="connsiteX31" fmla="*/ 316329 w 561975"/>
                  <a:gd name="connsiteY31" fmla="*/ 551501 h 1568728"/>
                  <a:gd name="connsiteX32" fmla="*/ 316621 w 561975"/>
                  <a:gd name="connsiteY32" fmla="*/ 548316 h 1568728"/>
                  <a:gd name="connsiteX33" fmla="*/ 316865 w 561975"/>
                  <a:gd name="connsiteY33" fmla="*/ 533708 h 1568728"/>
                  <a:gd name="connsiteX34" fmla="*/ 316513 w 561975"/>
                  <a:gd name="connsiteY34" fmla="*/ 435902 h 1568728"/>
                  <a:gd name="connsiteX35" fmla="*/ 315836 w 561975"/>
                  <a:gd name="connsiteY35" fmla="*/ 415589 h 1568728"/>
                  <a:gd name="connsiteX36" fmla="*/ 316329 w 561975"/>
                  <a:gd name="connsiteY36" fmla="*/ 551501 h 1568728"/>
                  <a:gd name="connsiteX37" fmla="*/ 313867 w 561975"/>
                  <a:gd name="connsiteY37" fmla="*/ 578353 h 1568728"/>
                  <a:gd name="connsiteX38" fmla="*/ 312882 w 561975"/>
                  <a:gd name="connsiteY38" fmla="*/ 576061 h 1568728"/>
                  <a:gd name="connsiteX39" fmla="*/ 312225 w 561975"/>
                  <a:gd name="connsiteY39" fmla="*/ 573769 h 1568728"/>
                  <a:gd name="connsiteX40" fmla="*/ 311241 w 561975"/>
                  <a:gd name="connsiteY40" fmla="*/ 568856 h 1568728"/>
                  <a:gd name="connsiteX41" fmla="*/ 310912 w 561975"/>
                  <a:gd name="connsiteY41" fmla="*/ 557721 h 1568728"/>
                  <a:gd name="connsiteX42" fmla="*/ 310912 w 561975"/>
                  <a:gd name="connsiteY42" fmla="*/ 421812 h 1568728"/>
                  <a:gd name="connsiteX43" fmla="*/ 309599 w 561975"/>
                  <a:gd name="connsiteY43" fmla="*/ 264615 h 1568728"/>
                  <a:gd name="connsiteX44" fmla="*/ 253796 w 561975"/>
                  <a:gd name="connsiteY44" fmla="*/ 265270 h 1568728"/>
                  <a:gd name="connsiteX45" fmla="*/ 251498 w 561975"/>
                  <a:gd name="connsiteY45" fmla="*/ 565909 h 1568728"/>
                  <a:gd name="connsiteX46" fmla="*/ 248544 w 561975"/>
                  <a:gd name="connsiteY46" fmla="*/ 862290 h 1568728"/>
                  <a:gd name="connsiteX47" fmla="*/ 246574 w 561975"/>
                  <a:gd name="connsiteY47" fmla="*/ 697561 h 1568728"/>
                  <a:gd name="connsiteX48" fmla="*/ 246193 w 561975"/>
                  <a:gd name="connsiteY48" fmla="*/ 699276 h 1568728"/>
                  <a:gd name="connsiteX49" fmla="*/ 245734 w 561975"/>
                  <a:gd name="connsiteY49" fmla="*/ 733647 h 1568728"/>
                  <a:gd name="connsiteX50" fmla="*/ 248168 w 561975"/>
                  <a:gd name="connsiteY50" fmla="*/ 862752 h 1568728"/>
                  <a:gd name="connsiteX51" fmla="*/ 247515 w 561975"/>
                  <a:gd name="connsiteY51" fmla="*/ 1361888 h 1568728"/>
                  <a:gd name="connsiteX52" fmla="*/ 245882 w 561975"/>
                  <a:gd name="connsiteY52" fmla="*/ 1524558 h 1568728"/>
                  <a:gd name="connsiteX53" fmla="*/ 221719 w 561975"/>
                  <a:gd name="connsiteY53" fmla="*/ 1524885 h 1568728"/>
                  <a:gd name="connsiteX54" fmla="*/ 225637 w 561975"/>
                  <a:gd name="connsiteY54" fmla="*/ 1545178 h 1568728"/>
                  <a:gd name="connsiteX55" fmla="*/ 222372 w 561975"/>
                  <a:gd name="connsiteY55" fmla="*/ 1552051 h 1568728"/>
                  <a:gd name="connsiteX56" fmla="*/ 204412 w 561975"/>
                  <a:gd name="connsiteY56" fmla="*/ 1546160 h 1568728"/>
                  <a:gd name="connsiteX57" fmla="*/ 48981 w 561975"/>
                  <a:gd name="connsiteY57" fmla="*/ 1552051 h 1568728"/>
                  <a:gd name="connsiteX58" fmla="*/ 45715 w 561975"/>
                  <a:gd name="connsiteY58" fmla="*/ 1543214 h 1568728"/>
                  <a:gd name="connsiteX59" fmla="*/ 49307 w 561975"/>
                  <a:gd name="connsiteY59" fmla="*/ 1523903 h 1568728"/>
                  <a:gd name="connsiteX60" fmla="*/ 0 w 561975"/>
                  <a:gd name="connsiteY60" fmla="*/ 1523576 h 1568728"/>
                  <a:gd name="connsiteX61" fmla="*/ 3265 w 561975"/>
                  <a:gd name="connsiteY61" fmla="*/ 860788 h 1568728"/>
                  <a:gd name="connsiteX62" fmla="*/ 5878 w 561975"/>
                  <a:gd name="connsiteY62" fmla="*/ 844750 h 1568728"/>
                  <a:gd name="connsiteX63" fmla="*/ 43430 w 561975"/>
                  <a:gd name="connsiteY63" fmla="*/ 805147 h 1568728"/>
                  <a:gd name="connsiteX64" fmla="*/ 43430 w 561975"/>
                  <a:gd name="connsiteY64" fmla="*/ 571126 h 1568728"/>
                  <a:gd name="connsiteX65" fmla="*/ 60409 w 561975"/>
                  <a:gd name="connsiteY65" fmla="*/ 519412 h 1568728"/>
                  <a:gd name="connsiteX66" fmla="*/ 61267 w 561975"/>
                  <a:gd name="connsiteY66" fmla="*/ 411443 h 1568728"/>
                  <a:gd name="connsiteX67" fmla="*/ 60422 w 561975"/>
                  <a:gd name="connsiteY67" fmla="*/ 308157 h 1568728"/>
                  <a:gd name="connsiteX68" fmla="*/ 59796 w 561975"/>
                  <a:gd name="connsiteY68" fmla="*/ 305879 h 1568728"/>
                  <a:gd name="connsiteX69" fmla="*/ 3008 w 561975"/>
                  <a:gd name="connsiteY69" fmla="*/ 260357 h 1568728"/>
                  <a:gd name="connsiteX70" fmla="*/ 2023 w 561975"/>
                  <a:gd name="connsiteY70" fmla="*/ 130670 h 1568728"/>
                  <a:gd name="connsiteX71" fmla="*/ 4649 w 561975"/>
                  <a:gd name="connsiteY71" fmla="*/ 0 h 1568728"/>
                  <a:gd name="connsiteX0" fmla="*/ 4649 w 561975"/>
                  <a:gd name="connsiteY0" fmla="*/ 0 h 1568728"/>
                  <a:gd name="connsiteX1" fmla="*/ 205214 w 561975"/>
                  <a:gd name="connsiteY1" fmla="*/ 328 h 1568728"/>
                  <a:gd name="connsiteX2" fmla="*/ 213092 w 561975"/>
                  <a:gd name="connsiteY2" fmla="*/ 3930 h 1568728"/>
                  <a:gd name="connsiteX3" fmla="*/ 238039 w 561975"/>
                  <a:gd name="connsiteY3" fmla="*/ 17030 h 1568728"/>
                  <a:gd name="connsiteX4" fmla="*/ 274476 w 561975"/>
                  <a:gd name="connsiteY4" fmla="*/ 16702 h 1568728"/>
                  <a:gd name="connsiteX5" fmla="*/ 335531 w 561975"/>
                  <a:gd name="connsiteY5" fmla="*/ 983 h 1568728"/>
                  <a:gd name="connsiteX6" fmla="*/ 557433 w 561975"/>
                  <a:gd name="connsiteY6" fmla="*/ 328 h 1568728"/>
                  <a:gd name="connsiteX7" fmla="*/ 560059 w 561975"/>
                  <a:gd name="connsiteY7" fmla="*/ 92026 h 1568728"/>
                  <a:gd name="connsiteX8" fmla="*/ 560059 w 561975"/>
                  <a:gd name="connsiteY8" fmla="*/ 369085 h 1568728"/>
                  <a:gd name="connsiteX9" fmla="*/ 560387 w 561975"/>
                  <a:gd name="connsiteY9" fmla="*/ 743410 h 1568728"/>
                  <a:gd name="connsiteX10" fmla="*/ 555135 w 561975"/>
                  <a:gd name="connsiteY10" fmla="*/ 730638 h 1568728"/>
                  <a:gd name="connsiteX11" fmla="*/ 553959 w 561975"/>
                  <a:gd name="connsiteY11" fmla="*/ 734127 h 1568728"/>
                  <a:gd name="connsiteX12" fmla="*/ 554363 w 561975"/>
                  <a:gd name="connsiteY12" fmla="*/ 743707 h 1568728"/>
                  <a:gd name="connsiteX13" fmla="*/ 559044 w 561975"/>
                  <a:gd name="connsiteY13" fmla="*/ 743952 h 1568728"/>
                  <a:gd name="connsiteX14" fmla="*/ 561975 w 561975"/>
                  <a:gd name="connsiteY14" fmla="*/ 1534676 h 1568728"/>
                  <a:gd name="connsiteX15" fmla="*/ 514106 w 561975"/>
                  <a:gd name="connsiteY15" fmla="*/ 1535986 h 1568728"/>
                  <a:gd name="connsiteX16" fmla="*/ 519316 w 561975"/>
                  <a:gd name="connsiteY16" fmla="*/ 1562835 h 1568728"/>
                  <a:gd name="connsiteX17" fmla="*/ 517037 w 561975"/>
                  <a:gd name="connsiteY17" fmla="*/ 1568728 h 1568728"/>
                  <a:gd name="connsiteX18" fmla="*/ 499452 w 561975"/>
                  <a:gd name="connsiteY18" fmla="*/ 1558906 h 1568728"/>
                  <a:gd name="connsiteX19" fmla="*/ 477308 w 561975"/>
                  <a:gd name="connsiteY19" fmla="*/ 1556286 h 1568728"/>
                  <a:gd name="connsiteX20" fmla="*/ 429765 w 561975"/>
                  <a:gd name="connsiteY20" fmla="*/ 1554322 h 1568728"/>
                  <a:gd name="connsiteX21" fmla="*/ 339562 w 561975"/>
                  <a:gd name="connsiteY21" fmla="*/ 1565781 h 1568728"/>
                  <a:gd name="connsiteX22" fmla="*/ 336957 w 561975"/>
                  <a:gd name="connsiteY22" fmla="*/ 1559560 h 1568728"/>
                  <a:gd name="connsiteX23" fmla="*/ 341516 w 561975"/>
                  <a:gd name="connsiteY23" fmla="*/ 1536313 h 1568728"/>
                  <a:gd name="connsiteX24" fmla="*/ 316767 w 561975"/>
                  <a:gd name="connsiteY24" fmla="*/ 1535986 h 1568728"/>
                  <a:gd name="connsiteX25" fmla="*/ 313185 w 561975"/>
                  <a:gd name="connsiteY25" fmla="*/ 815985 h 1568728"/>
                  <a:gd name="connsiteX26" fmla="*/ 314488 w 561975"/>
                  <a:gd name="connsiteY26" fmla="*/ 578932 h 1568728"/>
                  <a:gd name="connsiteX27" fmla="*/ 316354 w 561975"/>
                  <a:gd name="connsiteY27" fmla="*/ 558423 h 1568728"/>
                  <a:gd name="connsiteX28" fmla="*/ 316329 w 561975"/>
                  <a:gd name="connsiteY28" fmla="*/ 551501 h 1568728"/>
                  <a:gd name="connsiteX29" fmla="*/ 316621 w 561975"/>
                  <a:gd name="connsiteY29" fmla="*/ 548316 h 1568728"/>
                  <a:gd name="connsiteX30" fmla="*/ 316865 w 561975"/>
                  <a:gd name="connsiteY30" fmla="*/ 533708 h 1568728"/>
                  <a:gd name="connsiteX31" fmla="*/ 316513 w 561975"/>
                  <a:gd name="connsiteY31" fmla="*/ 435902 h 1568728"/>
                  <a:gd name="connsiteX32" fmla="*/ 315836 w 561975"/>
                  <a:gd name="connsiteY32" fmla="*/ 415589 h 1568728"/>
                  <a:gd name="connsiteX33" fmla="*/ 316329 w 561975"/>
                  <a:gd name="connsiteY33" fmla="*/ 551501 h 1568728"/>
                  <a:gd name="connsiteX34" fmla="*/ 313867 w 561975"/>
                  <a:gd name="connsiteY34" fmla="*/ 578353 h 1568728"/>
                  <a:gd name="connsiteX35" fmla="*/ 312882 w 561975"/>
                  <a:gd name="connsiteY35" fmla="*/ 576061 h 1568728"/>
                  <a:gd name="connsiteX36" fmla="*/ 312225 w 561975"/>
                  <a:gd name="connsiteY36" fmla="*/ 573769 h 1568728"/>
                  <a:gd name="connsiteX37" fmla="*/ 311241 w 561975"/>
                  <a:gd name="connsiteY37" fmla="*/ 568856 h 1568728"/>
                  <a:gd name="connsiteX38" fmla="*/ 310912 w 561975"/>
                  <a:gd name="connsiteY38" fmla="*/ 557721 h 1568728"/>
                  <a:gd name="connsiteX39" fmla="*/ 310912 w 561975"/>
                  <a:gd name="connsiteY39" fmla="*/ 421812 h 1568728"/>
                  <a:gd name="connsiteX40" fmla="*/ 309599 w 561975"/>
                  <a:gd name="connsiteY40" fmla="*/ 264615 h 1568728"/>
                  <a:gd name="connsiteX41" fmla="*/ 253796 w 561975"/>
                  <a:gd name="connsiteY41" fmla="*/ 265270 h 1568728"/>
                  <a:gd name="connsiteX42" fmla="*/ 251498 w 561975"/>
                  <a:gd name="connsiteY42" fmla="*/ 565909 h 1568728"/>
                  <a:gd name="connsiteX43" fmla="*/ 248544 w 561975"/>
                  <a:gd name="connsiteY43" fmla="*/ 862290 h 1568728"/>
                  <a:gd name="connsiteX44" fmla="*/ 246574 w 561975"/>
                  <a:gd name="connsiteY44" fmla="*/ 697561 h 1568728"/>
                  <a:gd name="connsiteX45" fmla="*/ 246193 w 561975"/>
                  <a:gd name="connsiteY45" fmla="*/ 699276 h 1568728"/>
                  <a:gd name="connsiteX46" fmla="*/ 245734 w 561975"/>
                  <a:gd name="connsiteY46" fmla="*/ 733647 h 1568728"/>
                  <a:gd name="connsiteX47" fmla="*/ 248168 w 561975"/>
                  <a:gd name="connsiteY47" fmla="*/ 862752 h 1568728"/>
                  <a:gd name="connsiteX48" fmla="*/ 247515 w 561975"/>
                  <a:gd name="connsiteY48" fmla="*/ 1361888 h 1568728"/>
                  <a:gd name="connsiteX49" fmla="*/ 245882 w 561975"/>
                  <a:gd name="connsiteY49" fmla="*/ 1524558 h 1568728"/>
                  <a:gd name="connsiteX50" fmla="*/ 221719 w 561975"/>
                  <a:gd name="connsiteY50" fmla="*/ 1524885 h 1568728"/>
                  <a:gd name="connsiteX51" fmla="*/ 225637 w 561975"/>
                  <a:gd name="connsiteY51" fmla="*/ 1545178 h 1568728"/>
                  <a:gd name="connsiteX52" fmla="*/ 222372 w 561975"/>
                  <a:gd name="connsiteY52" fmla="*/ 1552051 h 1568728"/>
                  <a:gd name="connsiteX53" fmla="*/ 204412 w 561975"/>
                  <a:gd name="connsiteY53" fmla="*/ 1546160 h 1568728"/>
                  <a:gd name="connsiteX54" fmla="*/ 48981 w 561975"/>
                  <a:gd name="connsiteY54" fmla="*/ 1552051 h 1568728"/>
                  <a:gd name="connsiteX55" fmla="*/ 45715 w 561975"/>
                  <a:gd name="connsiteY55" fmla="*/ 1543214 h 1568728"/>
                  <a:gd name="connsiteX56" fmla="*/ 49307 w 561975"/>
                  <a:gd name="connsiteY56" fmla="*/ 1523903 h 1568728"/>
                  <a:gd name="connsiteX57" fmla="*/ 0 w 561975"/>
                  <a:gd name="connsiteY57" fmla="*/ 1523576 h 1568728"/>
                  <a:gd name="connsiteX58" fmla="*/ 3265 w 561975"/>
                  <a:gd name="connsiteY58" fmla="*/ 860788 h 1568728"/>
                  <a:gd name="connsiteX59" fmla="*/ 5878 w 561975"/>
                  <a:gd name="connsiteY59" fmla="*/ 844750 h 1568728"/>
                  <a:gd name="connsiteX60" fmla="*/ 43430 w 561975"/>
                  <a:gd name="connsiteY60" fmla="*/ 805147 h 1568728"/>
                  <a:gd name="connsiteX61" fmla="*/ 43430 w 561975"/>
                  <a:gd name="connsiteY61" fmla="*/ 571126 h 1568728"/>
                  <a:gd name="connsiteX62" fmla="*/ 60409 w 561975"/>
                  <a:gd name="connsiteY62" fmla="*/ 519412 h 1568728"/>
                  <a:gd name="connsiteX63" fmla="*/ 61267 w 561975"/>
                  <a:gd name="connsiteY63" fmla="*/ 411443 h 1568728"/>
                  <a:gd name="connsiteX64" fmla="*/ 60422 w 561975"/>
                  <a:gd name="connsiteY64" fmla="*/ 308157 h 1568728"/>
                  <a:gd name="connsiteX65" fmla="*/ 59796 w 561975"/>
                  <a:gd name="connsiteY65" fmla="*/ 305879 h 1568728"/>
                  <a:gd name="connsiteX66" fmla="*/ 3008 w 561975"/>
                  <a:gd name="connsiteY66" fmla="*/ 260357 h 1568728"/>
                  <a:gd name="connsiteX67" fmla="*/ 2023 w 561975"/>
                  <a:gd name="connsiteY67" fmla="*/ 130670 h 1568728"/>
                  <a:gd name="connsiteX68" fmla="*/ 4649 w 561975"/>
                  <a:gd name="connsiteY68" fmla="*/ 0 h 156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61975" h="1568728">
                    <a:moveTo>
                      <a:pt x="4649" y="0"/>
                    </a:moveTo>
                    <a:lnTo>
                      <a:pt x="205214" y="328"/>
                    </a:lnTo>
                    <a:cubicBezTo>
                      <a:pt x="211779" y="1310"/>
                      <a:pt x="209481" y="-1310"/>
                      <a:pt x="213092" y="3930"/>
                    </a:cubicBezTo>
                    <a:cubicBezTo>
                      <a:pt x="217031" y="16047"/>
                      <a:pt x="222283" y="16702"/>
                      <a:pt x="238039" y="17030"/>
                    </a:cubicBezTo>
                    <a:lnTo>
                      <a:pt x="274476" y="16702"/>
                    </a:lnTo>
                    <a:cubicBezTo>
                      <a:pt x="303034" y="16702"/>
                      <a:pt x="326997" y="24562"/>
                      <a:pt x="335531" y="983"/>
                    </a:cubicBezTo>
                    <a:lnTo>
                      <a:pt x="557433" y="328"/>
                    </a:lnTo>
                    <a:cubicBezTo>
                      <a:pt x="557105" y="29475"/>
                      <a:pt x="560059" y="60914"/>
                      <a:pt x="560059" y="92026"/>
                    </a:cubicBezTo>
                    <a:lnTo>
                      <a:pt x="560059" y="369085"/>
                    </a:lnTo>
                    <a:cubicBezTo>
                      <a:pt x="560059" y="491895"/>
                      <a:pt x="555792" y="621583"/>
                      <a:pt x="560387" y="743410"/>
                    </a:cubicBezTo>
                    <a:cubicBezTo>
                      <a:pt x="554479" y="735878"/>
                      <a:pt x="555463" y="754545"/>
                      <a:pt x="555135" y="730638"/>
                    </a:cubicBezTo>
                    <a:lnTo>
                      <a:pt x="553959" y="734127"/>
                    </a:lnTo>
                    <a:cubicBezTo>
                      <a:pt x="554094" y="737320"/>
                      <a:pt x="554228" y="740514"/>
                      <a:pt x="554363" y="743707"/>
                    </a:cubicBezTo>
                    <a:cubicBezTo>
                      <a:pt x="554892" y="742970"/>
                      <a:pt x="556114" y="740187"/>
                      <a:pt x="559044" y="743952"/>
                    </a:cubicBezTo>
                    <a:lnTo>
                      <a:pt x="561975" y="1534676"/>
                    </a:lnTo>
                    <a:lnTo>
                      <a:pt x="514106" y="1535986"/>
                    </a:lnTo>
                    <a:cubicBezTo>
                      <a:pt x="515083" y="1546791"/>
                      <a:pt x="519642" y="1549738"/>
                      <a:pt x="519316" y="1562835"/>
                    </a:cubicBezTo>
                    <a:lnTo>
                      <a:pt x="517037" y="1568728"/>
                    </a:lnTo>
                    <a:cubicBezTo>
                      <a:pt x="514106" y="1560215"/>
                      <a:pt x="511175" y="1561197"/>
                      <a:pt x="499452" y="1558906"/>
                    </a:cubicBezTo>
                    <a:cubicBezTo>
                      <a:pt x="491637" y="1557596"/>
                      <a:pt x="485124" y="1557268"/>
                      <a:pt x="477308" y="1556286"/>
                    </a:cubicBezTo>
                    <a:cubicBezTo>
                      <a:pt x="462655" y="1554649"/>
                      <a:pt x="447024" y="1554322"/>
                      <a:pt x="429765" y="1554322"/>
                    </a:cubicBezTo>
                    <a:cubicBezTo>
                      <a:pt x="414134" y="1554322"/>
                      <a:pt x="352588" y="1552357"/>
                      <a:pt x="339562" y="1565781"/>
                    </a:cubicBezTo>
                    <a:lnTo>
                      <a:pt x="336957" y="1559560"/>
                    </a:lnTo>
                    <a:cubicBezTo>
                      <a:pt x="336632" y="1548428"/>
                      <a:pt x="338911" y="1546791"/>
                      <a:pt x="341516" y="1536313"/>
                    </a:cubicBezTo>
                    <a:lnTo>
                      <a:pt x="316767" y="1535986"/>
                    </a:lnTo>
                    <a:lnTo>
                      <a:pt x="313185" y="815985"/>
                    </a:lnTo>
                    <a:cubicBezTo>
                      <a:pt x="313185" y="779641"/>
                      <a:pt x="307975" y="598577"/>
                      <a:pt x="314488" y="578932"/>
                    </a:cubicBezTo>
                    <a:lnTo>
                      <a:pt x="316354" y="558423"/>
                    </a:lnTo>
                    <a:cubicBezTo>
                      <a:pt x="316346" y="556116"/>
                      <a:pt x="316337" y="553808"/>
                      <a:pt x="316329" y="551501"/>
                    </a:cubicBezTo>
                    <a:cubicBezTo>
                      <a:pt x="316426" y="550439"/>
                      <a:pt x="316524" y="549378"/>
                      <a:pt x="316621" y="548316"/>
                    </a:cubicBezTo>
                    <a:cubicBezTo>
                      <a:pt x="316702" y="543447"/>
                      <a:pt x="316784" y="538577"/>
                      <a:pt x="316865" y="533708"/>
                    </a:cubicBezTo>
                    <a:cubicBezTo>
                      <a:pt x="316748" y="501106"/>
                      <a:pt x="316630" y="468504"/>
                      <a:pt x="316513" y="435902"/>
                    </a:cubicBezTo>
                    <a:cubicBezTo>
                      <a:pt x="316287" y="429131"/>
                      <a:pt x="316062" y="422360"/>
                      <a:pt x="315836" y="415589"/>
                    </a:cubicBezTo>
                    <a:cubicBezTo>
                      <a:pt x="316000" y="460893"/>
                      <a:pt x="316165" y="506197"/>
                      <a:pt x="316329" y="551501"/>
                    </a:cubicBezTo>
                    <a:lnTo>
                      <a:pt x="313867" y="578353"/>
                    </a:lnTo>
                    <a:cubicBezTo>
                      <a:pt x="313538" y="577698"/>
                      <a:pt x="313210" y="576716"/>
                      <a:pt x="312882" y="576061"/>
                    </a:cubicBezTo>
                    <a:cubicBezTo>
                      <a:pt x="312882" y="575406"/>
                      <a:pt x="312554" y="574751"/>
                      <a:pt x="312225" y="573769"/>
                    </a:cubicBezTo>
                    <a:cubicBezTo>
                      <a:pt x="307958" y="556084"/>
                      <a:pt x="313538" y="587196"/>
                      <a:pt x="311241" y="568856"/>
                    </a:cubicBezTo>
                    <a:cubicBezTo>
                      <a:pt x="310912" y="566564"/>
                      <a:pt x="310912" y="560341"/>
                      <a:pt x="310912" y="557721"/>
                    </a:cubicBezTo>
                    <a:lnTo>
                      <a:pt x="310912" y="421812"/>
                    </a:lnTo>
                    <a:cubicBezTo>
                      <a:pt x="309271" y="373998"/>
                      <a:pt x="314523" y="309809"/>
                      <a:pt x="309599" y="264615"/>
                    </a:cubicBezTo>
                    <a:lnTo>
                      <a:pt x="253796" y="265270"/>
                    </a:lnTo>
                    <a:cubicBezTo>
                      <a:pt x="250185" y="310136"/>
                      <a:pt x="251498" y="507615"/>
                      <a:pt x="251498" y="565909"/>
                    </a:cubicBezTo>
                    <a:cubicBezTo>
                      <a:pt x="251498" y="598331"/>
                      <a:pt x="254124" y="852793"/>
                      <a:pt x="248544" y="862290"/>
                    </a:cubicBezTo>
                    <a:cubicBezTo>
                      <a:pt x="242963" y="841658"/>
                      <a:pt x="246574" y="727690"/>
                      <a:pt x="246574" y="697561"/>
                    </a:cubicBezTo>
                    <a:lnTo>
                      <a:pt x="246193" y="699276"/>
                    </a:lnTo>
                    <a:lnTo>
                      <a:pt x="245734" y="733647"/>
                    </a:lnTo>
                    <a:cubicBezTo>
                      <a:pt x="244984" y="779351"/>
                      <a:pt x="244005" y="847287"/>
                      <a:pt x="248168" y="862752"/>
                    </a:cubicBezTo>
                    <a:cubicBezTo>
                      <a:pt x="252413" y="881736"/>
                      <a:pt x="248495" y="1305920"/>
                      <a:pt x="247515" y="1361888"/>
                    </a:cubicBezTo>
                    <a:cubicBezTo>
                      <a:pt x="246862" y="1408365"/>
                      <a:pt x="252413" y="1482663"/>
                      <a:pt x="245882" y="1524558"/>
                    </a:cubicBezTo>
                    <a:lnTo>
                      <a:pt x="221719" y="1524885"/>
                    </a:lnTo>
                    <a:lnTo>
                      <a:pt x="225637" y="1545178"/>
                    </a:lnTo>
                    <a:lnTo>
                      <a:pt x="222372" y="1552051"/>
                    </a:lnTo>
                    <a:cubicBezTo>
                      <a:pt x="218127" y="1547469"/>
                      <a:pt x="217800" y="1548451"/>
                      <a:pt x="204412" y="1546160"/>
                    </a:cubicBezTo>
                    <a:cubicBezTo>
                      <a:pt x="174697" y="1540923"/>
                      <a:pt x="60736" y="1539941"/>
                      <a:pt x="48981" y="1552051"/>
                    </a:cubicBezTo>
                    <a:cubicBezTo>
                      <a:pt x="45389" y="1546160"/>
                      <a:pt x="43756" y="1557615"/>
                      <a:pt x="45715" y="1543214"/>
                    </a:cubicBezTo>
                    <a:lnTo>
                      <a:pt x="49307" y="1523903"/>
                    </a:lnTo>
                    <a:lnTo>
                      <a:pt x="0" y="1523576"/>
                    </a:lnTo>
                    <a:cubicBezTo>
                      <a:pt x="1088" y="1302647"/>
                      <a:pt x="2177" y="1081717"/>
                      <a:pt x="3265" y="860788"/>
                    </a:cubicBezTo>
                    <a:lnTo>
                      <a:pt x="5878" y="844750"/>
                    </a:lnTo>
                    <a:cubicBezTo>
                      <a:pt x="33307" y="838204"/>
                      <a:pt x="43103" y="835586"/>
                      <a:pt x="43430" y="805147"/>
                    </a:cubicBezTo>
                    <a:lnTo>
                      <a:pt x="43430" y="571126"/>
                    </a:lnTo>
                    <a:cubicBezTo>
                      <a:pt x="64001" y="563598"/>
                      <a:pt x="60409" y="545923"/>
                      <a:pt x="60409" y="519412"/>
                    </a:cubicBezTo>
                    <a:cubicBezTo>
                      <a:pt x="60409" y="486354"/>
                      <a:pt x="60981" y="448633"/>
                      <a:pt x="61267" y="411443"/>
                    </a:cubicBezTo>
                    <a:cubicBezTo>
                      <a:pt x="60985" y="377014"/>
                      <a:pt x="60704" y="342586"/>
                      <a:pt x="60422" y="308157"/>
                    </a:cubicBezTo>
                    <a:lnTo>
                      <a:pt x="59796" y="305879"/>
                    </a:lnTo>
                    <a:cubicBezTo>
                      <a:pt x="56514" y="248895"/>
                      <a:pt x="44040" y="270182"/>
                      <a:pt x="3008" y="260357"/>
                    </a:cubicBezTo>
                    <a:cubicBezTo>
                      <a:pt x="4649" y="217783"/>
                      <a:pt x="2023" y="173899"/>
                      <a:pt x="2023" y="130670"/>
                    </a:cubicBezTo>
                    <a:cubicBezTo>
                      <a:pt x="2023" y="93336"/>
                      <a:pt x="-1588" y="34387"/>
                      <a:pt x="4649" y="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329" name="Freeform 372">
                <a:extLst>
                  <a:ext uri="{FF2B5EF4-FFF2-40B4-BE49-F238E27FC236}">
                    <a16:creationId xmlns:a16="http://schemas.microsoft.com/office/drawing/2014/main" id="{F50E6AA3-F3E5-4584-BB06-F5384BA471B3}"/>
                  </a:ext>
                </a:extLst>
              </p:cNvPr>
              <p:cNvSpPr>
                <a:spLocks/>
              </p:cNvSpPr>
              <p:nvPr/>
            </p:nvSpPr>
            <p:spPr bwMode="auto">
              <a:xfrm>
                <a:off x="2166145" y="1220789"/>
                <a:ext cx="457200" cy="458788"/>
              </a:xfrm>
              <a:custGeom>
                <a:avLst/>
                <a:gdLst>
                  <a:gd name="T0" fmla="*/ 75 w 1395"/>
                  <a:gd name="T1" fmla="*/ 524 h 1398"/>
                  <a:gd name="T2" fmla="*/ 170 w 1395"/>
                  <a:gd name="T3" fmla="*/ 838 h 1398"/>
                  <a:gd name="T4" fmla="*/ 210 w 1395"/>
                  <a:gd name="T5" fmla="*/ 865 h 1398"/>
                  <a:gd name="T6" fmla="*/ 361 w 1395"/>
                  <a:gd name="T7" fmla="*/ 1239 h 1398"/>
                  <a:gd name="T8" fmla="*/ 458 w 1395"/>
                  <a:gd name="T9" fmla="*/ 1319 h 1398"/>
                  <a:gd name="T10" fmla="*/ 714 w 1395"/>
                  <a:gd name="T11" fmla="*/ 1397 h 1398"/>
                  <a:gd name="T12" fmla="*/ 865 w 1395"/>
                  <a:gd name="T13" fmla="*/ 1376 h 1398"/>
                  <a:gd name="T14" fmla="*/ 986 w 1395"/>
                  <a:gd name="T15" fmla="*/ 1326 h 1398"/>
                  <a:gd name="T16" fmla="*/ 1238 w 1395"/>
                  <a:gd name="T17" fmla="*/ 861 h 1398"/>
                  <a:gd name="T18" fmla="*/ 1351 w 1395"/>
                  <a:gd name="T19" fmla="*/ 752 h 1398"/>
                  <a:gd name="T20" fmla="*/ 1389 w 1395"/>
                  <a:gd name="T21" fmla="*/ 557 h 1398"/>
                  <a:gd name="T22" fmla="*/ 1216 w 1395"/>
                  <a:gd name="T23" fmla="*/ 511 h 1398"/>
                  <a:gd name="T24" fmla="*/ 1143 w 1395"/>
                  <a:gd name="T25" fmla="*/ 84 h 1398"/>
                  <a:gd name="T26" fmla="*/ 714 w 1395"/>
                  <a:gd name="T27" fmla="*/ 24 h 1398"/>
                  <a:gd name="T28" fmla="*/ 468 w 1395"/>
                  <a:gd name="T29" fmla="*/ 25 h 1398"/>
                  <a:gd name="T30" fmla="*/ 229 w 1395"/>
                  <a:gd name="T31" fmla="*/ 505 h 1398"/>
                  <a:gd name="T32" fmla="*/ 150 w 1395"/>
                  <a:gd name="T33" fmla="*/ 483 h 1398"/>
                  <a:gd name="T34" fmla="*/ 110 w 1395"/>
                  <a:gd name="T35" fmla="*/ 501 h 1398"/>
                  <a:gd name="T36" fmla="*/ 75 w 1395"/>
                  <a:gd name="T37" fmla="*/ 524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5" h="1398">
                    <a:moveTo>
                      <a:pt x="75" y="524"/>
                    </a:moveTo>
                    <a:cubicBezTo>
                      <a:pt x="73" y="548"/>
                      <a:pt x="0" y="712"/>
                      <a:pt x="170" y="838"/>
                    </a:cubicBezTo>
                    <a:cubicBezTo>
                      <a:pt x="183" y="847"/>
                      <a:pt x="193" y="851"/>
                      <a:pt x="210" y="865"/>
                    </a:cubicBezTo>
                    <a:cubicBezTo>
                      <a:pt x="225" y="1014"/>
                      <a:pt x="267" y="1137"/>
                      <a:pt x="361" y="1239"/>
                    </a:cubicBezTo>
                    <a:cubicBezTo>
                      <a:pt x="391" y="1270"/>
                      <a:pt x="423" y="1289"/>
                      <a:pt x="458" y="1319"/>
                    </a:cubicBezTo>
                    <a:cubicBezTo>
                      <a:pt x="530" y="1361"/>
                      <a:pt x="611" y="1395"/>
                      <a:pt x="714" y="1397"/>
                    </a:cubicBezTo>
                    <a:cubicBezTo>
                      <a:pt x="766" y="1398"/>
                      <a:pt x="817" y="1391"/>
                      <a:pt x="865" y="1376"/>
                    </a:cubicBezTo>
                    <a:cubicBezTo>
                      <a:pt x="907" y="1362"/>
                      <a:pt x="954" y="1334"/>
                      <a:pt x="986" y="1326"/>
                    </a:cubicBezTo>
                    <a:cubicBezTo>
                      <a:pt x="1051" y="1248"/>
                      <a:pt x="1215" y="1191"/>
                      <a:pt x="1238" y="861"/>
                    </a:cubicBezTo>
                    <a:cubicBezTo>
                      <a:pt x="1282" y="845"/>
                      <a:pt x="1328" y="793"/>
                      <a:pt x="1351" y="752"/>
                    </a:cubicBezTo>
                    <a:cubicBezTo>
                      <a:pt x="1395" y="671"/>
                      <a:pt x="1385" y="650"/>
                      <a:pt x="1389" y="557"/>
                    </a:cubicBezTo>
                    <a:cubicBezTo>
                      <a:pt x="1363" y="544"/>
                      <a:pt x="1335" y="421"/>
                      <a:pt x="1216" y="511"/>
                    </a:cubicBezTo>
                    <a:cubicBezTo>
                      <a:pt x="1202" y="351"/>
                      <a:pt x="1250" y="187"/>
                      <a:pt x="1143" y="84"/>
                    </a:cubicBezTo>
                    <a:cubicBezTo>
                      <a:pt x="1057" y="0"/>
                      <a:pt x="857" y="24"/>
                      <a:pt x="714" y="24"/>
                    </a:cubicBezTo>
                    <a:cubicBezTo>
                      <a:pt x="633" y="24"/>
                      <a:pt x="549" y="22"/>
                      <a:pt x="468" y="25"/>
                    </a:cubicBezTo>
                    <a:cubicBezTo>
                      <a:pt x="183" y="35"/>
                      <a:pt x="226" y="310"/>
                      <a:pt x="229" y="505"/>
                    </a:cubicBezTo>
                    <a:cubicBezTo>
                      <a:pt x="205" y="496"/>
                      <a:pt x="185" y="478"/>
                      <a:pt x="150" y="483"/>
                    </a:cubicBezTo>
                    <a:cubicBezTo>
                      <a:pt x="131" y="486"/>
                      <a:pt x="120" y="495"/>
                      <a:pt x="110" y="501"/>
                    </a:cubicBezTo>
                    <a:cubicBezTo>
                      <a:pt x="84" y="520"/>
                      <a:pt x="115" y="508"/>
                      <a:pt x="75" y="524"/>
                    </a:cubicBez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0" name="Freeform 381">
                <a:extLst>
                  <a:ext uri="{FF2B5EF4-FFF2-40B4-BE49-F238E27FC236}">
                    <a16:creationId xmlns:a16="http://schemas.microsoft.com/office/drawing/2014/main" id="{B5640FF6-2346-457E-890F-0EC5174425AE}"/>
                  </a:ext>
                </a:extLst>
              </p:cNvPr>
              <p:cNvSpPr>
                <a:spLocks/>
              </p:cNvSpPr>
              <p:nvPr/>
            </p:nvSpPr>
            <p:spPr bwMode="auto">
              <a:xfrm>
                <a:off x="1705770" y="2986089"/>
                <a:ext cx="382588" cy="381000"/>
              </a:xfrm>
              <a:custGeom>
                <a:avLst/>
                <a:gdLst>
                  <a:gd name="T0" fmla="*/ 42 w 1168"/>
                  <a:gd name="T1" fmla="*/ 1161 h 1161"/>
                  <a:gd name="T2" fmla="*/ 47 w 1168"/>
                  <a:gd name="T3" fmla="*/ 1119 h 1161"/>
                  <a:gd name="T4" fmla="*/ 292 w 1168"/>
                  <a:gd name="T5" fmla="*/ 1102 h 1161"/>
                  <a:gd name="T6" fmla="*/ 382 w 1168"/>
                  <a:gd name="T7" fmla="*/ 1117 h 1161"/>
                  <a:gd name="T8" fmla="*/ 504 w 1168"/>
                  <a:gd name="T9" fmla="*/ 1093 h 1161"/>
                  <a:gd name="T10" fmla="*/ 658 w 1168"/>
                  <a:gd name="T11" fmla="*/ 1095 h 1161"/>
                  <a:gd name="T12" fmla="*/ 677 w 1168"/>
                  <a:gd name="T13" fmla="*/ 1119 h 1161"/>
                  <a:gd name="T14" fmla="*/ 699 w 1168"/>
                  <a:gd name="T15" fmla="*/ 1105 h 1161"/>
                  <a:gd name="T16" fmla="*/ 1088 w 1168"/>
                  <a:gd name="T17" fmla="*/ 1102 h 1161"/>
                  <a:gd name="T18" fmla="*/ 1092 w 1168"/>
                  <a:gd name="T19" fmla="*/ 424 h 1161"/>
                  <a:gd name="T20" fmla="*/ 1168 w 1168"/>
                  <a:gd name="T21" fmla="*/ 272 h 1161"/>
                  <a:gd name="T22" fmla="*/ 1026 w 1168"/>
                  <a:gd name="T23" fmla="*/ 272 h 1161"/>
                  <a:gd name="T24" fmla="*/ 1018 w 1168"/>
                  <a:gd name="T25" fmla="*/ 133 h 1161"/>
                  <a:gd name="T26" fmla="*/ 1023 w 1168"/>
                  <a:gd name="T27" fmla="*/ 288 h 1161"/>
                  <a:gd name="T28" fmla="*/ 894 w 1168"/>
                  <a:gd name="T29" fmla="*/ 288 h 1161"/>
                  <a:gd name="T30" fmla="*/ 880 w 1168"/>
                  <a:gd name="T31" fmla="*/ 280 h 1161"/>
                  <a:gd name="T32" fmla="*/ 530 w 1168"/>
                  <a:gd name="T33" fmla="*/ 280 h 1161"/>
                  <a:gd name="T34" fmla="*/ 505 w 1168"/>
                  <a:gd name="T35" fmla="*/ 72 h 1161"/>
                  <a:gd name="T36" fmla="*/ 481 w 1168"/>
                  <a:gd name="T37" fmla="*/ 0 h 1161"/>
                  <a:gd name="T38" fmla="*/ 383 w 1168"/>
                  <a:gd name="T39" fmla="*/ 272 h 1161"/>
                  <a:gd name="T40" fmla="*/ 82 w 1168"/>
                  <a:gd name="T41" fmla="*/ 290 h 1161"/>
                  <a:gd name="T42" fmla="*/ 19 w 1168"/>
                  <a:gd name="T43" fmla="*/ 543 h 1161"/>
                  <a:gd name="T44" fmla="*/ 19 w 1168"/>
                  <a:gd name="T45" fmla="*/ 865 h 1161"/>
                  <a:gd name="T46" fmla="*/ 42 w 1168"/>
                  <a:gd name="T47" fmla="*/ 1161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8" h="1161">
                    <a:moveTo>
                      <a:pt x="42" y="1161"/>
                    </a:moveTo>
                    <a:cubicBezTo>
                      <a:pt x="42" y="1142"/>
                      <a:pt x="42" y="1143"/>
                      <a:pt x="47" y="1119"/>
                    </a:cubicBezTo>
                    <a:cubicBezTo>
                      <a:pt x="117" y="1090"/>
                      <a:pt x="198" y="1103"/>
                      <a:pt x="292" y="1102"/>
                    </a:cubicBezTo>
                    <a:cubicBezTo>
                      <a:pt x="328" y="1101"/>
                      <a:pt x="358" y="1095"/>
                      <a:pt x="382" y="1117"/>
                    </a:cubicBezTo>
                    <a:cubicBezTo>
                      <a:pt x="403" y="1080"/>
                      <a:pt x="463" y="1093"/>
                      <a:pt x="504" y="1093"/>
                    </a:cubicBezTo>
                    <a:cubicBezTo>
                      <a:pt x="555" y="1094"/>
                      <a:pt x="607" y="1092"/>
                      <a:pt x="658" y="1095"/>
                    </a:cubicBezTo>
                    <a:lnTo>
                      <a:pt x="677" y="1119"/>
                    </a:lnTo>
                    <a:cubicBezTo>
                      <a:pt x="693" y="1094"/>
                      <a:pt x="670" y="1115"/>
                      <a:pt x="699" y="1105"/>
                    </a:cubicBezTo>
                    <a:cubicBezTo>
                      <a:pt x="725" y="1096"/>
                      <a:pt x="1055" y="1102"/>
                      <a:pt x="1088" y="1102"/>
                    </a:cubicBezTo>
                    <a:cubicBezTo>
                      <a:pt x="1099" y="1062"/>
                      <a:pt x="1092" y="539"/>
                      <a:pt x="1092" y="424"/>
                    </a:cubicBezTo>
                    <a:cubicBezTo>
                      <a:pt x="1091" y="342"/>
                      <a:pt x="1088" y="299"/>
                      <a:pt x="1168" y="272"/>
                    </a:cubicBezTo>
                    <a:lnTo>
                      <a:pt x="1026" y="272"/>
                    </a:lnTo>
                    <a:cubicBezTo>
                      <a:pt x="1025" y="233"/>
                      <a:pt x="1037" y="161"/>
                      <a:pt x="1018" y="133"/>
                    </a:cubicBezTo>
                    <a:lnTo>
                      <a:pt x="1023" y="288"/>
                    </a:lnTo>
                    <a:lnTo>
                      <a:pt x="894" y="288"/>
                    </a:lnTo>
                    <a:cubicBezTo>
                      <a:pt x="873" y="283"/>
                      <a:pt x="882" y="291"/>
                      <a:pt x="880" y="280"/>
                    </a:cubicBezTo>
                    <a:lnTo>
                      <a:pt x="530" y="280"/>
                    </a:lnTo>
                    <a:cubicBezTo>
                      <a:pt x="530" y="37"/>
                      <a:pt x="558" y="208"/>
                      <a:pt x="505" y="72"/>
                    </a:cubicBezTo>
                    <a:cubicBezTo>
                      <a:pt x="496" y="48"/>
                      <a:pt x="490" y="29"/>
                      <a:pt x="481" y="0"/>
                    </a:cubicBezTo>
                    <a:cubicBezTo>
                      <a:pt x="389" y="31"/>
                      <a:pt x="386" y="150"/>
                      <a:pt x="383" y="272"/>
                    </a:cubicBezTo>
                    <a:cubicBezTo>
                      <a:pt x="310" y="274"/>
                      <a:pt x="134" y="258"/>
                      <a:pt x="82" y="290"/>
                    </a:cubicBezTo>
                    <a:cubicBezTo>
                      <a:pt x="0" y="341"/>
                      <a:pt x="19" y="438"/>
                      <a:pt x="19" y="543"/>
                    </a:cubicBezTo>
                    <a:cubicBezTo>
                      <a:pt x="19" y="650"/>
                      <a:pt x="19" y="757"/>
                      <a:pt x="19" y="865"/>
                    </a:cubicBezTo>
                    <a:cubicBezTo>
                      <a:pt x="19" y="947"/>
                      <a:pt x="3" y="1123"/>
                      <a:pt x="42" y="1161"/>
                    </a:cubicBezTo>
                    <a:close/>
                  </a:path>
                </a:pathLst>
              </a:custGeom>
              <a:solidFill>
                <a:srgbClr val="A84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1" name="Freeform 382">
                <a:extLst>
                  <a:ext uri="{FF2B5EF4-FFF2-40B4-BE49-F238E27FC236}">
                    <a16:creationId xmlns:a16="http://schemas.microsoft.com/office/drawing/2014/main" id="{32C73670-C2AB-4A39-A048-580BD48A6CD8}"/>
                  </a:ext>
                </a:extLst>
              </p:cNvPr>
              <p:cNvSpPr>
                <a:spLocks/>
              </p:cNvSpPr>
              <p:nvPr/>
            </p:nvSpPr>
            <p:spPr bwMode="auto">
              <a:xfrm>
                <a:off x="1712120" y="3343276"/>
                <a:ext cx="407988" cy="317500"/>
              </a:xfrm>
              <a:custGeom>
                <a:avLst/>
                <a:gdLst>
                  <a:gd name="T0" fmla="*/ 24 w 1248"/>
                  <a:gd name="T1" fmla="*/ 71 h 969"/>
                  <a:gd name="T2" fmla="*/ 49 w 1248"/>
                  <a:gd name="T3" fmla="*/ 181 h 969"/>
                  <a:gd name="T4" fmla="*/ 48 w 1248"/>
                  <a:gd name="T5" fmla="*/ 579 h 969"/>
                  <a:gd name="T6" fmla="*/ 189 w 1248"/>
                  <a:gd name="T7" fmla="*/ 962 h 969"/>
                  <a:gd name="T8" fmla="*/ 1248 w 1248"/>
                  <a:gd name="T9" fmla="*/ 962 h 969"/>
                  <a:gd name="T10" fmla="*/ 1154 w 1248"/>
                  <a:gd name="T11" fmla="*/ 902 h 969"/>
                  <a:gd name="T12" fmla="*/ 1150 w 1248"/>
                  <a:gd name="T13" fmla="*/ 897 h 969"/>
                  <a:gd name="T14" fmla="*/ 1121 w 1248"/>
                  <a:gd name="T15" fmla="*/ 851 h 969"/>
                  <a:gd name="T16" fmla="*/ 1111 w 1248"/>
                  <a:gd name="T17" fmla="*/ 152 h 969"/>
                  <a:gd name="T18" fmla="*/ 664 w 1248"/>
                  <a:gd name="T19" fmla="*/ 148 h 969"/>
                  <a:gd name="T20" fmla="*/ 528 w 1248"/>
                  <a:gd name="T21" fmla="*/ 203 h 969"/>
                  <a:gd name="T22" fmla="*/ 367 w 1248"/>
                  <a:gd name="T23" fmla="*/ 191 h 969"/>
                  <a:gd name="T24" fmla="*/ 364 w 1248"/>
                  <a:gd name="T25" fmla="*/ 27 h 969"/>
                  <a:gd name="T26" fmla="*/ 274 w 1248"/>
                  <a:gd name="T27" fmla="*/ 12 h 969"/>
                  <a:gd name="T28" fmla="*/ 29 w 1248"/>
                  <a:gd name="T29" fmla="*/ 29 h 969"/>
                  <a:gd name="T30" fmla="*/ 24 w 1248"/>
                  <a:gd name="T31" fmla="*/ 71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8" h="969">
                    <a:moveTo>
                      <a:pt x="24" y="71"/>
                    </a:moveTo>
                    <a:cubicBezTo>
                      <a:pt x="19" y="134"/>
                      <a:pt x="46" y="120"/>
                      <a:pt x="49" y="181"/>
                    </a:cubicBezTo>
                    <a:lnTo>
                      <a:pt x="48" y="579"/>
                    </a:lnTo>
                    <a:cubicBezTo>
                      <a:pt x="48" y="744"/>
                      <a:pt x="0" y="959"/>
                      <a:pt x="189" y="962"/>
                    </a:cubicBezTo>
                    <a:cubicBezTo>
                      <a:pt x="540" y="969"/>
                      <a:pt x="897" y="961"/>
                      <a:pt x="1248" y="962"/>
                    </a:cubicBezTo>
                    <a:cubicBezTo>
                      <a:pt x="1213" y="943"/>
                      <a:pt x="1179" y="932"/>
                      <a:pt x="1154" y="902"/>
                    </a:cubicBezTo>
                    <a:cubicBezTo>
                      <a:pt x="1152" y="901"/>
                      <a:pt x="1151" y="899"/>
                      <a:pt x="1150" y="897"/>
                    </a:cubicBezTo>
                    <a:lnTo>
                      <a:pt x="1121" y="851"/>
                    </a:lnTo>
                    <a:cubicBezTo>
                      <a:pt x="1098" y="784"/>
                      <a:pt x="1105" y="222"/>
                      <a:pt x="1111" y="152"/>
                    </a:cubicBezTo>
                    <a:lnTo>
                      <a:pt x="664" y="148"/>
                    </a:lnTo>
                    <a:cubicBezTo>
                      <a:pt x="656" y="222"/>
                      <a:pt x="600" y="203"/>
                      <a:pt x="528" y="203"/>
                    </a:cubicBezTo>
                    <a:cubicBezTo>
                      <a:pt x="474" y="203"/>
                      <a:pt x="411" y="208"/>
                      <a:pt x="367" y="191"/>
                    </a:cubicBezTo>
                    <a:cubicBezTo>
                      <a:pt x="354" y="150"/>
                      <a:pt x="352" y="74"/>
                      <a:pt x="364" y="27"/>
                    </a:cubicBezTo>
                    <a:cubicBezTo>
                      <a:pt x="340" y="5"/>
                      <a:pt x="310" y="11"/>
                      <a:pt x="274" y="12"/>
                    </a:cubicBezTo>
                    <a:cubicBezTo>
                      <a:pt x="180" y="13"/>
                      <a:pt x="99" y="0"/>
                      <a:pt x="29" y="29"/>
                    </a:cubicBezTo>
                    <a:cubicBezTo>
                      <a:pt x="24" y="53"/>
                      <a:pt x="24" y="52"/>
                      <a:pt x="24" y="71"/>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2" name="Freeform 386">
                <a:extLst>
                  <a:ext uri="{FF2B5EF4-FFF2-40B4-BE49-F238E27FC236}">
                    <a16:creationId xmlns:a16="http://schemas.microsoft.com/office/drawing/2014/main" id="{F9EB2DCD-42C9-4083-B685-4D6459469470}"/>
                  </a:ext>
                </a:extLst>
              </p:cNvPr>
              <p:cNvSpPr>
                <a:spLocks/>
              </p:cNvSpPr>
              <p:nvPr/>
            </p:nvSpPr>
            <p:spPr bwMode="auto">
              <a:xfrm>
                <a:off x="2156620" y="1050926"/>
                <a:ext cx="498475" cy="352425"/>
              </a:xfrm>
              <a:custGeom>
                <a:avLst/>
                <a:gdLst>
                  <a:gd name="T0" fmla="*/ 106 w 1521"/>
                  <a:gd name="T1" fmla="*/ 1044 h 1077"/>
                  <a:gd name="T2" fmla="*/ 141 w 1521"/>
                  <a:gd name="T3" fmla="*/ 1021 h 1077"/>
                  <a:gd name="T4" fmla="*/ 181 w 1521"/>
                  <a:gd name="T5" fmla="*/ 1003 h 1077"/>
                  <a:gd name="T6" fmla="*/ 260 w 1521"/>
                  <a:gd name="T7" fmla="*/ 1025 h 1077"/>
                  <a:gd name="T8" fmla="*/ 499 w 1521"/>
                  <a:gd name="T9" fmla="*/ 545 h 1077"/>
                  <a:gd name="T10" fmla="*/ 745 w 1521"/>
                  <a:gd name="T11" fmla="*/ 544 h 1077"/>
                  <a:gd name="T12" fmla="*/ 1174 w 1521"/>
                  <a:gd name="T13" fmla="*/ 604 h 1077"/>
                  <a:gd name="T14" fmla="*/ 1247 w 1521"/>
                  <a:gd name="T15" fmla="*/ 1031 h 1077"/>
                  <a:gd name="T16" fmla="*/ 1420 w 1521"/>
                  <a:gd name="T17" fmla="*/ 1077 h 1077"/>
                  <a:gd name="T18" fmla="*/ 1427 w 1521"/>
                  <a:gd name="T19" fmla="*/ 954 h 1077"/>
                  <a:gd name="T20" fmla="*/ 1459 w 1521"/>
                  <a:gd name="T21" fmla="*/ 795 h 1077"/>
                  <a:gd name="T22" fmla="*/ 1460 w 1521"/>
                  <a:gd name="T23" fmla="*/ 642 h 1077"/>
                  <a:gd name="T24" fmla="*/ 1427 w 1521"/>
                  <a:gd name="T25" fmla="*/ 487 h 1077"/>
                  <a:gd name="T26" fmla="*/ 1368 w 1521"/>
                  <a:gd name="T27" fmla="*/ 326 h 1077"/>
                  <a:gd name="T28" fmla="*/ 1260 w 1521"/>
                  <a:gd name="T29" fmla="*/ 212 h 1077"/>
                  <a:gd name="T30" fmla="*/ 1136 w 1521"/>
                  <a:gd name="T31" fmla="*/ 126 h 1077"/>
                  <a:gd name="T32" fmla="*/ 991 w 1521"/>
                  <a:gd name="T33" fmla="*/ 84 h 1077"/>
                  <a:gd name="T34" fmla="*/ 824 w 1521"/>
                  <a:gd name="T35" fmla="*/ 85 h 1077"/>
                  <a:gd name="T36" fmla="*/ 737 w 1521"/>
                  <a:gd name="T37" fmla="*/ 45 h 1077"/>
                  <a:gd name="T38" fmla="*/ 651 w 1521"/>
                  <a:gd name="T39" fmla="*/ 84 h 1077"/>
                  <a:gd name="T40" fmla="*/ 490 w 1521"/>
                  <a:gd name="T41" fmla="*/ 100 h 1077"/>
                  <a:gd name="T42" fmla="*/ 336 w 1521"/>
                  <a:gd name="T43" fmla="*/ 167 h 1077"/>
                  <a:gd name="T44" fmla="*/ 208 w 1521"/>
                  <a:gd name="T45" fmla="*/ 267 h 1077"/>
                  <a:gd name="T46" fmla="*/ 110 w 1521"/>
                  <a:gd name="T47" fmla="*/ 398 h 1077"/>
                  <a:gd name="T48" fmla="*/ 44 w 1521"/>
                  <a:gd name="T49" fmla="*/ 460 h 1077"/>
                  <a:gd name="T50" fmla="*/ 72 w 1521"/>
                  <a:gd name="T51" fmla="*/ 562 h 1077"/>
                  <a:gd name="T52" fmla="*/ 66 w 1521"/>
                  <a:gd name="T53" fmla="*/ 703 h 1077"/>
                  <a:gd name="T54" fmla="*/ 99 w 1521"/>
                  <a:gd name="T55" fmla="*/ 872 h 1077"/>
                  <a:gd name="T56" fmla="*/ 47 w 1521"/>
                  <a:gd name="T57" fmla="*/ 957 h 1077"/>
                  <a:gd name="T58" fmla="*/ 106 w 1521"/>
                  <a:gd name="T59" fmla="*/ 1044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1" h="1077">
                    <a:moveTo>
                      <a:pt x="106" y="1044"/>
                    </a:moveTo>
                    <a:cubicBezTo>
                      <a:pt x="146" y="1028"/>
                      <a:pt x="115" y="1040"/>
                      <a:pt x="141" y="1021"/>
                    </a:cubicBezTo>
                    <a:cubicBezTo>
                      <a:pt x="151" y="1015"/>
                      <a:pt x="162" y="1006"/>
                      <a:pt x="181" y="1003"/>
                    </a:cubicBezTo>
                    <a:cubicBezTo>
                      <a:pt x="216" y="998"/>
                      <a:pt x="236" y="1016"/>
                      <a:pt x="260" y="1025"/>
                    </a:cubicBezTo>
                    <a:cubicBezTo>
                      <a:pt x="257" y="830"/>
                      <a:pt x="214" y="555"/>
                      <a:pt x="499" y="545"/>
                    </a:cubicBezTo>
                    <a:cubicBezTo>
                      <a:pt x="580" y="542"/>
                      <a:pt x="664" y="544"/>
                      <a:pt x="745" y="544"/>
                    </a:cubicBezTo>
                    <a:cubicBezTo>
                      <a:pt x="888" y="544"/>
                      <a:pt x="1088" y="520"/>
                      <a:pt x="1174" y="604"/>
                    </a:cubicBezTo>
                    <a:cubicBezTo>
                      <a:pt x="1281" y="707"/>
                      <a:pt x="1233" y="871"/>
                      <a:pt x="1247" y="1031"/>
                    </a:cubicBezTo>
                    <a:cubicBezTo>
                      <a:pt x="1366" y="941"/>
                      <a:pt x="1394" y="1064"/>
                      <a:pt x="1420" y="1077"/>
                    </a:cubicBezTo>
                    <a:cubicBezTo>
                      <a:pt x="1463" y="1050"/>
                      <a:pt x="1443" y="994"/>
                      <a:pt x="1427" y="954"/>
                    </a:cubicBezTo>
                    <a:cubicBezTo>
                      <a:pt x="1521" y="929"/>
                      <a:pt x="1509" y="838"/>
                      <a:pt x="1459" y="795"/>
                    </a:cubicBezTo>
                    <a:cubicBezTo>
                      <a:pt x="1507" y="749"/>
                      <a:pt x="1512" y="688"/>
                      <a:pt x="1460" y="642"/>
                    </a:cubicBezTo>
                    <a:cubicBezTo>
                      <a:pt x="1493" y="593"/>
                      <a:pt x="1504" y="507"/>
                      <a:pt x="1427" y="487"/>
                    </a:cubicBezTo>
                    <a:cubicBezTo>
                      <a:pt x="1465" y="403"/>
                      <a:pt x="1462" y="340"/>
                      <a:pt x="1368" y="326"/>
                    </a:cubicBezTo>
                    <a:cubicBezTo>
                      <a:pt x="1371" y="243"/>
                      <a:pt x="1344" y="212"/>
                      <a:pt x="1260" y="212"/>
                    </a:cubicBezTo>
                    <a:cubicBezTo>
                      <a:pt x="1251" y="138"/>
                      <a:pt x="1215" y="118"/>
                      <a:pt x="1136" y="126"/>
                    </a:cubicBezTo>
                    <a:cubicBezTo>
                      <a:pt x="1109" y="62"/>
                      <a:pt x="1062" y="46"/>
                      <a:pt x="991" y="84"/>
                    </a:cubicBezTo>
                    <a:cubicBezTo>
                      <a:pt x="942" y="43"/>
                      <a:pt x="868" y="0"/>
                      <a:pt x="824" y="85"/>
                    </a:cubicBezTo>
                    <a:cubicBezTo>
                      <a:pt x="788" y="70"/>
                      <a:pt x="791" y="45"/>
                      <a:pt x="737" y="45"/>
                    </a:cubicBezTo>
                    <a:cubicBezTo>
                      <a:pt x="685" y="45"/>
                      <a:pt x="681" y="67"/>
                      <a:pt x="651" y="84"/>
                    </a:cubicBezTo>
                    <a:cubicBezTo>
                      <a:pt x="599" y="21"/>
                      <a:pt x="530" y="33"/>
                      <a:pt x="490" y="100"/>
                    </a:cubicBezTo>
                    <a:cubicBezTo>
                      <a:pt x="414" y="85"/>
                      <a:pt x="351" y="71"/>
                      <a:pt x="336" y="167"/>
                    </a:cubicBezTo>
                    <a:cubicBezTo>
                      <a:pt x="247" y="160"/>
                      <a:pt x="217" y="181"/>
                      <a:pt x="208" y="267"/>
                    </a:cubicBezTo>
                    <a:cubicBezTo>
                      <a:pt x="119" y="276"/>
                      <a:pt x="97" y="309"/>
                      <a:pt x="110" y="398"/>
                    </a:cubicBezTo>
                    <a:cubicBezTo>
                      <a:pt x="76" y="419"/>
                      <a:pt x="55" y="418"/>
                      <a:pt x="44" y="460"/>
                    </a:cubicBezTo>
                    <a:cubicBezTo>
                      <a:pt x="31" y="511"/>
                      <a:pt x="51" y="538"/>
                      <a:pt x="72" y="562"/>
                    </a:cubicBezTo>
                    <a:cubicBezTo>
                      <a:pt x="29" y="597"/>
                      <a:pt x="22" y="656"/>
                      <a:pt x="66" y="703"/>
                    </a:cubicBezTo>
                    <a:cubicBezTo>
                      <a:pt x="20" y="773"/>
                      <a:pt x="0" y="824"/>
                      <a:pt x="99" y="872"/>
                    </a:cubicBezTo>
                    <a:cubicBezTo>
                      <a:pt x="76" y="895"/>
                      <a:pt x="48" y="901"/>
                      <a:pt x="47" y="957"/>
                    </a:cubicBezTo>
                    <a:cubicBezTo>
                      <a:pt x="45" y="1003"/>
                      <a:pt x="73" y="1030"/>
                      <a:pt x="106" y="1044"/>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3" name="Freeform 392">
                <a:extLst>
                  <a:ext uri="{FF2B5EF4-FFF2-40B4-BE49-F238E27FC236}">
                    <a16:creationId xmlns:a16="http://schemas.microsoft.com/office/drawing/2014/main" id="{45A2B0D4-87D5-46B2-86F3-8F30BBA06564}"/>
                  </a:ext>
                </a:extLst>
              </p:cNvPr>
              <p:cNvSpPr>
                <a:spLocks/>
              </p:cNvSpPr>
              <p:nvPr/>
            </p:nvSpPr>
            <p:spPr bwMode="auto">
              <a:xfrm>
                <a:off x="1924845" y="3063876"/>
                <a:ext cx="261938" cy="611188"/>
              </a:xfrm>
              <a:custGeom>
                <a:avLst/>
                <a:gdLst>
                  <a:gd name="T0" fmla="*/ 7 w 800"/>
                  <a:gd name="T1" fmla="*/ 884 h 1867"/>
                  <a:gd name="T2" fmla="*/ 12 w 800"/>
                  <a:gd name="T3" fmla="*/ 1003 h 1867"/>
                  <a:gd name="T4" fmla="*/ 459 w 800"/>
                  <a:gd name="T5" fmla="*/ 1007 h 1867"/>
                  <a:gd name="T6" fmla="*/ 469 w 800"/>
                  <a:gd name="T7" fmla="*/ 1706 h 1867"/>
                  <a:gd name="T8" fmla="*/ 498 w 800"/>
                  <a:gd name="T9" fmla="*/ 1752 h 1867"/>
                  <a:gd name="T10" fmla="*/ 502 w 800"/>
                  <a:gd name="T11" fmla="*/ 1757 h 1867"/>
                  <a:gd name="T12" fmla="*/ 596 w 800"/>
                  <a:gd name="T13" fmla="*/ 1817 h 1867"/>
                  <a:gd name="T14" fmla="*/ 614 w 800"/>
                  <a:gd name="T15" fmla="*/ 1867 h 1867"/>
                  <a:gd name="T16" fmla="*/ 622 w 800"/>
                  <a:gd name="T17" fmla="*/ 1818 h 1867"/>
                  <a:gd name="T18" fmla="*/ 737 w 800"/>
                  <a:gd name="T19" fmla="*/ 1697 h 1867"/>
                  <a:gd name="T20" fmla="*/ 737 w 800"/>
                  <a:gd name="T21" fmla="*/ 982 h 1867"/>
                  <a:gd name="T22" fmla="*/ 789 w 800"/>
                  <a:gd name="T23" fmla="*/ 824 h 1867"/>
                  <a:gd name="T24" fmla="*/ 789 w 800"/>
                  <a:gd name="T25" fmla="*/ 174 h 1867"/>
                  <a:gd name="T26" fmla="*/ 616 w 800"/>
                  <a:gd name="T27" fmla="*/ 35 h 1867"/>
                  <a:gd name="T28" fmla="*/ 498 w 800"/>
                  <a:gd name="T29" fmla="*/ 37 h 1867"/>
                  <a:gd name="T30" fmla="*/ 422 w 800"/>
                  <a:gd name="T31" fmla="*/ 189 h 1867"/>
                  <a:gd name="T32" fmla="*/ 418 w 800"/>
                  <a:gd name="T33" fmla="*/ 867 h 1867"/>
                  <a:gd name="T34" fmla="*/ 29 w 800"/>
                  <a:gd name="T35" fmla="*/ 870 h 1867"/>
                  <a:gd name="T36" fmla="*/ 7 w 800"/>
                  <a:gd name="T37" fmla="*/ 884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1867">
                    <a:moveTo>
                      <a:pt x="7" y="884"/>
                    </a:moveTo>
                    <a:lnTo>
                      <a:pt x="12" y="1003"/>
                    </a:lnTo>
                    <a:lnTo>
                      <a:pt x="459" y="1007"/>
                    </a:lnTo>
                    <a:cubicBezTo>
                      <a:pt x="453" y="1077"/>
                      <a:pt x="446" y="1639"/>
                      <a:pt x="469" y="1706"/>
                    </a:cubicBezTo>
                    <a:lnTo>
                      <a:pt x="498" y="1752"/>
                    </a:lnTo>
                    <a:cubicBezTo>
                      <a:pt x="499" y="1754"/>
                      <a:pt x="500" y="1756"/>
                      <a:pt x="502" y="1757"/>
                    </a:cubicBezTo>
                    <a:cubicBezTo>
                      <a:pt x="527" y="1787"/>
                      <a:pt x="561" y="1798"/>
                      <a:pt x="596" y="1817"/>
                    </a:cubicBezTo>
                    <a:cubicBezTo>
                      <a:pt x="625" y="1826"/>
                      <a:pt x="615" y="1825"/>
                      <a:pt x="614" y="1867"/>
                    </a:cubicBezTo>
                    <a:lnTo>
                      <a:pt x="622" y="1818"/>
                    </a:lnTo>
                    <a:cubicBezTo>
                      <a:pt x="706" y="1798"/>
                      <a:pt x="736" y="1790"/>
                      <a:pt x="737" y="1697"/>
                    </a:cubicBezTo>
                    <a:lnTo>
                      <a:pt x="737" y="982"/>
                    </a:lnTo>
                    <a:cubicBezTo>
                      <a:pt x="800" y="959"/>
                      <a:pt x="789" y="905"/>
                      <a:pt x="789" y="824"/>
                    </a:cubicBezTo>
                    <a:cubicBezTo>
                      <a:pt x="789" y="622"/>
                      <a:pt x="796" y="363"/>
                      <a:pt x="789" y="174"/>
                    </a:cubicBezTo>
                    <a:cubicBezTo>
                      <a:pt x="779" y="0"/>
                      <a:pt x="741" y="65"/>
                      <a:pt x="616" y="35"/>
                    </a:cubicBezTo>
                    <a:lnTo>
                      <a:pt x="498" y="37"/>
                    </a:lnTo>
                    <a:cubicBezTo>
                      <a:pt x="418" y="64"/>
                      <a:pt x="421" y="107"/>
                      <a:pt x="422" y="189"/>
                    </a:cubicBezTo>
                    <a:cubicBezTo>
                      <a:pt x="422" y="304"/>
                      <a:pt x="429" y="827"/>
                      <a:pt x="418" y="867"/>
                    </a:cubicBezTo>
                    <a:cubicBezTo>
                      <a:pt x="385" y="867"/>
                      <a:pt x="55" y="861"/>
                      <a:pt x="29" y="870"/>
                    </a:cubicBezTo>
                    <a:cubicBezTo>
                      <a:pt x="0" y="880"/>
                      <a:pt x="23" y="859"/>
                      <a:pt x="7" y="884"/>
                    </a:cubicBezTo>
                    <a:close/>
                  </a:path>
                </a:pathLst>
              </a:custGeom>
              <a:solidFill>
                <a:srgbClr val="753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4" name="Freeform 395">
                <a:extLst>
                  <a:ext uri="{FF2B5EF4-FFF2-40B4-BE49-F238E27FC236}">
                    <a16:creationId xmlns:a16="http://schemas.microsoft.com/office/drawing/2014/main" id="{96F18A8F-1F6A-4B53-81D7-AFF36F6F0C88}"/>
                  </a:ext>
                </a:extLst>
              </p:cNvPr>
              <p:cNvSpPr>
                <a:spLocks/>
              </p:cNvSpPr>
              <p:nvPr/>
            </p:nvSpPr>
            <p:spPr bwMode="auto">
              <a:xfrm>
                <a:off x="2350295" y="1820864"/>
                <a:ext cx="107950" cy="868363"/>
              </a:xfrm>
              <a:custGeom>
                <a:avLst/>
                <a:gdLst>
                  <a:gd name="T0" fmla="*/ 19 w 330"/>
                  <a:gd name="T1" fmla="*/ 256 h 2652"/>
                  <a:gd name="T2" fmla="*/ 23 w 330"/>
                  <a:gd name="T3" fmla="*/ 260 h 2652"/>
                  <a:gd name="T4" fmla="*/ 27 w 330"/>
                  <a:gd name="T5" fmla="*/ 264 h 2652"/>
                  <a:gd name="T6" fmla="*/ 85 w 330"/>
                  <a:gd name="T7" fmla="*/ 520 h 2652"/>
                  <a:gd name="T8" fmla="*/ 11 w 330"/>
                  <a:gd name="T9" fmla="*/ 2315 h 2652"/>
                  <a:gd name="T10" fmla="*/ 38 w 330"/>
                  <a:gd name="T11" fmla="*/ 2446 h 2652"/>
                  <a:gd name="T12" fmla="*/ 169 w 330"/>
                  <a:gd name="T13" fmla="*/ 2652 h 2652"/>
                  <a:gd name="T14" fmla="*/ 292 w 330"/>
                  <a:gd name="T15" fmla="*/ 2446 h 2652"/>
                  <a:gd name="T16" fmla="*/ 319 w 330"/>
                  <a:gd name="T17" fmla="*/ 2306 h 2652"/>
                  <a:gd name="T18" fmla="*/ 243 w 330"/>
                  <a:gd name="T19" fmla="*/ 359 h 2652"/>
                  <a:gd name="T20" fmla="*/ 307 w 330"/>
                  <a:gd name="T21" fmla="*/ 250 h 2652"/>
                  <a:gd name="T22" fmla="*/ 172 w 330"/>
                  <a:gd name="T23" fmla="*/ 0 h 2652"/>
                  <a:gd name="T24" fmla="*/ 160 w 330"/>
                  <a:gd name="T25" fmla="*/ 0 h 2652"/>
                  <a:gd name="T26" fmla="*/ 19 w 330"/>
                  <a:gd name="T27" fmla="*/ 256 h 2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2652">
                    <a:moveTo>
                      <a:pt x="19" y="256"/>
                    </a:moveTo>
                    <a:cubicBezTo>
                      <a:pt x="21" y="257"/>
                      <a:pt x="23" y="258"/>
                      <a:pt x="23" y="260"/>
                    </a:cubicBezTo>
                    <a:cubicBezTo>
                      <a:pt x="24" y="263"/>
                      <a:pt x="27" y="263"/>
                      <a:pt x="27" y="264"/>
                    </a:cubicBezTo>
                    <a:cubicBezTo>
                      <a:pt x="112" y="359"/>
                      <a:pt x="90" y="416"/>
                      <a:pt x="85" y="520"/>
                    </a:cubicBezTo>
                    <a:lnTo>
                      <a:pt x="11" y="2315"/>
                    </a:lnTo>
                    <a:cubicBezTo>
                      <a:pt x="8" y="2396"/>
                      <a:pt x="0" y="2385"/>
                      <a:pt x="38" y="2446"/>
                    </a:cubicBezTo>
                    <a:cubicBezTo>
                      <a:pt x="64" y="2487"/>
                      <a:pt x="147" y="2634"/>
                      <a:pt x="169" y="2652"/>
                    </a:cubicBezTo>
                    <a:cubicBezTo>
                      <a:pt x="204" y="2611"/>
                      <a:pt x="260" y="2500"/>
                      <a:pt x="292" y="2446"/>
                    </a:cubicBezTo>
                    <a:cubicBezTo>
                      <a:pt x="330" y="2381"/>
                      <a:pt x="324" y="2394"/>
                      <a:pt x="319" y="2306"/>
                    </a:cubicBezTo>
                    <a:lnTo>
                      <a:pt x="243" y="359"/>
                    </a:lnTo>
                    <a:cubicBezTo>
                      <a:pt x="250" y="326"/>
                      <a:pt x="292" y="289"/>
                      <a:pt x="307" y="250"/>
                    </a:cubicBezTo>
                    <a:lnTo>
                      <a:pt x="172" y="0"/>
                    </a:lnTo>
                    <a:lnTo>
                      <a:pt x="160" y="0"/>
                    </a:lnTo>
                    <a:cubicBezTo>
                      <a:pt x="139" y="69"/>
                      <a:pt x="29" y="195"/>
                      <a:pt x="19" y="256"/>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5" name="Freeform 403">
                <a:extLst>
                  <a:ext uri="{FF2B5EF4-FFF2-40B4-BE49-F238E27FC236}">
                    <a16:creationId xmlns:a16="http://schemas.microsoft.com/office/drawing/2014/main" id="{3FB74E6B-094A-413F-AE27-3596DA4E8BA1}"/>
                  </a:ext>
                </a:extLst>
              </p:cNvPr>
              <p:cNvSpPr>
                <a:spLocks/>
              </p:cNvSpPr>
              <p:nvPr/>
            </p:nvSpPr>
            <p:spPr bwMode="auto">
              <a:xfrm>
                <a:off x="2439195" y="4367214"/>
                <a:ext cx="227013" cy="179388"/>
              </a:xfrm>
              <a:custGeom>
                <a:avLst/>
                <a:gdLst>
                  <a:gd name="T0" fmla="*/ 64 w 694"/>
                  <a:gd name="T1" fmla="*/ 22 h 546"/>
                  <a:gd name="T2" fmla="*/ 23 w 694"/>
                  <a:gd name="T3" fmla="*/ 178 h 546"/>
                  <a:gd name="T4" fmla="*/ 4 w 694"/>
                  <a:gd name="T5" fmla="*/ 350 h 546"/>
                  <a:gd name="T6" fmla="*/ 10 w 694"/>
                  <a:gd name="T7" fmla="*/ 470 h 546"/>
                  <a:gd name="T8" fmla="*/ 100 w 694"/>
                  <a:gd name="T9" fmla="*/ 516 h 546"/>
                  <a:gd name="T10" fmla="*/ 340 w 694"/>
                  <a:gd name="T11" fmla="*/ 545 h 546"/>
                  <a:gd name="T12" fmla="*/ 584 w 694"/>
                  <a:gd name="T13" fmla="*/ 520 h 546"/>
                  <a:gd name="T14" fmla="*/ 677 w 694"/>
                  <a:gd name="T15" fmla="*/ 476 h 546"/>
                  <a:gd name="T16" fmla="*/ 688 w 694"/>
                  <a:gd name="T17" fmla="*/ 348 h 546"/>
                  <a:gd name="T18" fmla="*/ 624 w 694"/>
                  <a:gd name="T19" fmla="*/ 32 h 546"/>
                  <a:gd name="T20" fmla="*/ 617 w 694"/>
                  <a:gd name="T21" fmla="*/ 50 h 546"/>
                  <a:gd name="T22" fmla="*/ 563 w 694"/>
                  <a:gd name="T23" fmla="*/ 20 h 546"/>
                  <a:gd name="T24" fmla="*/ 495 w 694"/>
                  <a:gd name="T25" fmla="*/ 12 h 546"/>
                  <a:gd name="T26" fmla="*/ 349 w 694"/>
                  <a:gd name="T27" fmla="*/ 6 h 546"/>
                  <a:gd name="T28" fmla="*/ 72 w 694"/>
                  <a:gd name="T29" fmla="*/ 41 h 546"/>
                  <a:gd name="T30" fmla="*/ 64 w 694"/>
                  <a:gd name="T31" fmla="*/ 22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546">
                    <a:moveTo>
                      <a:pt x="64" y="22"/>
                    </a:moveTo>
                    <a:cubicBezTo>
                      <a:pt x="41" y="48"/>
                      <a:pt x="29" y="142"/>
                      <a:pt x="23" y="178"/>
                    </a:cubicBezTo>
                    <a:cubicBezTo>
                      <a:pt x="12" y="247"/>
                      <a:pt x="7" y="279"/>
                      <a:pt x="4" y="350"/>
                    </a:cubicBezTo>
                    <a:cubicBezTo>
                      <a:pt x="5" y="380"/>
                      <a:pt x="0" y="445"/>
                      <a:pt x="10" y="470"/>
                    </a:cubicBezTo>
                    <a:cubicBezTo>
                      <a:pt x="23" y="500"/>
                      <a:pt x="64" y="505"/>
                      <a:pt x="100" y="516"/>
                    </a:cubicBezTo>
                    <a:cubicBezTo>
                      <a:pt x="172" y="537"/>
                      <a:pt x="261" y="545"/>
                      <a:pt x="340" y="545"/>
                    </a:cubicBezTo>
                    <a:cubicBezTo>
                      <a:pt x="414" y="546"/>
                      <a:pt x="524" y="537"/>
                      <a:pt x="584" y="520"/>
                    </a:cubicBezTo>
                    <a:cubicBezTo>
                      <a:pt x="626" y="508"/>
                      <a:pt x="662" y="500"/>
                      <a:pt x="677" y="476"/>
                    </a:cubicBezTo>
                    <a:cubicBezTo>
                      <a:pt x="694" y="447"/>
                      <a:pt x="687" y="388"/>
                      <a:pt x="688" y="348"/>
                    </a:cubicBezTo>
                    <a:cubicBezTo>
                      <a:pt x="683" y="281"/>
                      <a:pt x="663" y="72"/>
                      <a:pt x="624" y="32"/>
                    </a:cubicBezTo>
                    <a:lnTo>
                      <a:pt x="617" y="50"/>
                    </a:lnTo>
                    <a:cubicBezTo>
                      <a:pt x="608" y="24"/>
                      <a:pt x="599" y="27"/>
                      <a:pt x="563" y="20"/>
                    </a:cubicBezTo>
                    <a:cubicBezTo>
                      <a:pt x="539" y="16"/>
                      <a:pt x="519" y="15"/>
                      <a:pt x="495" y="12"/>
                    </a:cubicBezTo>
                    <a:cubicBezTo>
                      <a:pt x="450" y="7"/>
                      <a:pt x="402" y="6"/>
                      <a:pt x="349" y="6"/>
                    </a:cubicBezTo>
                    <a:cubicBezTo>
                      <a:pt x="301" y="6"/>
                      <a:pt x="112" y="0"/>
                      <a:pt x="72" y="41"/>
                    </a:cubicBezTo>
                    <a:lnTo>
                      <a:pt x="64" y="22"/>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6" name="Freeform 404">
                <a:extLst>
                  <a:ext uri="{FF2B5EF4-FFF2-40B4-BE49-F238E27FC236}">
                    <a16:creationId xmlns:a16="http://schemas.microsoft.com/office/drawing/2014/main" id="{309EA58A-6ABE-4F6D-90C1-8107414ACE82}"/>
                  </a:ext>
                </a:extLst>
              </p:cNvPr>
              <p:cNvSpPr>
                <a:spLocks/>
              </p:cNvSpPr>
              <p:nvPr/>
            </p:nvSpPr>
            <p:spPr bwMode="auto">
              <a:xfrm>
                <a:off x="2123283" y="4354514"/>
                <a:ext cx="247650" cy="182563"/>
              </a:xfrm>
              <a:custGeom>
                <a:avLst/>
                <a:gdLst>
                  <a:gd name="T0" fmla="*/ 74 w 754"/>
                  <a:gd name="T1" fmla="*/ 380 h 558"/>
                  <a:gd name="T2" fmla="*/ 245 w 754"/>
                  <a:gd name="T3" fmla="*/ 535 h 558"/>
                  <a:gd name="T4" fmla="*/ 655 w 754"/>
                  <a:gd name="T5" fmla="*/ 520 h 558"/>
                  <a:gd name="T6" fmla="*/ 747 w 754"/>
                  <a:gd name="T7" fmla="*/ 383 h 558"/>
                  <a:gd name="T8" fmla="*/ 716 w 754"/>
                  <a:gd name="T9" fmla="*/ 95 h 558"/>
                  <a:gd name="T10" fmla="*/ 707 w 754"/>
                  <a:gd name="T11" fmla="*/ 53 h 558"/>
                  <a:gd name="T12" fmla="*/ 690 w 754"/>
                  <a:gd name="T13" fmla="*/ 16 h 558"/>
                  <a:gd name="T14" fmla="*/ 680 w 754"/>
                  <a:gd name="T15" fmla="*/ 37 h 558"/>
                  <a:gd name="T16" fmla="*/ 625 w 754"/>
                  <a:gd name="T17" fmla="*/ 19 h 558"/>
                  <a:gd name="T18" fmla="*/ 149 w 754"/>
                  <a:gd name="T19" fmla="*/ 37 h 558"/>
                  <a:gd name="T20" fmla="*/ 139 w 754"/>
                  <a:gd name="T21" fmla="*/ 10 h 558"/>
                  <a:gd name="T22" fmla="*/ 89 w 754"/>
                  <a:gd name="T23" fmla="*/ 188 h 558"/>
                  <a:gd name="T24" fmla="*/ 74 w 754"/>
                  <a:gd name="T25" fmla="*/ 38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4" h="558">
                    <a:moveTo>
                      <a:pt x="74" y="380"/>
                    </a:moveTo>
                    <a:cubicBezTo>
                      <a:pt x="114" y="438"/>
                      <a:pt x="0" y="490"/>
                      <a:pt x="245" y="535"/>
                    </a:cubicBezTo>
                    <a:cubicBezTo>
                      <a:pt x="371" y="558"/>
                      <a:pt x="531" y="553"/>
                      <a:pt x="655" y="520"/>
                    </a:cubicBezTo>
                    <a:cubicBezTo>
                      <a:pt x="746" y="495"/>
                      <a:pt x="754" y="484"/>
                      <a:pt x="747" y="383"/>
                    </a:cubicBezTo>
                    <a:cubicBezTo>
                      <a:pt x="731" y="256"/>
                      <a:pt x="754" y="266"/>
                      <a:pt x="716" y="95"/>
                    </a:cubicBezTo>
                    <a:cubicBezTo>
                      <a:pt x="713" y="82"/>
                      <a:pt x="711" y="66"/>
                      <a:pt x="707" y="53"/>
                    </a:cubicBezTo>
                    <a:cubicBezTo>
                      <a:pt x="699" y="21"/>
                      <a:pt x="706" y="34"/>
                      <a:pt x="690" y="16"/>
                    </a:cubicBezTo>
                    <a:lnTo>
                      <a:pt x="680" y="37"/>
                    </a:lnTo>
                    <a:cubicBezTo>
                      <a:pt x="667" y="23"/>
                      <a:pt x="666" y="26"/>
                      <a:pt x="625" y="19"/>
                    </a:cubicBezTo>
                    <a:cubicBezTo>
                      <a:pt x="534" y="3"/>
                      <a:pt x="185" y="0"/>
                      <a:pt x="149" y="37"/>
                    </a:cubicBezTo>
                    <a:cubicBezTo>
                      <a:pt x="138" y="19"/>
                      <a:pt x="133" y="54"/>
                      <a:pt x="139" y="10"/>
                    </a:cubicBezTo>
                    <a:cubicBezTo>
                      <a:pt x="111" y="36"/>
                      <a:pt x="96" y="144"/>
                      <a:pt x="89" y="188"/>
                    </a:cubicBezTo>
                    <a:cubicBezTo>
                      <a:pt x="77" y="255"/>
                      <a:pt x="85" y="342"/>
                      <a:pt x="74" y="380"/>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7" name="Freeform 413">
                <a:extLst>
                  <a:ext uri="{FF2B5EF4-FFF2-40B4-BE49-F238E27FC236}">
                    <a16:creationId xmlns:a16="http://schemas.microsoft.com/office/drawing/2014/main" id="{9A0C11B0-980C-46C8-87AA-C5DAC66412DF}"/>
                  </a:ext>
                </a:extLst>
              </p:cNvPr>
              <p:cNvSpPr>
                <a:spLocks/>
              </p:cNvSpPr>
              <p:nvPr/>
            </p:nvSpPr>
            <p:spPr bwMode="auto">
              <a:xfrm>
                <a:off x="1858816" y="2854506"/>
                <a:ext cx="142019" cy="189646"/>
              </a:xfrm>
              <a:custGeom>
                <a:avLst/>
                <a:gdLst>
                  <a:gd name="T0" fmla="*/ 38 w 508"/>
                  <a:gd name="T1" fmla="*/ 404 h 684"/>
                  <a:gd name="T2" fmla="*/ 62 w 508"/>
                  <a:gd name="T3" fmla="*/ 476 h 684"/>
                  <a:gd name="T4" fmla="*/ 87 w 508"/>
                  <a:gd name="T5" fmla="*/ 684 h 684"/>
                  <a:gd name="T6" fmla="*/ 437 w 508"/>
                  <a:gd name="T7" fmla="*/ 684 h 684"/>
                  <a:gd name="T8" fmla="*/ 425 w 508"/>
                  <a:gd name="T9" fmla="*/ 524 h 684"/>
                  <a:gd name="T10" fmla="*/ 289 w 508"/>
                  <a:gd name="T11" fmla="*/ 518 h 684"/>
                  <a:gd name="T12" fmla="*/ 274 w 508"/>
                  <a:gd name="T13" fmla="*/ 380 h 684"/>
                  <a:gd name="T14" fmla="*/ 459 w 508"/>
                  <a:gd name="T15" fmla="*/ 380 h 684"/>
                  <a:gd name="T16" fmla="*/ 435 w 508"/>
                  <a:gd name="T17" fmla="*/ 211 h 684"/>
                  <a:gd name="T18" fmla="*/ 290 w 508"/>
                  <a:gd name="T19" fmla="*/ 1 h 684"/>
                  <a:gd name="T20" fmla="*/ 105 w 508"/>
                  <a:gd name="T21" fmla="*/ 1 h 684"/>
                  <a:gd name="T22" fmla="*/ 38 w 508"/>
                  <a:gd name="T23" fmla="*/ 404 h 684"/>
                  <a:gd name="connsiteX0" fmla="*/ 233 w 8520"/>
                  <a:gd name="connsiteY0" fmla="*/ 5898 h 9992"/>
                  <a:gd name="connsiteX1" fmla="*/ 705 w 8520"/>
                  <a:gd name="connsiteY1" fmla="*/ 6951 h 9992"/>
                  <a:gd name="connsiteX2" fmla="*/ 8087 w 8520"/>
                  <a:gd name="connsiteY2" fmla="*/ 9992 h 9992"/>
                  <a:gd name="connsiteX3" fmla="*/ 7851 w 8520"/>
                  <a:gd name="connsiteY3" fmla="*/ 7653 h 9992"/>
                  <a:gd name="connsiteX4" fmla="*/ 5174 w 8520"/>
                  <a:gd name="connsiteY4" fmla="*/ 7565 h 9992"/>
                  <a:gd name="connsiteX5" fmla="*/ 4879 w 8520"/>
                  <a:gd name="connsiteY5" fmla="*/ 5548 h 9992"/>
                  <a:gd name="connsiteX6" fmla="*/ 8520 w 8520"/>
                  <a:gd name="connsiteY6" fmla="*/ 5548 h 9992"/>
                  <a:gd name="connsiteX7" fmla="*/ 8048 w 8520"/>
                  <a:gd name="connsiteY7" fmla="*/ 3077 h 9992"/>
                  <a:gd name="connsiteX8" fmla="*/ 5194 w 8520"/>
                  <a:gd name="connsiteY8" fmla="*/ 7 h 9992"/>
                  <a:gd name="connsiteX9" fmla="*/ 1552 w 8520"/>
                  <a:gd name="connsiteY9" fmla="*/ 7 h 9992"/>
                  <a:gd name="connsiteX10" fmla="*/ 233 w 8520"/>
                  <a:gd name="connsiteY10" fmla="*/ 5898 h 9992"/>
                  <a:gd name="connsiteX0" fmla="*/ 273 w 10000"/>
                  <a:gd name="connsiteY0" fmla="*/ 5903 h 7659"/>
                  <a:gd name="connsiteX1" fmla="*/ 827 w 10000"/>
                  <a:gd name="connsiteY1" fmla="*/ 6957 h 7659"/>
                  <a:gd name="connsiteX2" fmla="*/ 9215 w 10000"/>
                  <a:gd name="connsiteY2" fmla="*/ 7659 h 7659"/>
                  <a:gd name="connsiteX3" fmla="*/ 6073 w 10000"/>
                  <a:gd name="connsiteY3" fmla="*/ 7571 h 7659"/>
                  <a:gd name="connsiteX4" fmla="*/ 5727 w 10000"/>
                  <a:gd name="connsiteY4" fmla="*/ 5552 h 7659"/>
                  <a:gd name="connsiteX5" fmla="*/ 10000 w 10000"/>
                  <a:gd name="connsiteY5" fmla="*/ 5552 h 7659"/>
                  <a:gd name="connsiteX6" fmla="*/ 9446 w 10000"/>
                  <a:gd name="connsiteY6" fmla="*/ 3079 h 7659"/>
                  <a:gd name="connsiteX7" fmla="*/ 6096 w 10000"/>
                  <a:gd name="connsiteY7" fmla="*/ 7 h 7659"/>
                  <a:gd name="connsiteX8" fmla="*/ 1822 w 10000"/>
                  <a:gd name="connsiteY8" fmla="*/ 7 h 7659"/>
                  <a:gd name="connsiteX9" fmla="*/ 273 w 10000"/>
                  <a:gd name="connsiteY9" fmla="*/ 5903 h 7659"/>
                  <a:gd name="connsiteX0" fmla="*/ 273 w 10000"/>
                  <a:gd name="connsiteY0" fmla="*/ 7707 h 10734"/>
                  <a:gd name="connsiteX1" fmla="*/ 827 w 10000"/>
                  <a:gd name="connsiteY1" fmla="*/ 9083 h 10734"/>
                  <a:gd name="connsiteX2" fmla="*/ 9215 w 10000"/>
                  <a:gd name="connsiteY2" fmla="*/ 10000 h 10734"/>
                  <a:gd name="connsiteX3" fmla="*/ 6073 w 10000"/>
                  <a:gd name="connsiteY3" fmla="*/ 9885 h 10734"/>
                  <a:gd name="connsiteX4" fmla="*/ 5727 w 10000"/>
                  <a:gd name="connsiteY4" fmla="*/ 7249 h 10734"/>
                  <a:gd name="connsiteX5" fmla="*/ 10000 w 10000"/>
                  <a:gd name="connsiteY5" fmla="*/ 7249 h 10734"/>
                  <a:gd name="connsiteX6" fmla="*/ 9446 w 10000"/>
                  <a:gd name="connsiteY6" fmla="*/ 4020 h 10734"/>
                  <a:gd name="connsiteX7" fmla="*/ 6096 w 10000"/>
                  <a:gd name="connsiteY7" fmla="*/ 9 h 10734"/>
                  <a:gd name="connsiteX8" fmla="*/ 1822 w 10000"/>
                  <a:gd name="connsiteY8" fmla="*/ 9 h 10734"/>
                  <a:gd name="connsiteX9" fmla="*/ 273 w 10000"/>
                  <a:gd name="connsiteY9" fmla="*/ 7707 h 10734"/>
                  <a:gd name="connsiteX0" fmla="*/ 273 w 10000"/>
                  <a:gd name="connsiteY0" fmla="*/ 7707 h 11071"/>
                  <a:gd name="connsiteX1" fmla="*/ 827 w 10000"/>
                  <a:gd name="connsiteY1" fmla="*/ 9083 h 11071"/>
                  <a:gd name="connsiteX2" fmla="*/ 9215 w 10000"/>
                  <a:gd name="connsiteY2" fmla="*/ 10000 h 11071"/>
                  <a:gd name="connsiteX3" fmla="*/ 6073 w 10000"/>
                  <a:gd name="connsiteY3" fmla="*/ 9885 h 11071"/>
                  <a:gd name="connsiteX4" fmla="*/ 5727 w 10000"/>
                  <a:gd name="connsiteY4" fmla="*/ 7249 h 11071"/>
                  <a:gd name="connsiteX5" fmla="*/ 10000 w 10000"/>
                  <a:gd name="connsiteY5" fmla="*/ 7249 h 11071"/>
                  <a:gd name="connsiteX6" fmla="*/ 9446 w 10000"/>
                  <a:gd name="connsiteY6" fmla="*/ 4020 h 11071"/>
                  <a:gd name="connsiteX7" fmla="*/ 6096 w 10000"/>
                  <a:gd name="connsiteY7" fmla="*/ 9 h 11071"/>
                  <a:gd name="connsiteX8" fmla="*/ 1822 w 10000"/>
                  <a:gd name="connsiteY8" fmla="*/ 9 h 11071"/>
                  <a:gd name="connsiteX9" fmla="*/ 273 w 10000"/>
                  <a:gd name="connsiteY9" fmla="*/ 7707 h 1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1071">
                    <a:moveTo>
                      <a:pt x="273" y="7707"/>
                    </a:moveTo>
                    <a:cubicBezTo>
                      <a:pt x="481" y="8261"/>
                      <a:pt x="620" y="8624"/>
                      <a:pt x="827" y="9083"/>
                    </a:cubicBezTo>
                    <a:cubicBezTo>
                      <a:pt x="2049" y="13024"/>
                      <a:pt x="8341" y="9867"/>
                      <a:pt x="9215" y="10000"/>
                    </a:cubicBezTo>
                    <a:lnTo>
                      <a:pt x="6073" y="9885"/>
                    </a:lnTo>
                    <a:cubicBezTo>
                      <a:pt x="5865" y="9064"/>
                      <a:pt x="5472" y="8223"/>
                      <a:pt x="5727" y="7249"/>
                    </a:cubicBezTo>
                    <a:cubicBezTo>
                      <a:pt x="6627" y="7057"/>
                      <a:pt x="9076" y="7000"/>
                      <a:pt x="10000" y="7249"/>
                    </a:cubicBezTo>
                    <a:cubicBezTo>
                      <a:pt x="9816" y="6160"/>
                      <a:pt x="9539" y="5166"/>
                      <a:pt x="9446" y="4020"/>
                    </a:cubicBezTo>
                    <a:cubicBezTo>
                      <a:pt x="9215" y="791"/>
                      <a:pt x="11133" y="142"/>
                      <a:pt x="6096" y="9"/>
                    </a:cubicBezTo>
                    <a:cubicBezTo>
                      <a:pt x="4663" y="-10"/>
                      <a:pt x="3254" y="9"/>
                      <a:pt x="1822" y="9"/>
                    </a:cubicBezTo>
                    <a:cubicBezTo>
                      <a:pt x="827" y="1842"/>
                      <a:pt x="-604" y="5472"/>
                      <a:pt x="273" y="7707"/>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8" name="Freeform 418">
                <a:extLst>
                  <a:ext uri="{FF2B5EF4-FFF2-40B4-BE49-F238E27FC236}">
                    <a16:creationId xmlns:a16="http://schemas.microsoft.com/office/drawing/2014/main" id="{8A823CF0-F0E8-4562-97FB-545AE18553ED}"/>
                  </a:ext>
                </a:extLst>
              </p:cNvPr>
              <p:cNvSpPr>
                <a:spLocks/>
              </p:cNvSpPr>
              <p:nvPr/>
            </p:nvSpPr>
            <p:spPr bwMode="auto">
              <a:xfrm>
                <a:off x="2315370" y="1654176"/>
                <a:ext cx="174625" cy="166688"/>
              </a:xfrm>
              <a:custGeom>
                <a:avLst/>
                <a:gdLst>
                  <a:gd name="T0" fmla="*/ 266 w 532"/>
                  <a:gd name="T1" fmla="*/ 512 h 512"/>
                  <a:gd name="T2" fmla="*/ 278 w 532"/>
                  <a:gd name="T3" fmla="*/ 512 h 512"/>
                  <a:gd name="T4" fmla="*/ 494 w 532"/>
                  <a:gd name="T5" fmla="*/ 352 h 512"/>
                  <a:gd name="T6" fmla="*/ 530 w 532"/>
                  <a:gd name="T7" fmla="*/ 7 h 512"/>
                  <a:gd name="T8" fmla="*/ 409 w 532"/>
                  <a:gd name="T9" fmla="*/ 57 h 512"/>
                  <a:gd name="T10" fmla="*/ 258 w 532"/>
                  <a:gd name="T11" fmla="*/ 78 h 512"/>
                  <a:gd name="T12" fmla="*/ 2 w 532"/>
                  <a:gd name="T13" fmla="*/ 0 h 512"/>
                  <a:gd name="T14" fmla="*/ 39 w 532"/>
                  <a:gd name="T15" fmla="*/ 353 h 512"/>
                  <a:gd name="T16" fmla="*/ 266 w 53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2" h="512">
                    <a:moveTo>
                      <a:pt x="266" y="512"/>
                    </a:moveTo>
                    <a:lnTo>
                      <a:pt x="278" y="512"/>
                    </a:lnTo>
                    <a:cubicBezTo>
                      <a:pt x="404" y="489"/>
                      <a:pt x="452" y="453"/>
                      <a:pt x="494" y="352"/>
                    </a:cubicBezTo>
                    <a:cubicBezTo>
                      <a:pt x="532" y="261"/>
                      <a:pt x="527" y="112"/>
                      <a:pt x="530" y="7"/>
                    </a:cubicBezTo>
                    <a:cubicBezTo>
                      <a:pt x="498" y="15"/>
                      <a:pt x="451" y="43"/>
                      <a:pt x="409" y="57"/>
                    </a:cubicBezTo>
                    <a:cubicBezTo>
                      <a:pt x="361" y="72"/>
                      <a:pt x="310" y="79"/>
                      <a:pt x="258" y="78"/>
                    </a:cubicBezTo>
                    <a:cubicBezTo>
                      <a:pt x="155" y="76"/>
                      <a:pt x="74" y="42"/>
                      <a:pt x="2" y="0"/>
                    </a:cubicBezTo>
                    <a:cubicBezTo>
                      <a:pt x="0" y="100"/>
                      <a:pt x="4" y="269"/>
                      <a:pt x="39" y="353"/>
                    </a:cubicBezTo>
                    <a:cubicBezTo>
                      <a:pt x="79" y="449"/>
                      <a:pt x="139" y="497"/>
                      <a:pt x="266" y="512"/>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9" name="Freeform 429">
                <a:extLst>
                  <a:ext uri="{FF2B5EF4-FFF2-40B4-BE49-F238E27FC236}">
                    <a16:creationId xmlns:a16="http://schemas.microsoft.com/office/drawing/2014/main" id="{1181587B-028F-4F1F-9D60-A037B8B12571}"/>
                  </a:ext>
                </a:extLst>
              </p:cNvPr>
              <p:cNvSpPr>
                <a:spLocks/>
              </p:cNvSpPr>
              <p:nvPr/>
            </p:nvSpPr>
            <p:spPr bwMode="auto">
              <a:xfrm>
                <a:off x="2458245" y="2740026"/>
                <a:ext cx="241300" cy="76200"/>
              </a:xfrm>
              <a:custGeom>
                <a:avLst/>
                <a:gdLst>
                  <a:gd name="T0" fmla="*/ 2 w 736"/>
                  <a:gd name="T1" fmla="*/ 232 h 232"/>
                  <a:gd name="T2" fmla="*/ 678 w 736"/>
                  <a:gd name="T3" fmla="*/ 230 h 232"/>
                  <a:gd name="T4" fmla="*/ 725 w 736"/>
                  <a:gd name="T5" fmla="*/ 120 h 232"/>
                  <a:gd name="T6" fmla="*/ 681 w 736"/>
                  <a:gd name="T7" fmla="*/ 1 h 232"/>
                  <a:gd name="T8" fmla="*/ 0 w 736"/>
                  <a:gd name="T9" fmla="*/ 0 h 232"/>
                  <a:gd name="T10" fmla="*/ 2 w 736"/>
                  <a:gd name="T11" fmla="*/ 232 h 232"/>
                </a:gdLst>
                <a:ahLst/>
                <a:cxnLst>
                  <a:cxn ang="0">
                    <a:pos x="T0" y="T1"/>
                  </a:cxn>
                  <a:cxn ang="0">
                    <a:pos x="T2" y="T3"/>
                  </a:cxn>
                  <a:cxn ang="0">
                    <a:pos x="T4" y="T5"/>
                  </a:cxn>
                  <a:cxn ang="0">
                    <a:pos x="T6" y="T7"/>
                  </a:cxn>
                  <a:cxn ang="0">
                    <a:pos x="T8" y="T9"/>
                  </a:cxn>
                  <a:cxn ang="0">
                    <a:pos x="T10" y="T11"/>
                  </a:cxn>
                </a:cxnLst>
                <a:rect l="0" t="0" r="r" b="b"/>
                <a:pathLst>
                  <a:path w="736" h="232">
                    <a:moveTo>
                      <a:pt x="2" y="232"/>
                    </a:moveTo>
                    <a:lnTo>
                      <a:pt x="678" y="230"/>
                    </a:lnTo>
                    <a:cubicBezTo>
                      <a:pt x="733" y="209"/>
                      <a:pt x="725" y="182"/>
                      <a:pt x="725" y="120"/>
                    </a:cubicBezTo>
                    <a:cubicBezTo>
                      <a:pt x="725" y="49"/>
                      <a:pt x="736" y="30"/>
                      <a:pt x="681" y="1"/>
                    </a:cubicBezTo>
                    <a:lnTo>
                      <a:pt x="0" y="0"/>
                    </a:lnTo>
                    <a:lnTo>
                      <a:pt x="2" y="232"/>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0" name="Freeform 431">
                <a:extLst>
                  <a:ext uri="{FF2B5EF4-FFF2-40B4-BE49-F238E27FC236}">
                    <a16:creationId xmlns:a16="http://schemas.microsoft.com/office/drawing/2014/main" id="{63BCDF65-3F08-4772-BA96-871FA28CFBEB}"/>
                  </a:ext>
                </a:extLst>
              </p:cNvPr>
              <p:cNvSpPr>
                <a:spLocks/>
              </p:cNvSpPr>
              <p:nvPr/>
            </p:nvSpPr>
            <p:spPr bwMode="auto">
              <a:xfrm>
                <a:off x="2112170" y="2736851"/>
                <a:ext cx="223838" cy="82550"/>
              </a:xfrm>
              <a:custGeom>
                <a:avLst/>
                <a:gdLst>
                  <a:gd name="T0" fmla="*/ 33 w 683"/>
                  <a:gd name="T1" fmla="*/ 15 h 248"/>
                  <a:gd name="T2" fmla="*/ 9 w 683"/>
                  <a:gd name="T3" fmla="*/ 136 h 248"/>
                  <a:gd name="T4" fmla="*/ 48 w 683"/>
                  <a:gd name="T5" fmla="*/ 236 h 248"/>
                  <a:gd name="T6" fmla="*/ 659 w 683"/>
                  <a:gd name="T7" fmla="*/ 237 h 248"/>
                  <a:gd name="T8" fmla="*/ 683 w 683"/>
                  <a:gd name="T9" fmla="*/ 248 h 248"/>
                  <a:gd name="T10" fmla="*/ 683 w 683"/>
                  <a:gd name="T11" fmla="*/ 9 h 248"/>
                  <a:gd name="T12" fmla="*/ 33 w 683"/>
                  <a:gd name="T13" fmla="*/ 15 h 248"/>
                </a:gdLst>
                <a:ahLst/>
                <a:cxnLst>
                  <a:cxn ang="0">
                    <a:pos x="T0" y="T1"/>
                  </a:cxn>
                  <a:cxn ang="0">
                    <a:pos x="T2" y="T3"/>
                  </a:cxn>
                  <a:cxn ang="0">
                    <a:pos x="T4" y="T5"/>
                  </a:cxn>
                  <a:cxn ang="0">
                    <a:pos x="T6" y="T7"/>
                  </a:cxn>
                  <a:cxn ang="0">
                    <a:pos x="T8" y="T9"/>
                  </a:cxn>
                  <a:cxn ang="0">
                    <a:pos x="T10" y="T11"/>
                  </a:cxn>
                  <a:cxn ang="0">
                    <a:pos x="T12" y="T13"/>
                  </a:cxn>
                </a:cxnLst>
                <a:rect l="0" t="0" r="r" b="b"/>
                <a:pathLst>
                  <a:path w="683" h="248">
                    <a:moveTo>
                      <a:pt x="33" y="15"/>
                    </a:moveTo>
                    <a:cubicBezTo>
                      <a:pt x="0" y="48"/>
                      <a:pt x="9" y="81"/>
                      <a:pt x="9" y="136"/>
                    </a:cubicBezTo>
                    <a:cubicBezTo>
                      <a:pt x="9" y="198"/>
                      <a:pt x="3" y="215"/>
                      <a:pt x="48" y="236"/>
                    </a:cubicBezTo>
                    <a:lnTo>
                      <a:pt x="659" y="237"/>
                    </a:lnTo>
                    <a:cubicBezTo>
                      <a:pt x="679" y="240"/>
                      <a:pt x="672" y="232"/>
                      <a:pt x="683" y="248"/>
                    </a:cubicBezTo>
                    <a:lnTo>
                      <a:pt x="683" y="9"/>
                    </a:lnTo>
                    <a:cubicBezTo>
                      <a:pt x="609" y="0"/>
                      <a:pt x="84" y="0"/>
                      <a:pt x="33" y="15"/>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1" name="Freeform 435">
                <a:extLst>
                  <a:ext uri="{FF2B5EF4-FFF2-40B4-BE49-F238E27FC236}">
                    <a16:creationId xmlns:a16="http://schemas.microsoft.com/office/drawing/2014/main" id="{17296588-0D2F-4505-BC80-2457B16E9A9D}"/>
                  </a:ext>
                </a:extLst>
              </p:cNvPr>
              <p:cNvSpPr>
                <a:spLocks/>
              </p:cNvSpPr>
              <p:nvPr/>
            </p:nvSpPr>
            <p:spPr bwMode="auto">
              <a:xfrm>
                <a:off x="2712889" y="2874963"/>
                <a:ext cx="159856" cy="250957"/>
              </a:xfrm>
              <a:custGeom>
                <a:avLst/>
                <a:gdLst>
                  <a:gd name="T0" fmla="*/ 337 w 353"/>
                  <a:gd name="T1" fmla="*/ 584 h 820"/>
                  <a:gd name="T2" fmla="*/ 340 w 353"/>
                  <a:gd name="T3" fmla="*/ 477 h 820"/>
                  <a:gd name="T4" fmla="*/ 340 w 353"/>
                  <a:gd name="T5" fmla="*/ 345 h 820"/>
                  <a:gd name="T6" fmla="*/ 296 w 353"/>
                  <a:gd name="T7" fmla="*/ 345 h 820"/>
                  <a:gd name="T8" fmla="*/ 296 w 353"/>
                  <a:gd name="T9" fmla="*/ 178 h 820"/>
                  <a:gd name="T10" fmla="*/ 265 w 353"/>
                  <a:gd name="T11" fmla="*/ 0 h 820"/>
                  <a:gd name="T12" fmla="*/ 97 w 353"/>
                  <a:gd name="T13" fmla="*/ 0 h 820"/>
                  <a:gd name="T14" fmla="*/ 74 w 353"/>
                  <a:gd name="T15" fmla="*/ 285 h 820"/>
                  <a:gd name="T16" fmla="*/ 41 w 353"/>
                  <a:gd name="T17" fmla="*/ 540 h 820"/>
                  <a:gd name="T18" fmla="*/ 199 w 353"/>
                  <a:gd name="T19" fmla="*/ 308 h 820"/>
                  <a:gd name="T20" fmla="*/ 110 w 353"/>
                  <a:gd name="T21" fmla="*/ 668 h 820"/>
                  <a:gd name="T22" fmla="*/ 207 w 353"/>
                  <a:gd name="T23" fmla="*/ 731 h 820"/>
                  <a:gd name="T24" fmla="*/ 337 w 353"/>
                  <a:gd name="T25" fmla="*/ 584 h 820"/>
                  <a:gd name="connsiteX0" fmla="*/ 8778 w 9028"/>
                  <a:gd name="connsiteY0" fmla="*/ 7122 h 9354"/>
                  <a:gd name="connsiteX1" fmla="*/ 8863 w 9028"/>
                  <a:gd name="connsiteY1" fmla="*/ 5817 h 9354"/>
                  <a:gd name="connsiteX2" fmla="*/ 8863 w 9028"/>
                  <a:gd name="connsiteY2" fmla="*/ 4207 h 9354"/>
                  <a:gd name="connsiteX3" fmla="*/ 7616 w 9028"/>
                  <a:gd name="connsiteY3" fmla="*/ 4207 h 9354"/>
                  <a:gd name="connsiteX4" fmla="*/ 7616 w 9028"/>
                  <a:gd name="connsiteY4" fmla="*/ 2171 h 9354"/>
                  <a:gd name="connsiteX5" fmla="*/ 8711 w 9028"/>
                  <a:gd name="connsiteY5" fmla="*/ 0 h 9354"/>
                  <a:gd name="connsiteX6" fmla="*/ 1979 w 9028"/>
                  <a:gd name="connsiteY6" fmla="*/ 0 h 9354"/>
                  <a:gd name="connsiteX7" fmla="*/ 1327 w 9028"/>
                  <a:gd name="connsiteY7" fmla="*/ 3476 h 9354"/>
                  <a:gd name="connsiteX8" fmla="*/ 392 w 9028"/>
                  <a:gd name="connsiteY8" fmla="*/ 6585 h 9354"/>
                  <a:gd name="connsiteX9" fmla="*/ 4868 w 9028"/>
                  <a:gd name="connsiteY9" fmla="*/ 3756 h 9354"/>
                  <a:gd name="connsiteX10" fmla="*/ 2347 w 9028"/>
                  <a:gd name="connsiteY10" fmla="*/ 8146 h 9354"/>
                  <a:gd name="connsiteX11" fmla="*/ 5095 w 9028"/>
                  <a:gd name="connsiteY11" fmla="*/ 8915 h 9354"/>
                  <a:gd name="connsiteX12" fmla="*/ 8778 w 9028"/>
                  <a:gd name="connsiteY12" fmla="*/ 7122 h 9354"/>
                  <a:gd name="connsiteX0" fmla="*/ 9723 w 10000"/>
                  <a:gd name="connsiteY0" fmla="*/ 7614 h 10000"/>
                  <a:gd name="connsiteX1" fmla="*/ 9817 w 10000"/>
                  <a:gd name="connsiteY1" fmla="*/ 6219 h 10000"/>
                  <a:gd name="connsiteX2" fmla="*/ 9817 w 10000"/>
                  <a:gd name="connsiteY2" fmla="*/ 4498 h 10000"/>
                  <a:gd name="connsiteX3" fmla="*/ 8436 w 10000"/>
                  <a:gd name="connsiteY3" fmla="*/ 4498 h 10000"/>
                  <a:gd name="connsiteX4" fmla="*/ 9649 w 10000"/>
                  <a:gd name="connsiteY4" fmla="*/ 0 h 10000"/>
                  <a:gd name="connsiteX5" fmla="*/ 2192 w 10000"/>
                  <a:gd name="connsiteY5" fmla="*/ 0 h 10000"/>
                  <a:gd name="connsiteX6" fmla="*/ 1470 w 10000"/>
                  <a:gd name="connsiteY6" fmla="*/ 3716 h 10000"/>
                  <a:gd name="connsiteX7" fmla="*/ 434 w 10000"/>
                  <a:gd name="connsiteY7" fmla="*/ 7040 h 10000"/>
                  <a:gd name="connsiteX8" fmla="*/ 5392 w 10000"/>
                  <a:gd name="connsiteY8" fmla="*/ 4015 h 10000"/>
                  <a:gd name="connsiteX9" fmla="*/ 2600 w 10000"/>
                  <a:gd name="connsiteY9" fmla="*/ 8709 h 10000"/>
                  <a:gd name="connsiteX10" fmla="*/ 5644 w 10000"/>
                  <a:gd name="connsiteY10" fmla="*/ 9531 h 10000"/>
                  <a:gd name="connsiteX11" fmla="*/ 9723 w 10000"/>
                  <a:gd name="connsiteY11" fmla="*/ 7614 h 10000"/>
                  <a:gd name="connsiteX0" fmla="*/ 9723 w 10000"/>
                  <a:gd name="connsiteY0" fmla="*/ 7614 h 10000"/>
                  <a:gd name="connsiteX1" fmla="*/ 9817 w 10000"/>
                  <a:gd name="connsiteY1" fmla="*/ 6219 h 10000"/>
                  <a:gd name="connsiteX2" fmla="*/ 9817 w 10000"/>
                  <a:gd name="connsiteY2" fmla="*/ 4498 h 10000"/>
                  <a:gd name="connsiteX3" fmla="*/ 9649 w 10000"/>
                  <a:gd name="connsiteY3" fmla="*/ 0 h 10000"/>
                  <a:gd name="connsiteX4" fmla="*/ 2192 w 10000"/>
                  <a:gd name="connsiteY4" fmla="*/ 0 h 10000"/>
                  <a:gd name="connsiteX5" fmla="*/ 1470 w 10000"/>
                  <a:gd name="connsiteY5" fmla="*/ 3716 h 10000"/>
                  <a:gd name="connsiteX6" fmla="*/ 434 w 10000"/>
                  <a:gd name="connsiteY6" fmla="*/ 7040 h 10000"/>
                  <a:gd name="connsiteX7" fmla="*/ 5392 w 10000"/>
                  <a:gd name="connsiteY7" fmla="*/ 4015 h 10000"/>
                  <a:gd name="connsiteX8" fmla="*/ 2600 w 10000"/>
                  <a:gd name="connsiteY8" fmla="*/ 8709 h 10000"/>
                  <a:gd name="connsiteX9" fmla="*/ 5644 w 10000"/>
                  <a:gd name="connsiteY9" fmla="*/ 9531 h 10000"/>
                  <a:gd name="connsiteX10" fmla="*/ 9723 w 10000"/>
                  <a:gd name="connsiteY10" fmla="*/ 7614 h 10000"/>
                  <a:gd name="connsiteX0" fmla="*/ 9723 w 10257"/>
                  <a:gd name="connsiteY0" fmla="*/ 7614 h 10000"/>
                  <a:gd name="connsiteX1" fmla="*/ 9817 w 10257"/>
                  <a:gd name="connsiteY1" fmla="*/ 6219 h 10000"/>
                  <a:gd name="connsiteX2" fmla="*/ 9649 w 10257"/>
                  <a:gd name="connsiteY2" fmla="*/ 0 h 10000"/>
                  <a:gd name="connsiteX3" fmla="*/ 2192 w 10257"/>
                  <a:gd name="connsiteY3" fmla="*/ 0 h 10000"/>
                  <a:gd name="connsiteX4" fmla="*/ 1470 w 10257"/>
                  <a:gd name="connsiteY4" fmla="*/ 3716 h 10000"/>
                  <a:gd name="connsiteX5" fmla="*/ 434 w 10257"/>
                  <a:gd name="connsiteY5" fmla="*/ 7040 h 10000"/>
                  <a:gd name="connsiteX6" fmla="*/ 5392 w 10257"/>
                  <a:gd name="connsiteY6" fmla="*/ 4015 h 10000"/>
                  <a:gd name="connsiteX7" fmla="*/ 2600 w 10257"/>
                  <a:gd name="connsiteY7" fmla="*/ 8709 h 10000"/>
                  <a:gd name="connsiteX8" fmla="*/ 5644 w 10257"/>
                  <a:gd name="connsiteY8" fmla="*/ 9531 h 10000"/>
                  <a:gd name="connsiteX9" fmla="*/ 9723 w 10257"/>
                  <a:gd name="connsiteY9" fmla="*/ 7614 h 10000"/>
                  <a:gd name="connsiteX0" fmla="*/ 9723 w 10415"/>
                  <a:gd name="connsiteY0" fmla="*/ 7614 h 10000"/>
                  <a:gd name="connsiteX1" fmla="*/ 9649 w 10415"/>
                  <a:gd name="connsiteY1" fmla="*/ 0 h 10000"/>
                  <a:gd name="connsiteX2" fmla="*/ 2192 w 10415"/>
                  <a:gd name="connsiteY2" fmla="*/ 0 h 10000"/>
                  <a:gd name="connsiteX3" fmla="*/ 1470 w 10415"/>
                  <a:gd name="connsiteY3" fmla="*/ 3716 h 10000"/>
                  <a:gd name="connsiteX4" fmla="*/ 434 w 10415"/>
                  <a:gd name="connsiteY4" fmla="*/ 7040 h 10000"/>
                  <a:gd name="connsiteX5" fmla="*/ 5392 w 10415"/>
                  <a:gd name="connsiteY5" fmla="*/ 4015 h 10000"/>
                  <a:gd name="connsiteX6" fmla="*/ 2600 w 10415"/>
                  <a:gd name="connsiteY6" fmla="*/ 8709 h 10000"/>
                  <a:gd name="connsiteX7" fmla="*/ 5644 w 10415"/>
                  <a:gd name="connsiteY7" fmla="*/ 9531 h 10000"/>
                  <a:gd name="connsiteX8" fmla="*/ 9723 w 10415"/>
                  <a:gd name="connsiteY8" fmla="*/ 7614 h 10000"/>
                  <a:gd name="connsiteX0" fmla="*/ 9723 w 10980"/>
                  <a:gd name="connsiteY0" fmla="*/ 7614 h 10000"/>
                  <a:gd name="connsiteX1" fmla="*/ 9649 w 10980"/>
                  <a:gd name="connsiteY1" fmla="*/ 0 h 10000"/>
                  <a:gd name="connsiteX2" fmla="*/ 2192 w 10980"/>
                  <a:gd name="connsiteY2" fmla="*/ 0 h 10000"/>
                  <a:gd name="connsiteX3" fmla="*/ 1470 w 10980"/>
                  <a:gd name="connsiteY3" fmla="*/ 3716 h 10000"/>
                  <a:gd name="connsiteX4" fmla="*/ 434 w 10980"/>
                  <a:gd name="connsiteY4" fmla="*/ 7040 h 10000"/>
                  <a:gd name="connsiteX5" fmla="*/ 5392 w 10980"/>
                  <a:gd name="connsiteY5" fmla="*/ 4015 h 10000"/>
                  <a:gd name="connsiteX6" fmla="*/ 2600 w 10980"/>
                  <a:gd name="connsiteY6" fmla="*/ 8709 h 10000"/>
                  <a:gd name="connsiteX7" fmla="*/ 5644 w 10980"/>
                  <a:gd name="connsiteY7" fmla="*/ 9531 h 10000"/>
                  <a:gd name="connsiteX8" fmla="*/ 9723 w 10980"/>
                  <a:gd name="connsiteY8" fmla="*/ 7614 h 10000"/>
                  <a:gd name="connsiteX0" fmla="*/ 9723 w 11574"/>
                  <a:gd name="connsiteY0" fmla="*/ 7614 h 10000"/>
                  <a:gd name="connsiteX1" fmla="*/ 9649 w 11574"/>
                  <a:gd name="connsiteY1" fmla="*/ 0 h 10000"/>
                  <a:gd name="connsiteX2" fmla="*/ 2192 w 11574"/>
                  <a:gd name="connsiteY2" fmla="*/ 0 h 10000"/>
                  <a:gd name="connsiteX3" fmla="*/ 1470 w 11574"/>
                  <a:gd name="connsiteY3" fmla="*/ 3716 h 10000"/>
                  <a:gd name="connsiteX4" fmla="*/ 434 w 11574"/>
                  <a:gd name="connsiteY4" fmla="*/ 7040 h 10000"/>
                  <a:gd name="connsiteX5" fmla="*/ 5392 w 11574"/>
                  <a:gd name="connsiteY5" fmla="*/ 4015 h 10000"/>
                  <a:gd name="connsiteX6" fmla="*/ 2600 w 11574"/>
                  <a:gd name="connsiteY6" fmla="*/ 8709 h 10000"/>
                  <a:gd name="connsiteX7" fmla="*/ 5644 w 11574"/>
                  <a:gd name="connsiteY7" fmla="*/ 9531 h 10000"/>
                  <a:gd name="connsiteX8" fmla="*/ 9723 w 11574"/>
                  <a:gd name="connsiteY8" fmla="*/ 761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4" h="10000">
                    <a:moveTo>
                      <a:pt x="9723" y="7614"/>
                    </a:moveTo>
                    <a:cubicBezTo>
                      <a:pt x="11847" y="5571"/>
                      <a:pt x="12543" y="1724"/>
                      <a:pt x="9649" y="0"/>
                    </a:cubicBezTo>
                    <a:lnTo>
                      <a:pt x="2192" y="0"/>
                    </a:lnTo>
                    <a:cubicBezTo>
                      <a:pt x="2317" y="1564"/>
                      <a:pt x="2286" y="2216"/>
                      <a:pt x="1470" y="3716"/>
                    </a:cubicBezTo>
                    <a:cubicBezTo>
                      <a:pt x="1093" y="4381"/>
                      <a:pt x="-852" y="6597"/>
                      <a:pt x="434" y="7040"/>
                    </a:cubicBezTo>
                    <a:cubicBezTo>
                      <a:pt x="2757" y="8136"/>
                      <a:pt x="4200" y="4446"/>
                      <a:pt x="5392" y="4015"/>
                    </a:cubicBezTo>
                    <a:cubicBezTo>
                      <a:pt x="7965" y="3611"/>
                      <a:pt x="7965" y="6154"/>
                      <a:pt x="2600" y="8709"/>
                    </a:cubicBezTo>
                    <a:cubicBezTo>
                      <a:pt x="1062" y="9426"/>
                      <a:pt x="2788" y="10691"/>
                      <a:pt x="5644" y="9531"/>
                    </a:cubicBezTo>
                    <a:lnTo>
                      <a:pt x="9723" y="7614"/>
                    </a:ln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2" name="Freeform 439">
                <a:extLst>
                  <a:ext uri="{FF2B5EF4-FFF2-40B4-BE49-F238E27FC236}">
                    <a16:creationId xmlns:a16="http://schemas.microsoft.com/office/drawing/2014/main" id="{502F2124-0ABA-4BCD-8DC1-DE180CCEDBFE}"/>
                  </a:ext>
                </a:extLst>
              </p:cNvPr>
              <p:cNvSpPr>
                <a:spLocks/>
              </p:cNvSpPr>
              <p:nvPr/>
            </p:nvSpPr>
            <p:spPr bwMode="auto">
              <a:xfrm>
                <a:off x="2336008" y="2724151"/>
                <a:ext cx="122238" cy="115888"/>
              </a:xfrm>
              <a:custGeom>
                <a:avLst/>
                <a:gdLst>
                  <a:gd name="T0" fmla="*/ 0 w 373"/>
                  <a:gd name="T1" fmla="*/ 52 h 354"/>
                  <a:gd name="T2" fmla="*/ 0 w 373"/>
                  <a:gd name="T3" fmla="*/ 291 h 354"/>
                  <a:gd name="T4" fmla="*/ 76 w 373"/>
                  <a:gd name="T5" fmla="*/ 331 h 354"/>
                  <a:gd name="T6" fmla="*/ 187 w 373"/>
                  <a:gd name="T7" fmla="*/ 330 h 354"/>
                  <a:gd name="T8" fmla="*/ 373 w 373"/>
                  <a:gd name="T9" fmla="*/ 282 h 354"/>
                  <a:gd name="T10" fmla="*/ 371 w 373"/>
                  <a:gd name="T11" fmla="*/ 50 h 354"/>
                  <a:gd name="T12" fmla="*/ 297 w 373"/>
                  <a:gd name="T13" fmla="*/ 16 h 354"/>
                  <a:gd name="T14" fmla="*/ 187 w 373"/>
                  <a:gd name="T15" fmla="*/ 17 h 354"/>
                  <a:gd name="T16" fmla="*/ 0 w 373"/>
                  <a:gd name="T17" fmla="*/ 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354">
                    <a:moveTo>
                      <a:pt x="0" y="52"/>
                    </a:moveTo>
                    <a:lnTo>
                      <a:pt x="0" y="291"/>
                    </a:lnTo>
                    <a:cubicBezTo>
                      <a:pt x="12" y="328"/>
                      <a:pt x="28" y="330"/>
                      <a:pt x="76" y="331"/>
                    </a:cubicBezTo>
                    <a:cubicBezTo>
                      <a:pt x="113" y="331"/>
                      <a:pt x="150" y="330"/>
                      <a:pt x="187" y="330"/>
                    </a:cubicBezTo>
                    <a:cubicBezTo>
                      <a:pt x="274" y="330"/>
                      <a:pt x="347" y="354"/>
                      <a:pt x="373" y="282"/>
                    </a:cubicBezTo>
                    <a:lnTo>
                      <a:pt x="371" y="50"/>
                    </a:lnTo>
                    <a:cubicBezTo>
                      <a:pt x="348" y="23"/>
                      <a:pt x="349" y="18"/>
                      <a:pt x="297" y="16"/>
                    </a:cubicBezTo>
                    <a:cubicBezTo>
                      <a:pt x="262" y="15"/>
                      <a:pt x="223" y="17"/>
                      <a:pt x="187" y="17"/>
                    </a:cubicBezTo>
                    <a:cubicBezTo>
                      <a:pt x="111" y="17"/>
                      <a:pt x="30" y="0"/>
                      <a:pt x="0" y="52"/>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3" name="Freeform 447">
                <a:extLst>
                  <a:ext uri="{FF2B5EF4-FFF2-40B4-BE49-F238E27FC236}">
                    <a16:creationId xmlns:a16="http://schemas.microsoft.com/office/drawing/2014/main" id="{D2CCA06E-5BBC-446E-9740-A2567281465C}"/>
                  </a:ext>
                </a:extLst>
              </p:cNvPr>
              <p:cNvSpPr>
                <a:spLocks/>
              </p:cNvSpPr>
              <p:nvPr/>
            </p:nvSpPr>
            <p:spPr bwMode="auto">
              <a:xfrm>
                <a:off x="1937545" y="2974976"/>
                <a:ext cx="103188" cy="106363"/>
              </a:xfrm>
              <a:custGeom>
                <a:avLst/>
                <a:gdLst>
                  <a:gd name="T0" fmla="*/ 174 w 317"/>
                  <a:gd name="T1" fmla="*/ 317 h 328"/>
                  <a:gd name="T2" fmla="*/ 188 w 317"/>
                  <a:gd name="T3" fmla="*/ 325 h 328"/>
                  <a:gd name="T4" fmla="*/ 317 w 317"/>
                  <a:gd name="T5" fmla="*/ 325 h 328"/>
                  <a:gd name="T6" fmla="*/ 312 w 317"/>
                  <a:gd name="T7" fmla="*/ 170 h 328"/>
                  <a:gd name="T8" fmla="*/ 196 w 317"/>
                  <a:gd name="T9" fmla="*/ 13 h 328"/>
                  <a:gd name="T10" fmla="*/ 11 w 317"/>
                  <a:gd name="T11" fmla="*/ 13 h 328"/>
                  <a:gd name="T12" fmla="*/ 26 w 317"/>
                  <a:gd name="T13" fmla="*/ 151 h 328"/>
                  <a:gd name="T14" fmla="*/ 162 w 317"/>
                  <a:gd name="T15" fmla="*/ 157 h 328"/>
                  <a:gd name="T16" fmla="*/ 174 w 317"/>
                  <a:gd name="T17" fmla="*/ 31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328">
                    <a:moveTo>
                      <a:pt x="174" y="317"/>
                    </a:moveTo>
                    <a:cubicBezTo>
                      <a:pt x="176" y="328"/>
                      <a:pt x="167" y="320"/>
                      <a:pt x="188" y="325"/>
                    </a:cubicBezTo>
                    <a:lnTo>
                      <a:pt x="317" y="325"/>
                    </a:lnTo>
                    <a:lnTo>
                      <a:pt x="312" y="170"/>
                    </a:lnTo>
                    <a:cubicBezTo>
                      <a:pt x="310" y="90"/>
                      <a:pt x="258" y="36"/>
                      <a:pt x="196" y="13"/>
                    </a:cubicBezTo>
                    <a:cubicBezTo>
                      <a:pt x="156" y="0"/>
                      <a:pt x="50" y="3"/>
                      <a:pt x="11" y="13"/>
                    </a:cubicBezTo>
                    <a:cubicBezTo>
                      <a:pt x="0" y="64"/>
                      <a:pt x="17" y="108"/>
                      <a:pt x="26" y="151"/>
                    </a:cubicBezTo>
                    <a:lnTo>
                      <a:pt x="162" y="157"/>
                    </a:lnTo>
                    <a:cubicBezTo>
                      <a:pt x="183" y="201"/>
                      <a:pt x="180" y="261"/>
                      <a:pt x="174" y="3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4" name="Freeform 448">
                <a:extLst>
                  <a:ext uri="{FF2B5EF4-FFF2-40B4-BE49-F238E27FC236}">
                    <a16:creationId xmlns:a16="http://schemas.microsoft.com/office/drawing/2014/main" id="{8B9CABE8-BFF0-4BC8-8308-108E38478886}"/>
                  </a:ext>
                </a:extLst>
              </p:cNvPr>
              <p:cNvSpPr>
                <a:spLocks/>
              </p:cNvSpPr>
              <p:nvPr/>
            </p:nvSpPr>
            <p:spPr bwMode="auto">
              <a:xfrm>
                <a:off x="1826420" y="3340101"/>
                <a:ext cx="103188" cy="76200"/>
              </a:xfrm>
              <a:custGeom>
                <a:avLst/>
                <a:gdLst>
                  <a:gd name="T0" fmla="*/ 12 w 312"/>
                  <a:gd name="T1" fmla="*/ 37 h 232"/>
                  <a:gd name="T2" fmla="*/ 15 w 312"/>
                  <a:gd name="T3" fmla="*/ 201 h 232"/>
                  <a:gd name="T4" fmla="*/ 176 w 312"/>
                  <a:gd name="T5" fmla="*/ 213 h 232"/>
                  <a:gd name="T6" fmla="*/ 312 w 312"/>
                  <a:gd name="T7" fmla="*/ 158 h 232"/>
                  <a:gd name="T8" fmla="*/ 307 w 312"/>
                  <a:gd name="T9" fmla="*/ 39 h 232"/>
                  <a:gd name="T10" fmla="*/ 288 w 312"/>
                  <a:gd name="T11" fmla="*/ 15 h 232"/>
                  <a:gd name="T12" fmla="*/ 134 w 312"/>
                  <a:gd name="T13" fmla="*/ 13 h 232"/>
                  <a:gd name="T14" fmla="*/ 12 w 312"/>
                  <a:gd name="T15" fmla="*/ 37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232">
                    <a:moveTo>
                      <a:pt x="12" y="37"/>
                    </a:moveTo>
                    <a:cubicBezTo>
                      <a:pt x="0" y="84"/>
                      <a:pt x="2" y="160"/>
                      <a:pt x="15" y="201"/>
                    </a:cubicBezTo>
                    <a:cubicBezTo>
                      <a:pt x="59" y="218"/>
                      <a:pt x="122" y="213"/>
                      <a:pt x="176" y="213"/>
                    </a:cubicBezTo>
                    <a:cubicBezTo>
                      <a:pt x="248" y="213"/>
                      <a:pt x="304" y="232"/>
                      <a:pt x="312" y="158"/>
                    </a:cubicBezTo>
                    <a:lnTo>
                      <a:pt x="307" y="39"/>
                    </a:lnTo>
                    <a:lnTo>
                      <a:pt x="288" y="15"/>
                    </a:lnTo>
                    <a:cubicBezTo>
                      <a:pt x="237" y="12"/>
                      <a:pt x="185" y="14"/>
                      <a:pt x="134" y="13"/>
                    </a:cubicBezTo>
                    <a:cubicBezTo>
                      <a:pt x="93" y="13"/>
                      <a:pt x="33" y="0"/>
                      <a:pt x="12" y="37"/>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5" name="Freeform 449">
                <a:extLst>
                  <a:ext uri="{FF2B5EF4-FFF2-40B4-BE49-F238E27FC236}">
                    <a16:creationId xmlns:a16="http://schemas.microsoft.com/office/drawing/2014/main" id="{41046D72-00BE-4CFD-918A-5A1D9D8547D2}"/>
                  </a:ext>
                </a:extLst>
              </p:cNvPr>
              <p:cNvSpPr>
                <a:spLocks/>
              </p:cNvSpPr>
              <p:nvPr/>
            </p:nvSpPr>
            <p:spPr bwMode="auto">
              <a:xfrm>
                <a:off x="2358233" y="2751139"/>
                <a:ext cx="79375" cy="58738"/>
              </a:xfrm>
              <a:custGeom>
                <a:avLst/>
                <a:gdLst>
                  <a:gd name="T0" fmla="*/ 0 w 244"/>
                  <a:gd name="T1" fmla="*/ 174 h 177"/>
                  <a:gd name="T2" fmla="*/ 241 w 244"/>
                  <a:gd name="T3" fmla="*/ 177 h 177"/>
                  <a:gd name="T4" fmla="*/ 244 w 244"/>
                  <a:gd name="T5" fmla="*/ 0 h 177"/>
                  <a:gd name="T6" fmla="*/ 0 w 244"/>
                  <a:gd name="T7" fmla="*/ 0 h 177"/>
                  <a:gd name="T8" fmla="*/ 0 w 244"/>
                  <a:gd name="T9" fmla="*/ 174 h 177"/>
                </a:gdLst>
                <a:ahLst/>
                <a:cxnLst>
                  <a:cxn ang="0">
                    <a:pos x="T0" y="T1"/>
                  </a:cxn>
                  <a:cxn ang="0">
                    <a:pos x="T2" y="T3"/>
                  </a:cxn>
                  <a:cxn ang="0">
                    <a:pos x="T4" y="T5"/>
                  </a:cxn>
                  <a:cxn ang="0">
                    <a:pos x="T6" y="T7"/>
                  </a:cxn>
                  <a:cxn ang="0">
                    <a:pos x="T8" y="T9"/>
                  </a:cxn>
                </a:cxnLst>
                <a:rect l="0" t="0" r="r" b="b"/>
                <a:pathLst>
                  <a:path w="244" h="177">
                    <a:moveTo>
                      <a:pt x="0" y="174"/>
                    </a:moveTo>
                    <a:lnTo>
                      <a:pt x="241" y="177"/>
                    </a:lnTo>
                    <a:lnTo>
                      <a:pt x="244" y="0"/>
                    </a:lnTo>
                    <a:lnTo>
                      <a:pt x="0" y="0"/>
                    </a:lnTo>
                    <a:lnTo>
                      <a:pt x="0" y="174"/>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46" name="Group 345">
                <a:extLst>
                  <a:ext uri="{FF2B5EF4-FFF2-40B4-BE49-F238E27FC236}">
                    <a16:creationId xmlns:a16="http://schemas.microsoft.com/office/drawing/2014/main" id="{83491A54-2991-45A4-BFD7-EA7D486C726F}"/>
                  </a:ext>
                </a:extLst>
              </p:cNvPr>
              <p:cNvGrpSpPr/>
              <p:nvPr/>
            </p:nvGrpSpPr>
            <p:grpSpPr>
              <a:xfrm>
                <a:off x="2271874" y="1344931"/>
                <a:ext cx="261938" cy="276225"/>
                <a:chOff x="9598026" y="2087564"/>
                <a:chExt cx="261938" cy="276225"/>
              </a:xfrm>
            </p:grpSpPr>
            <p:sp>
              <p:nvSpPr>
                <p:cNvPr id="349" name="Freeform 288">
                  <a:extLst>
                    <a:ext uri="{FF2B5EF4-FFF2-40B4-BE49-F238E27FC236}">
                      <a16:creationId xmlns:a16="http://schemas.microsoft.com/office/drawing/2014/main" id="{EE9C5975-90A4-4304-B31B-0950809F9B13}"/>
                    </a:ext>
                  </a:extLst>
                </p:cNvPr>
                <p:cNvSpPr>
                  <a:spLocks/>
                </p:cNvSpPr>
                <p:nvPr/>
              </p:nvSpPr>
              <p:spPr bwMode="auto">
                <a:xfrm>
                  <a:off x="9672639" y="2147889"/>
                  <a:ext cx="101600" cy="155575"/>
                </a:xfrm>
                <a:custGeom>
                  <a:avLst/>
                  <a:gdLst>
                    <a:gd name="T0" fmla="*/ 314 w 314"/>
                    <a:gd name="T1" fmla="*/ 409 h 472"/>
                    <a:gd name="T2" fmla="*/ 190 w 314"/>
                    <a:gd name="T3" fmla="*/ 386 h 472"/>
                    <a:gd name="T4" fmla="*/ 88 w 314"/>
                    <a:gd name="T5" fmla="*/ 307 h 472"/>
                    <a:gd name="T6" fmla="*/ 88 w 314"/>
                    <a:gd name="T7" fmla="*/ 37 h 472"/>
                    <a:gd name="T8" fmla="*/ 42 w 314"/>
                    <a:gd name="T9" fmla="*/ 370 h 472"/>
                    <a:gd name="T10" fmla="*/ 314 w 314"/>
                    <a:gd name="T11" fmla="*/ 409 h 472"/>
                  </a:gdLst>
                  <a:ahLst/>
                  <a:cxnLst>
                    <a:cxn ang="0">
                      <a:pos x="T0" y="T1"/>
                    </a:cxn>
                    <a:cxn ang="0">
                      <a:pos x="T2" y="T3"/>
                    </a:cxn>
                    <a:cxn ang="0">
                      <a:pos x="T4" y="T5"/>
                    </a:cxn>
                    <a:cxn ang="0">
                      <a:pos x="T6" y="T7"/>
                    </a:cxn>
                    <a:cxn ang="0">
                      <a:pos x="T8" y="T9"/>
                    </a:cxn>
                    <a:cxn ang="0">
                      <a:pos x="T10" y="T11"/>
                    </a:cxn>
                  </a:cxnLst>
                  <a:rect l="0" t="0" r="r" b="b"/>
                  <a:pathLst>
                    <a:path w="314" h="472">
                      <a:moveTo>
                        <a:pt x="314" y="409"/>
                      </a:moveTo>
                      <a:cubicBezTo>
                        <a:pt x="310" y="328"/>
                        <a:pt x="258" y="388"/>
                        <a:pt x="190" y="386"/>
                      </a:cubicBezTo>
                      <a:cubicBezTo>
                        <a:pt x="135" y="385"/>
                        <a:pt x="93" y="360"/>
                        <a:pt x="88" y="307"/>
                      </a:cubicBezTo>
                      <a:cubicBezTo>
                        <a:pt x="83" y="250"/>
                        <a:pt x="179" y="0"/>
                        <a:pt x="88" y="37"/>
                      </a:cubicBezTo>
                      <a:cubicBezTo>
                        <a:pt x="69" y="45"/>
                        <a:pt x="0" y="291"/>
                        <a:pt x="42" y="370"/>
                      </a:cubicBezTo>
                      <a:cubicBezTo>
                        <a:pt x="97" y="472"/>
                        <a:pt x="256" y="465"/>
                        <a:pt x="314" y="409"/>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0" name="Freeform 289">
                  <a:extLst>
                    <a:ext uri="{FF2B5EF4-FFF2-40B4-BE49-F238E27FC236}">
                      <a16:creationId xmlns:a16="http://schemas.microsoft.com/office/drawing/2014/main" id="{851635AC-5CA1-4584-8B03-CC3A5EB10D59}"/>
                    </a:ext>
                  </a:extLst>
                </p:cNvPr>
                <p:cNvSpPr>
                  <a:spLocks/>
                </p:cNvSpPr>
                <p:nvPr/>
              </p:nvSpPr>
              <p:spPr bwMode="auto">
                <a:xfrm>
                  <a:off x="9659939" y="2290764"/>
                  <a:ext cx="149225" cy="73025"/>
                </a:xfrm>
                <a:custGeom>
                  <a:avLst/>
                  <a:gdLst>
                    <a:gd name="T0" fmla="*/ 387 w 456"/>
                    <a:gd name="T1" fmla="*/ 135 h 222"/>
                    <a:gd name="T2" fmla="*/ 370 w 456"/>
                    <a:gd name="T3" fmla="*/ 40 h 222"/>
                    <a:gd name="T4" fmla="*/ 217 w 456"/>
                    <a:gd name="T5" fmla="*/ 95 h 222"/>
                    <a:gd name="T6" fmla="*/ 30 w 456"/>
                    <a:gd name="T7" fmla="*/ 48 h 222"/>
                    <a:gd name="T8" fmla="*/ 387 w 456"/>
                    <a:gd name="T9" fmla="*/ 135 h 222"/>
                  </a:gdLst>
                  <a:ahLst/>
                  <a:cxnLst>
                    <a:cxn ang="0">
                      <a:pos x="T0" y="T1"/>
                    </a:cxn>
                    <a:cxn ang="0">
                      <a:pos x="T2" y="T3"/>
                    </a:cxn>
                    <a:cxn ang="0">
                      <a:pos x="T4" y="T5"/>
                    </a:cxn>
                    <a:cxn ang="0">
                      <a:pos x="T6" y="T7"/>
                    </a:cxn>
                    <a:cxn ang="0">
                      <a:pos x="T8" y="T9"/>
                    </a:cxn>
                  </a:cxnLst>
                  <a:rect l="0" t="0" r="r" b="b"/>
                  <a:pathLst>
                    <a:path w="456" h="222">
                      <a:moveTo>
                        <a:pt x="387" y="135"/>
                      </a:moveTo>
                      <a:cubicBezTo>
                        <a:pt x="428" y="104"/>
                        <a:pt x="456" y="40"/>
                        <a:pt x="370" y="40"/>
                      </a:cubicBezTo>
                      <a:cubicBezTo>
                        <a:pt x="360" y="44"/>
                        <a:pt x="327" y="97"/>
                        <a:pt x="217" y="95"/>
                      </a:cubicBezTo>
                      <a:cubicBezTo>
                        <a:pt x="66" y="93"/>
                        <a:pt x="123" y="0"/>
                        <a:pt x="30" y="48"/>
                      </a:cubicBezTo>
                      <a:cubicBezTo>
                        <a:pt x="0" y="185"/>
                        <a:pt x="269" y="222"/>
                        <a:pt x="387" y="135"/>
                      </a:cubicBezTo>
                      <a:close/>
                    </a:path>
                  </a:pathLst>
                </a:custGeom>
                <a:solidFill>
                  <a:srgbClr val="75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1" name="Freeform 310">
                  <a:extLst>
                    <a:ext uri="{FF2B5EF4-FFF2-40B4-BE49-F238E27FC236}">
                      <a16:creationId xmlns:a16="http://schemas.microsoft.com/office/drawing/2014/main" id="{CAB79857-8DF2-4E5F-BD50-2ABF271177C6}"/>
                    </a:ext>
                  </a:extLst>
                </p:cNvPr>
                <p:cNvSpPr>
                  <a:spLocks/>
                </p:cNvSpPr>
                <p:nvPr/>
              </p:nvSpPr>
              <p:spPr bwMode="auto">
                <a:xfrm>
                  <a:off x="9763126" y="2093914"/>
                  <a:ext cx="96838" cy="34925"/>
                </a:xfrm>
                <a:custGeom>
                  <a:avLst/>
                  <a:gdLst>
                    <a:gd name="T0" fmla="*/ 21 w 295"/>
                    <a:gd name="T1" fmla="*/ 75 h 104"/>
                    <a:gd name="T2" fmla="*/ 152 w 295"/>
                    <a:gd name="T3" fmla="*/ 71 h 104"/>
                    <a:gd name="T4" fmla="*/ 277 w 295"/>
                    <a:gd name="T5" fmla="*/ 92 h 104"/>
                    <a:gd name="T6" fmla="*/ 157 w 295"/>
                    <a:gd name="T7" fmla="*/ 8 h 104"/>
                    <a:gd name="T8" fmla="*/ 21 w 295"/>
                    <a:gd name="T9" fmla="*/ 75 h 104"/>
                  </a:gdLst>
                  <a:ahLst/>
                  <a:cxnLst>
                    <a:cxn ang="0">
                      <a:pos x="T0" y="T1"/>
                    </a:cxn>
                    <a:cxn ang="0">
                      <a:pos x="T2" y="T3"/>
                    </a:cxn>
                    <a:cxn ang="0">
                      <a:pos x="T4" y="T5"/>
                    </a:cxn>
                    <a:cxn ang="0">
                      <a:pos x="T6" y="T7"/>
                    </a:cxn>
                    <a:cxn ang="0">
                      <a:pos x="T8" y="T9"/>
                    </a:cxn>
                  </a:cxnLst>
                  <a:rect l="0" t="0" r="r" b="b"/>
                  <a:pathLst>
                    <a:path w="295" h="104">
                      <a:moveTo>
                        <a:pt x="21" y="75"/>
                      </a:moveTo>
                      <a:cubicBezTo>
                        <a:pt x="65" y="88"/>
                        <a:pt x="92" y="62"/>
                        <a:pt x="152" y="71"/>
                      </a:cubicBezTo>
                      <a:cubicBezTo>
                        <a:pt x="204" y="80"/>
                        <a:pt x="230" y="104"/>
                        <a:pt x="277" y="92"/>
                      </a:cubicBezTo>
                      <a:cubicBezTo>
                        <a:pt x="295" y="27"/>
                        <a:pt x="221" y="16"/>
                        <a:pt x="157" y="8"/>
                      </a:cubicBezTo>
                      <a:cubicBezTo>
                        <a:pt x="93" y="0"/>
                        <a:pt x="0" y="2"/>
                        <a:pt x="21" y="75"/>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2" name="Freeform 312">
                  <a:extLst>
                    <a:ext uri="{FF2B5EF4-FFF2-40B4-BE49-F238E27FC236}">
                      <a16:creationId xmlns:a16="http://schemas.microsoft.com/office/drawing/2014/main" id="{5D5F64B8-4B66-437A-A6A9-5648EE772486}"/>
                    </a:ext>
                  </a:extLst>
                </p:cNvPr>
                <p:cNvSpPr>
                  <a:spLocks/>
                </p:cNvSpPr>
                <p:nvPr/>
              </p:nvSpPr>
              <p:spPr bwMode="auto">
                <a:xfrm>
                  <a:off x="9598026" y="2087564"/>
                  <a:ext cx="85725" cy="47625"/>
                </a:xfrm>
                <a:custGeom>
                  <a:avLst/>
                  <a:gdLst>
                    <a:gd name="T0" fmla="*/ 261 w 261"/>
                    <a:gd name="T1" fmla="*/ 61 h 148"/>
                    <a:gd name="T2" fmla="*/ 10 w 261"/>
                    <a:gd name="T3" fmla="*/ 94 h 148"/>
                    <a:gd name="T4" fmla="*/ 135 w 261"/>
                    <a:gd name="T5" fmla="*/ 90 h 148"/>
                    <a:gd name="T6" fmla="*/ 261 w 261"/>
                    <a:gd name="T7" fmla="*/ 61 h 148"/>
                  </a:gdLst>
                  <a:ahLst/>
                  <a:cxnLst>
                    <a:cxn ang="0">
                      <a:pos x="T0" y="T1"/>
                    </a:cxn>
                    <a:cxn ang="0">
                      <a:pos x="T2" y="T3"/>
                    </a:cxn>
                    <a:cxn ang="0">
                      <a:pos x="T4" y="T5"/>
                    </a:cxn>
                    <a:cxn ang="0">
                      <a:pos x="T6" y="T7"/>
                    </a:cxn>
                  </a:cxnLst>
                  <a:rect l="0" t="0" r="r" b="b"/>
                  <a:pathLst>
                    <a:path w="261" h="148">
                      <a:moveTo>
                        <a:pt x="261" y="61"/>
                      </a:moveTo>
                      <a:cubicBezTo>
                        <a:pt x="209" y="0"/>
                        <a:pt x="0" y="26"/>
                        <a:pt x="10" y="94"/>
                      </a:cubicBezTo>
                      <a:cubicBezTo>
                        <a:pt x="19" y="148"/>
                        <a:pt x="95" y="94"/>
                        <a:pt x="135" y="90"/>
                      </a:cubicBezTo>
                      <a:cubicBezTo>
                        <a:pt x="202" y="85"/>
                        <a:pt x="259" y="136"/>
                        <a:pt x="261" y="61"/>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3" name="Freeform 331">
                  <a:extLst>
                    <a:ext uri="{FF2B5EF4-FFF2-40B4-BE49-F238E27FC236}">
                      <a16:creationId xmlns:a16="http://schemas.microsoft.com/office/drawing/2014/main" id="{3388BD85-797F-4D00-9903-091437417EA3}"/>
                    </a:ext>
                  </a:extLst>
                </p:cNvPr>
                <p:cNvSpPr>
                  <a:spLocks/>
                </p:cNvSpPr>
                <p:nvPr/>
              </p:nvSpPr>
              <p:spPr bwMode="auto">
                <a:xfrm>
                  <a:off x="9636126" y="2139951"/>
                  <a:ext cx="34925" cy="33338"/>
                </a:xfrm>
                <a:custGeom>
                  <a:avLst/>
                  <a:gdLst>
                    <a:gd name="T0" fmla="*/ 81 w 107"/>
                    <a:gd name="T1" fmla="*/ 96 h 101"/>
                    <a:gd name="T2" fmla="*/ 107 w 107"/>
                    <a:gd name="T3" fmla="*/ 64 h 101"/>
                    <a:gd name="T4" fmla="*/ 104 w 107"/>
                    <a:gd name="T5" fmla="*/ 26 h 101"/>
                    <a:gd name="T6" fmla="*/ 80 w 107"/>
                    <a:gd name="T7" fmla="*/ 6 h 101"/>
                    <a:gd name="T8" fmla="*/ 3 w 107"/>
                    <a:gd name="T9" fmla="*/ 47 h 101"/>
                    <a:gd name="T10" fmla="*/ 81 w 107"/>
                    <a:gd name="T11" fmla="*/ 96 h 101"/>
                  </a:gdLst>
                  <a:ahLst/>
                  <a:cxnLst>
                    <a:cxn ang="0">
                      <a:pos x="T0" y="T1"/>
                    </a:cxn>
                    <a:cxn ang="0">
                      <a:pos x="T2" y="T3"/>
                    </a:cxn>
                    <a:cxn ang="0">
                      <a:pos x="T4" y="T5"/>
                    </a:cxn>
                    <a:cxn ang="0">
                      <a:pos x="T6" y="T7"/>
                    </a:cxn>
                    <a:cxn ang="0">
                      <a:pos x="T8" y="T9"/>
                    </a:cxn>
                    <a:cxn ang="0">
                      <a:pos x="T10" y="T11"/>
                    </a:cxn>
                  </a:cxnLst>
                  <a:rect l="0" t="0" r="r" b="b"/>
                  <a:pathLst>
                    <a:path w="107" h="101">
                      <a:moveTo>
                        <a:pt x="81" y="96"/>
                      </a:moveTo>
                      <a:lnTo>
                        <a:pt x="107" y="64"/>
                      </a:lnTo>
                      <a:lnTo>
                        <a:pt x="104" y="26"/>
                      </a:lnTo>
                      <a:lnTo>
                        <a:pt x="80" y="6"/>
                      </a:lnTo>
                      <a:cubicBezTo>
                        <a:pt x="37" y="0"/>
                        <a:pt x="6" y="4"/>
                        <a:pt x="3" y="47"/>
                      </a:cubicBezTo>
                      <a:cubicBezTo>
                        <a:pt x="0" y="96"/>
                        <a:pt x="35" y="101"/>
                        <a:pt x="81" y="96"/>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4" name="Freeform 332">
                  <a:extLst>
                    <a:ext uri="{FF2B5EF4-FFF2-40B4-BE49-F238E27FC236}">
                      <a16:creationId xmlns:a16="http://schemas.microsoft.com/office/drawing/2014/main" id="{EC1F6F03-1FD6-4B49-8CAB-389F3B24182A}"/>
                    </a:ext>
                  </a:extLst>
                </p:cNvPr>
                <p:cNvSpPr>
                  <a:spLocks/>
                </p:cNvSpPr>
                <p:nvPr/>
              </p:nvSpPr>
              <p:spPr bwMode="auto">
                <a:xfrm>
                  <a:off x="9786939" y="2139951"/>
                  <a:ext cx="36513" cy="33338"/>
                </a:xfrm>
                <a:custGeom>
                  <a:avLst/>
                  <a:gdLst>
                    <a:gd name="T0" fmla="*/ 2 w 110"/>
                    <a:gd name="T1" fmla="*/ 26 h 104"/>
                    <a:gd name="T2" fmla="*/ 0 w 110"/>
                    <a:gd name="T3" fmla="*/ 73 h 104"/>
                    <a:gd name="T4" fmla="*/ 25 w 110"/>
                    <a:gd name="T5" fmla="*/ 94 h 104"/>
                    <a:gd name="T6" fmla="*/ 96 w 110"/>
                    <a:gd name="T7" fmla="*/ 17 h 104"/>
                    <a:gd name="T8" fmla="*/ 25 w 110"/>
                    <a:gd name="T9" fmla="*/ 4 h 104"/>
                    <a:gd name="T10" fmla="*/ 2 w 110"/>
                    <a:gd name="T11" fmla="*/ 26 h 104"/>
                  </a:gdLst>
                  <a:ahLst/>
                  <a:cxnLst>
                    <a:cxn ang="0">
                      <a:pos x="T0" y="T1"/>
                    </a:cxn>
                    <a:cxn ang="0">
                      <a:pos x="T2" y="T3"/>
                    </a:cxn>
                    <a:cxn ang="0">
                      <a:pos x="T4" y="T5"/>
                    </a:cxn>
                    <a:cxn ang="0">
                      <a:pos x="T6" y="T7"/>
                    </a:cxn>
                    <a:cxn ang="0">
                      <a:pos x="T8" y="T9"/>
                    </a:cxn>
                    <a:cxn ang="0">
                      <a:pos x="T10" y="T11"/>
                    </a:cxn>
                  </a:cxnLst>
                  <a:rect l="0" t="0" r="r" b="b"/>
                  <a:pathLst>
                    <a:path w="110" h="104">
                      <a:moveTo>
                        <a:pt x="2" y="26"/>
                      </a:moveTo>
                      <a:lnTo>
                        <a:pt x="0" y="73"/>
                      </a:lnTo>
                      <a:lnTo>
                        <a:pt x="25" y="94"/>
                      </a:lnTo>
                      <a:cubicBezTo>
                        <a:pt x="96" y="104"/>
                        <a:pt x="110" y="80"/>
                        <a:pt x="96" y="17"/>
                      </a:cubicBezTo>
                      <a:cubicBezTo>
                        <a:pt x="76" y="7"/>
                        <a:pt x="58" y="0"/>
                        <a:pt x="25" y="4"/>
                      </a:cubicBezTo>
                      <a:lnTo>
                        <a:pt x="2" y="26"/>
                      </a:ln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347" name="Rectangle 346">
                <a:extLst>
                  <a:ext uri="{FF2B5EF4-FFF2-40B4-BE49-F238E27FC236}">
                    <a16:creationId xmlns:a16="http://schemas.microsoft.com/office/drawing/2014/main" id="{36538570-AC26-4CD8-97A7-FE75236A8CAE}"/>
                  </a:ext>
                </a:extLst>
              </p:cNvPr>
              <p:cNvSpPr/>
              <p:nvPr/>
            </p:nvSpPr>
            <p:spPr>
              <a:xfrm>
                <a:off x="1843565" y="280829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8" name="Rectangle 347">
                <a:extLst>
                  <a:ext uri="{FF2B5EF4-FFF2-40B4-BE49-F238E27FC236}">
                    <a16:creationId xmlns:a16="http://schemas.microsoft.com/office/drawing/2014/main" id="{D7435B91-0A92-4EAF-A5BE-1ACBE64AC57C}"/>
                  </a:ext>
                </a:extLst>
              </p:cNvPr>
              <p:cNvSpPr/>
              <p:nvPr/>
            </p:nvSpPr>
            <p:spPr>
              <a:xfrm>
                <a:off x="2708118" y="281940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3" name="Group 222">
            <a:extLst>
              <a:ext uri="{FF2B5EF4-FFF2-40B4-BE49-F238E27FC236}">
                <a16:creationId xmlns:a16="http://schemas.microsoft.com/office/drawing/2014/main" id="{DE6413E2-DF2B-497A-8758-05132E764C29}"/>
              </a:ext>
            </a:extLst>
          </p:cNvPr>
          <p:cNvGrpSpPr/>
          <p:nvPr/>
        </p:nvGrpSpPr>
        <p:grpSpPr>
          <a:xfrm>
            <a:off x="883920" y="1102725"/>
            <a:ext cx="10001631" cy="4647823"/>
            <a:chOff x="1582154" y="1011173"/>
            <a:chExt cx="9187446" cy="4269467"/>
          </a:xfrm>
        </p:grpSpPr>
        <p:grpSp>
          <p:nvGrpSpPr>
            <p:cNvPr id="277" name="Group 276">
              <a:extLst>
                <a:ext uri="{FF2B5EF4-FFF2-40B4-BE49-F238E27FC236}">
                  <a16:creationId xmlns:a16="http://schemas.microsoft.com/office/drawing/2014/main" id="{F979DF6F-5AE3-4478-9079-E788B3475B39}"/>
                </a:ext>
              </a:extLst>
            </p:cNvPr>
            <p:cNvGrpSpPr/>
            <p:nvPr/>
          </p:nvGrpSpPr>
          <p:grpSpPr>
            <a:xfrm>
              <a:off x="2135306" y="1011173"/>
              <a:ext cx="8634294" cy="4204163"/>
              <a:chOff x="2135306" y="1011173"/>
              <a:chExt cx="8634294" cy="4204163"/>
            </a:xfrm>
          </p:grpSpPr>
          <p:grpSp>
            <p:nvGrpSpPr>
              <p:cNvPr id="318" name="Group 317">
                <a:extLst>
                  <a:ext uri="{FF2B5EF4-FFF2-40B4-BE49-F238E27FC236}">
                    <a16:creationId xmlns:a16="http://schemas.microsoft.com/office/drawing/2014/main" id="{7881F95E-84D7-4E8B-8814-2C84B31624E0}"/>
                  </a:ext>
                </a:extLst>
              </p:cNvPr>
              <p:cNvGrpSpPr/>
              <p:nvPr/>
            </p:nvGrpSpPr>
            <p:grpSpPr>
              <a:xfrm>
                <a:off x="2135306" y="1381760"/>
                <a:ext cx="8634294" cy="3501912"/>
                <a:chOff x="2135306" y="1381760"/>
                <a:chExt cx="8634294" cy="3501912"/>
              </a:xfrm>
            </p:grpSpPr>
            <p:sp>
              <p:nvSpPr>
                <p:cNvPr id="320" name="Freeform: Shape 319">
                  <a:extLst>
                    <a:ext uri="{FF2B5EF4-FFF2-40B4-BE49-F238E27FC236}">
                      <a16:creationId xmlns:a16="http://schemas.microsoft.com/office/drawing/2014/main" id="{B46DF127-D7D0-4DCE-BD9B-C34FA1A61FA3}"/>
                    </a:ext>
                  </a:extLst>
                </p:cNvPr>
                <p:cNvSpPr/>
                <p:nvPr/>
              </p:nvSpPr>
              <p:spPr>
                <a:xfrm>
                  <a:off x="2135306" y="1666240"/>
                  <a:ext cx="1893785" cy="75184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Lst>
                  <a:ahLst/>
                  <a:cxnLst>
                    <a:cxn ang="0">
                      <a:pos x="connsiteX0" y="connsiteY0"/>
                    </a:cxn>
                    <a:cxn ang="0">
                      <a:pos x="connsiteX1" y="connsiteY1"/>
                    </a:cxn>
                    <a:cxn ang="0">
                      <a:pos x="connsiteX2" y="connsiteY2"/>
                    </a:cxn>
                    <a:cxn ang="0">
                      <a:pos x="connsiteX3" y="connsiteY3"/>
                    </a:cxn>
                  </a:cxnLst>
                  <a:rect l="l" t="t" r="r" b="b"/>
                  <a:pathLst>
                    <a:path w="2072640" h="751840">
                      <a:moveTo>
                        <a:pt x="0" y="721360"/>
                      </a:moveTo>
                      <a:lnTo>
                        <a:pt x="0" y="0"/>
                      </a:lnTo>
                      <a:lnTo>
                        <a:pt x="2072640" y="0"/>
                      </a:lnTo>
                      <a:lnTo>
                        <a:pt x="2072640"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1" name="Freeform: Shape 320">
                  <a:extLst>
                    <a:ext uri="{FF2B5EF4-FFF2-40B4-BE49-F238E27FC236}">
                      <a16:creationId xmlns:a16="http://schemas.microsoft.com/office/drawing/2014/main" id="{DCF3F26A-327C-4BB5-893C-D5EEF27BFAB4}"/>
                    </a:ext>
                  </a:extLst>
                </p:cNvPr>
                <p:cNvSpPr/>
                <p:nvPr/>
              </p:nvSpPr>
              <p:spPr>
                <a:xfrm>
                  <a:off x="5059680" y="1381760"/>
                  <a:ext cx="2702560" cy="119888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72640"/>
                    <a:gd name="connsiteY0" fmla="*/ 721360 h 869776"/>
                    <a:gd name="connsiteX1" fmla="*/ 0 w 2072640"/>
                    <a:gd name="connsiteY1" fmla="*/ 0 h 869776"/>
                    <a:gd name="connsiteX2" fmla="*/ 2072640 w 2072640"/>
                    <a:gd name="connsiteY2" fmla="*/ 0 h 869776"/>
                    <a:gd name="connsiteX3" fmla="*/ 2072640 w 2072640"/>
                    <a:gd name="connsiteY3" fmla="*/ 869776 h 869776"/>
                  </a:gdLst>
                  <a:ahLst/>
                  <a:cxnLst>
                    <a:cxn ang="0">
                      <a:pos x="connsiteX0" y="connsiteY0"/>
                    </a:cxn>
                    <a:cxn ang="0">
                      <a:pos x="connsiteX1" y="connsiteY1"/>
                    </a:cxn>
                    <a:cxn ang="0">
                      <a:pos x="connsiteX2" y="connsiteY2"/>
                    </a:cxn>
                    <a:cxn ang="0">
                      <a:pos x="connsiteX3" y="connsiteY3"/>
                    </a:cxn>
                  </a:cxnLst>
                  <a:rect l="l" t="t" r="r" b="b"/>
                  <a:pathLst>
                    <a:path w="2072640" h="869776">
                      <a:moveTo>
                        <a:pt x="0" y="721360"/>
                      </a:moveTo>
                      <a:lnTo>
                        <a:pt x="0" y="0"/>
                      </a:lnTo>
                      <a:lnTo>
                        <a:pt x="2072640" y="0"/>
                      </a:lnTo>
                      <a:lnTo>
                        <a:pt x="2072640" y="869776"/>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2" name="Freeform: Shape 321">
                  <a:extLst>
                    <a:ext uri="{FF2B5EF4-FFF2-40B4-BE49-F238E27FC236}">
                      <a16:creationId xmlns:a16="http://schemas.microsoft.com/office/drawing/2014/main" id="{01873A9D-9059-422B-B8A4-F0C35249F49F}"/>
                    </a:ext>
                  </a:extLst>
                </p:cNvPr>
                <p:cNvSpPr/>
                <p:nvPr/>
              </p:nvSpPr>
              <p:spPr>
                <a:xfrm>
                  <a:off x="8910320" y="1381760"/>
                  <a:ext cx="1452880" cy="1156867"/>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87236"/>
                    <a:gd name="connsiteY0" fmla="*/ 839296 h 839296"/>
                    <a:gd name="connsiteX1" fmla="*/ 14596 w 2087236"/>
                    <a:gd name="connsiteY1" fmla="*/ 0 h 839296"/>
                    <a:gd name="connsiteX2" fmla="*/ 2087236 w 2087236"/>
                    <a:gd name="connsiteY2" fmla="*/ 0 h 839296"/>
                    <a:gd name="connsiteX3" fmla="*/ 2087236 w 2087236"/>
                    <a:gd name="connsiteY3" fmla="*/ 751840 h 839296"/>
                  </a:gdLst>
                  <a:ahLst/>
                  <a:cxnLst>
                    <a:cxn ang="0">
                      <a:pos x="connsiteX0" y="connsiteY0"/>
                    </a:cxn>
                    <a:cxn ang="0">
                      <a:pos x="connsiteX1" y="connsiteY1"/>
                    </a:cxn>
                    <a:cxn ang="0">
                      <a:pos x="connsiteX2" y="connsiteY2"/>
                    </a:cxn>
                    <a:cxn ang="0">
                      <a:pos x="connsiteX3" y="connsiteY3"/>
                    </a:cxn>
                  </a:cxnLst>
                  <a:rect l="l" t="t" r="r" b="b"/>
                  <a:pathLst>
                    <a:path w="2087236" h="839296">
                      <a:moveTo>
                        <a:pt x="0" y="839296"/>
                      </a:moveTo>
                      <a:lnTo>
                        <a:pt x="14596" y="0"/>
                      </a:lnTo>
                      <a:lnTo>
                        <a:pt x="2087236" y="0"/>
                      </a:lnTo>
                      <a:lnTo>
                        <a:pt x="2087236"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3" name="Freeform: Shape 322">
                  <a:extLst>
                    <a:ext uri="{FF2B5EF4-FFF2-40B4-BE49-F238E27FC236}">
                      <a16:creationId xmlns:a16="http://schemas.microsoft.com/office/drawing/2014/main" id="{D19DBCEC-FCBC-4A8F-AE94-308A4609035D}"/>
                    </a:ext>
                  </a:extLst>
                </p:cNvPr>
                <p:cNvSpPr/>
                <p:nvPr/>
              </p:nvSpPr>
              <p:spPr>
                <a:xfrm>
                  <a:off x="4060045" y="4192844"/>
                  <a:ext cx="2198514" cy="690828"/>
                </a:xfrm>
                <a:custGeom>
                  <a:avLst/>
                  <a:gdLst>
                    <a:gd name="connsiteX0" fmla="*/ 477520 w 2387600"/>
                    <a:gd name="connsiteY0" fmla="*/ 0 h 640080"/>
                    <a:gd name="connsiteX1" fmla="*/ 0 w 2387600"/>
                    <a:gd name="connsiteY1" fmla="*/ 0 h 640080"/>
                    <a:gd name="connsiteX2" fmla="*/ 0 w 2387600"/>
                    <a:gd name="connsiteY2" fmla="*/ 640080 h 640080"/>
                    <a:gd name="connsiteX3" fmla="*/ 2387600 w 2387600"/>
                    <a:gd name="connsiteY3" fmla="*/ 640080 h 640080"/>
                    <a:gd name="connsiteX4" fmla="*/ 2387600 w 2387600"/>
                    <a:gd name="connsiteY4" fmla="*/ 182880 h 640080"/>
                    <a:gd name="connsiteX0" fmla="*/ 477520 w 2387600"/>
                    <a:gd name="connsiteY0" fmla="*/ 50748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3999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350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75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7600" h="690828">
                      <a:moveTo>
                        <a:pt x="472270" y="1750"/>
                      </a:moveTo>
                      <a:lnTo>
                        <a:pt x="0" y="0"/>
                      </a:lnTo>
                      <a:lnTo>
                        <a:pt x="0" y="690828"/>
                      </a:lnTo>
                      <a:lnTo>
                        <a:pt x="2387600" y="690828"/>
                      </a:lnTo>
                      <a:lnTo>
                        <a:pt x="2387600" y="233628"/>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4" name="Freeform: Shape 323">
                  <a:extLst>
                    <a:ext uri="{FF2B5EF4-FFF2-40B4-BE49-F238E27FC236}">
                      <a16:creationId xmlns:a16="http://schemas.microsoft.com/office/drawing/2014/main" id="{53833997-A5EA-46F5-AFEE-D01AE6FEB904}"/>
                    </a:ext>
                  </a:extLst>
                </p:cNvPr>
                <p:cNvSpPr/>
                <p:nvPr/>
              </p:nvSpPr>
              <p:spPr>
                <a:xfrm>
                  <a:off x="8585200" y="2881835"/>
                  <a:ext cx="2184400" cy="1066800"/>
                </a:xfrm>
                <a:custGeom>
                  <a:avLst/>
                  <a:gdLst>
                    <a:gd name="connsiteX0" fmla="*/ 0 w 2184400"/>
                    <a:gd name="connsiteY0" fmla="*/ 426720 h 1066800"/>
                    <a:gd name="connsiteX1" fmla="*/ 0 w 2184400"/>
                    <a:gd name="connsiteY1" fmla="*/ 1066800 h 1066800"/>
                    <a:gd name="connsiteX2" fmla="*/ 2184400 w 2184400"/>
                    <a:gd name="connsiteY2" fmla="*/ 1066800 h 1066800"/>
                    <a:gd name="connsiteX3" fmla="*/ 2184400 w 2184400"/>
                    <a:gd name="connsiteY3" fmla="*/ 0 h 1066800"/>
                  </a:gdLst>
                  <a:ahLst/>
                  <a:cxnLst>
                    <a:cxn ang="0">
                      <a:pos x="connsiteX0" y="connsiteY0"/>
                    </a:cxn>
                    <a:cxn ang="0">
                      <a:pos x="connsiteX1" y="connsiteY1"/>
                    </a:cxn>
                    <a:cxn ang="0">
                      <a:pos x="connsiteX2" y="connsiteY2"/>
                    </a:cxn>
                    <a:cxn ang="0">
                      <a:pos x="connsiteX3" y="connsiteY3"/>
                    </a:cxn>
                  </a:cxnLst>
                  <a:rect l="l" t="t" r="r" b="b"/>
                  <a:pathLst>
                    <a:path w="2184400" h="1066800">
                      <a:moveTo>
                        <a:pt x="0" y="426720"/>
                      </a:moveTo>
                      <a:lnTo>
                        <a:pt x="0" y="1066800"/>
                      </a:lnTo>
                      <a:lnTo>
                        <a:pt x="2184400" y="1066800"/>
                      </a:lnTo>
                      <a:lnTo>
                        <a:pt x="2184400" y="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10" name="Group 309">
                <a:extLst>
                  <a:ext uri="{FF2B5EF4-FFF2-40B4-BE49-F238E27FC236}">
                    <a16:creationId xmlns:a16="http://schemas.microsoft.com/office/drawing/2014/main" id="{20992E04-A14D-48A5-A0CB-304FF7598506}"/>
                  </a:ext>
                </a:extLst>
              </p:cNvPr>
              <p:cNvGrpSpPr/>
              <p:nvPr/>
            </p:nvGrpSpPr>
            <p:grpSpPr>
              <a:xfrm>
                <a:off x="2417496" y="1011173"/>
                <a:ext cx="7907531" cy="4204163"/>
                <a:chOff x="2417496" y="1011173"/>
                <a:chExt cx="7907531" cy="4204163"/>
              </a:xfrm>
            </p:grpSpPr>
            <p:sp>
              <p:nvSpPr>
                <p:cNvPr id="311" name="TextBox 310">
                  <a:extLst>
                    <a:ext uri="{FF2B5EF4-FFF2-40B4-BE49-F238E27FC236}">
                      <a16:creationId xmlns:a16="http://schemas.microsoft.com/office/drawing/2014/main" id="{2A3555C8-74A1-4AF9-848C-DFB30E5A4E51}"/>
                    </a:ext>
                  </a:extLst>
                </p:cNvPr>
                <p:cNvSpPr txBox="1"/>
                <p:nvPr/>
              </p:nvSpPr>
              <p:spPr>
                <a:xfrm>
                  <a:off x="2417496" y="1302029"/>
                  <a:ext cx="1351652" cy="369332"/>
                </a:xfrm>
                <a:prstGeom prst="rect">
                  <a:avLst/>
                </a:prstGeom>
                <a:noFill/>
              </p:spPr>
              <p:txBody>
                <a:bodyPr wrap="none" rtlCol="0">
                  <a:spAutoFit/>
                </a:bodyPr>
                <a:lstStyle/>
                <a:p>
                  <a:pPr algn="ctr"/>
                  <a:r>
                    <a:rPr lang="en-IN" dirty="0">
                      <a:solidFill>
                        <a:schemeClr val="bg1"/>
                      </a:solidFill>
                    </a:rPr>
                    <a:t>BUSINESS</a:t>
                  </a:r>
                </a:p>
              </p:txBody>
            </p:sp>
            <p:sp>
              <p:nvSpPr>
                <p:cNvPr id="312" name="TextBox 311">
                  <a:extLst>
                    <a:ext uri="{FF2B5EF4-FFF2-40B4-BE49-F238E27FC236}">
                      <a16:creationId xmlns:a16="http://schemas.microsoft.com/office/drawing/2014/main" id="{C1990422-044E-4094-9EF5-509474828361}"/>
                    </a:ext>
                  </a:extLst>
                </p:cNvPr>
                <p:cNvSpPr txBox="1"/>
                <p:nvPr/>
              </p:nvSpPr>
              <p:spPr>
                <a:xfrm>
                  <a:off x="5684632" y="1011173"/>
                  <a:ext cx="1390124" cy="369332"/>
                </a:xfrm>
                <a:prstGeom prst="rect">
                  <a:avLst/>
                </a:prstGeom>
                <a:noFill/>
              </p:spPr>
              <p:txBody>
                <a:bodyPr wrap="none" rtlCol="0">
                  <a:spAutoFit/>
                </a:bodyPr>
                <a:lstStyle/>
                <a:p>
                  <a:pPr algn="ctr"/>
                  <a:r>
                    <a:rPr lang="en-IN" dirty="0">
                      <a:solidFill>
                        <a:schemeClr val="bg1"/>
                      </a:solidFill>
                    </a:rPr>
                    <a:t>FINANCIAL</a:t>
                  </a:r>
                </a:p>
              </p:txBody>
            </p:sp>
            <p:sp>
              <p:nvSpPr>
                <p:cNvPr id="313" name="TextBox 312">
                  <a:extLst>
                    <a:ext uri="{FF2B5EF4-FFF2-40B4-BE49-F238E27FC236}">
                      <a16:creationId xmlns:a16="http://schemas.microsoft.com/office/drawing/2014/main" id="{49DC1CE6-BB5B-4AA3-9D54-7F27E1AE840E}"/>
                    </a:ext>
                  </a:extLst>
                </p:cNvPr>
                <p:cNvSpPr txBox="1"/>
                <p:nvPr/>
              </p:nvSpPr>
              <p:spPr>
                <a:xfrm>
                  <a:off x="7677090" y="2241238"/>
                  <a:ext cx="1313180" cy="369332"/>
                </a:xfrm>
                <a:prstGeom prst="rect">
                  <a:avLst/>
                </a:prstGeom>
                <a:noFill/>
              </p:spPr>
              <p:txBody>
                <a:bodyPr wrap="none" rtlCol="0">
                  <a:spAutoFit/>
                </a:bodyPr>
                <a:lstStyle/>
                <a:p>
                  <a:pPr algn="ctr"/>
                  <a:r>
                    <a:rPr lang="en-IN" dirty="0">
                      <a:solidFill>
                        <a:schemeClr val="bg1"/>
                      </a:solidFill>
                    </a:rPr>
                    <a:t>CONTROL</a:t>
                  </a:r>
                </a:p>
              </p:txBody>
            </p:sp>
            <p:sp>
              <p:nvSpPr>
                <p:cNvPr id="314" name="TextBox 313">
                  <a:extLst>
                    <a:ext uri="{FF2B5EF4-FFF2-40B4-BE49-F238E27FC236}">
                      <a16:creationId xmlns:a16="http://schemas.microsoft.com/office/drawing/2014/main" id="{6ABEC4AE-1782-40EF-9A7F-EE25046CB036}"/>
                    </a:ext>
                  </a:extLst>
                </p:cNvPr>
                <p:cNvSpPr txBox="1"/>
                <p:nvPr/>
              </p:nvSpPr>
              <p:spPr>
                <a:xfrm>
                  <a:off x="3999644" y="2119585"/>
                  <a:ext cx="1082349" cy="369332"/>
                </a:xfrm>
                <a:prstGeom prst="rect">
                  <a:avLst/>
                </a:prstGeom>
                <a:noFill/>
              </p:spPr>
              <p:txBody>
                <a:bodyPr wrap="none" rtlCol="0">
                  <a:spAutoFit/>
                </a:bodyPr>
                <a:lstStyle/>
                <a:p>
                  <a:pPr algn="ctr"/>
                  <a:r>
                    <a:rPr lang="en-IN" dirty="0">
                      <a:solidFill>
                        <a:schemeClr val="bg1"/>
                      </a:solidFill>
                    </a:rPr>
                    <a:t>SAFETY</a:t>
                  </a:r>
                </a:p>
              </p:txBody>
            </p:sp>
            <p:sp>
              <p:nvSpPr>
                <p:cNvPr id="315" name="TextBox 314">
                  <a:extLst>
                    <a:ext uri="{FF2B5EF4-FFF2-40B4-BE49-F238E27FC236}">
                      <a16:creationId xmlns:a16="http://schemas.microsoft.com/office/drawing/2014/main" id="{E2FE01BD-95C4-494A-9C94-A59087DC3117}"/>
                    </a:ext>
                  </a:extLst>
                </p:cNvPr>
                <p:cNvSpPr txBox="1"/>
                <p:nvPr/>
              </p:nvSpPr>
              <p:spPr>
                <a:xfrm>
                  <a:off x="8913550" y="3940579"/>
                  <a:ext cx="1411477" cy="369332"/>
                </a:xfrm>
                <a:prstGeom prst="rect">
                  <a:avLst/>
                </a:prstGeom>
                <a:noFill/>
              </p:spPr>
              <p:txBody>
                <a:bodyPr wrap="none" rtlCol="0">
                  <a:spAutoFit/>
                </a:bodyPr>
                <a:lstStyle/>
                <a:p>
                  <a:pPr algn="ctr"/>
                  <a:r>
                    <a:rPr lang="en-IN" dirty="0">
                      <a:solidFill>
                        <a:schemeClr val="bg1"/>
                      </a:solidFill>
                    </a:rPr>
                    <a:t>STRATEGY</a:t>
                  </a:r>
                </a:p>
              </p:txBody>
            </p:sp>
            <p:sp>
              <p:nvSpPr>
                <p:cNvPr id="316" name="TextBox 315">
                  <a:extLst>
                    <a:ext uri="{FF2B5EF4-FFF2-40B4-BE49-F238E27FC236}">
                      <a16:creationId xmlns:a16="http://schemas.microsoft.com/office/drawing/2014/main" id="{67E2CBD4-A83B-466B-9CE7-EA74D93F7237}"/>
                    </a:ext>
                  </a:extLst>
                </p:cNvPr>
                <p:cNvSpPr txBox="1"/>
                <p:nvPr/>
              </p:nvSpPr>
              <p:spPr>
                <a:xfrm>
                  <a:off x="8988608" y="1011173"/>
                  <a:ext cx="1296060" cy="369332"/>
                </a:xfrm>
                <a:prstGeom prst="rect">
                  <a:avLst/>
                </a:prstGeom>
                <a:noFill/>
              </p:spPr>
              <p:txBody>
                <a:bodyPr wrap="none" rtlCol="0">
                  <a:spAutoFit/>
                </a:bodyPr>
                <a:lstStyle/>
                <a:p>
                  <a:pPr algn="ctr"/>
                  <a:r>
                    <a:rPr lang="en-IN" dirty="0">
                      <a:solidFill>
                        <a:schemeClr val="bg1"/>
                      </a:solidFill>
                    </a:rPr>
                    <a:t>ANALYSIS</a:t>
                  </a:r>
                </a:p>
              </p:txBody>
            </p:sp>
            <p:sp>
              <p:nvSpPr>
                <p:cNvPr id="317" name="TextBox 316">
                  <a:extLst>
                    <a:ext uri="{FF2B5EF4-FFF2-40B4-BE49-F238E27FC236}">
                      <a16:creationId xmlns:a16="http://schemas.microsoft.com/office/drawing/2014/main" id="{3FB41211-F370-4DB8-B019-F68350FE7C92}"/>
                    </a:ext>
                  </a:extLst>
                </p:cNvPr>
                <p:cNvSpPr txBox="1"/>
                <p:nvPr/>
              </p:nvSpPr>
              <p:spPr>
                <a:xfrm>
                  <a:off x="4214667" y="4846004"/>
                  <a:ext cx="1697901" cy="369332"/>
                </a:xfrm>
                <a:prstGeom prst="rect">
                  <a:avLst/>
                </a:prstGeom>
                <a:noFill/>
              </p:spPr>
              <p:txBody>
                <a:bodyPr wrap="none" rtlCol="0">
                  <a:spAutoFit/>
                </a:bodyPr>
                <a:lstStyle/>
                <a:p>
                  <a:pPr algn="ctr"/>
                  <a:r>
                    <a:rPr lang="en-IN" dirty="0">
                      <a:solidFill>
                        <a:schemeClr val="bg1"/>
                      </a:solidFill>
                    </a:rPr>
                    <a:t>PROTECTION</a:t>
                  </a:r>
                </a:p>
              </p:txBody>
            </p:sp>
          </p:grpSp>
        </p:grpSp>
        <p:grpSp>
          <p:nvGrpSpPr>
            <p:cNvPr id="278" name="Group 277">
              <a:extLst>
                <a:ext uri="{FF2B5EF4-FFF2-40B4-BE49-F238E27FC236}">
                  <a16:creationId xmlns:a16="http://schemas.microsoft.com/office/drawing/2014/main" id="{B74E90C5-E43D-49BA-8398-1CDA31C42E01}"/>
                </a:ext>
              </a:extLst>
            </p:cNvPr>
            <p:cNvGrpSpPr/>
            <p:nvPr/>
          </p:nvGrpSpPr>
          <p:grpSpPr>
            <a:xfrm>
              <a:off x="1582154" y="1116778"/>
              <a:ext cx="8916802" cy="4163862"/>
              <a:chOff x="1582154" y="1116778"/>
              <a:chExt cx="8916802" cy="4163862"/>
            </a:xfrm>
          </p:grpSpPr>
          <p:grpSp>
            <p:nvGrpSpPr>
              <p:cNvPr id="279" name="Group 278">
                <a:extLst>
                  <a:ext uri="{FF2B5EF4-FFF2-40B4-BE49-F238E27FC236}">
                    <a16:creationId xmlns:a16="http://schemas.microsoft.com/office/drawing/2014/main" id="{9B88B082-0B00-4291-A64E-C2F27A58D336}"/>
                  </a:ext>
                </a:extLst>
              </p:cNvPr>
              <p:cNvGrpSpPr/>
              <p:nvPr/>
            </p:nvGrpSpPr>
            <p:grpSpPr>
              <a:xfrm>
                <a:off x="1582154" y="4518668"/>
                <a:ext cx="697234" cy="495822"/>
                <a:chOff x="5662357" y="2997955"/>
                <a:chExt cx="866775" cy="616387"/>
              </a:xfrm>
              <a:solidFill>
                <a:schemeClr val="bg1">
                  <a:alpha val="14000"/>
                </a:schemeClr>
              </a:solidFill>
            </p:grpSpPr>
            <p:sp>
              <p:nvSpPr>
                <p:cNvPr id="305" name="Freeform: Shape 304">
                  <a:extLst>
                    <a:ext uri="{FF2B5EF4-FFF2-40B4-BE49-F238E27FC236}">
                      <a16:creationId xmlns:a16="http://schemas.microsoft.com/office/drawing/2014/main" id="{DBA2C904-7695-46FA-B676-9B7E2C52C1A8}"/>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Shape 305">
                  <a:extLst>
                    <a:ext uri="{FF2B5EF4-FFF2-40B4-BE49-F238E27FC236}">
                      <a16:creationId xmlns:a16="http://schemas.microsoft.com/office/drawing/2014/main" id="{F3199A53-321F-4F54-B83F-1AD8993A8D3C}"/>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Shape 306">
                  <a:extLst>
                    <a:ext uri="{FF2B5EF4-FFF2-40B4-BE49-F238E27FC236}">
                      <a16:creationId xmlns:a16="http://schemas.microsoft.com/office/drawing/2014/main" id="{5C989AB8-123F-415F-8C2F-62183C92B1F7}"/>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Shape 307">
                  <a:extLst>
                    <a:ext uri="{FF2B5EF4-FFF2-40B4-BE49-F238E27FC236}">
                      <a16:creationId xmlns:a16="http://schemas.microsoft.com/office/drawing/2014/main" id="{DC82525F-14DE-4930-93B4-0B127FB38ADE}"/>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0" name="Graphic 1204" descr="Cloud">
                <a:extLst>
                  <a:ext uri="{FF2B5EF4-FFF2-40B4-BE49-F238E27FC236}">
                    <a16:creationId xmlns:a16="http://schemas.microsoft.com/office/drawing/2014/main" id="{47F25544-C194-4AE5-988E-4FFDB6F74BF0}"/>
                  </a:ext>
                </a:extLst>
              </p:cNvPr>
              <p:cNvSpPr/>
              <p:nvPr/>
            </p:nvSpPr>
            <p:spPr>
              <a:xfrm>
                <a:off x="10026350" y="4543483"/>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Freeform: Shape 280">
                <a:extLst>
                  <a:ext uri="{FF2B5EF4-FFF2-40B4-BE49-F238E27FC236}">
                    <a16:creationId xmlns:a16="http://schemas.microsoft.com/office/drawing/2014/main" id="{CDC10A61-AB1B-43FF-9634-BD19AE9ECE20}"/>
                  </a:ext>
                </a:extLst>
              </p:cNvPr>
              <p:cNvSpPr/>
              <p:nvPr/>
            </p:nvSpPr>
            <p:spPr>
              <a:xfrm>
                <a:off x="6333133" y="1682706"/>
                <a:ext cx="459906" cy="461054"/>
              </a:xfrm>
              <a:custGeom>
                <a:avLst/>
                <a:gdLst>
                  <a:gd name="connsiteX0" fmla="*/ 449139 w 470964"/>
                  <a:gd name="connsiteY0" fmla="*/ 255 h 472139"/>
                  <a:gd name="connsiteX1" fmla="*/ 465370 w 470964"/>
                  <a:gd name="connsiteY1" fmla="*/ 5407 h 472139"/>
                  <a:gd name="connsiteX2" fmla="*/ 470642 w 470964"/>
                  <a:gd name="connsiteY2" fmla="*/ 22866 h 472139"/>
                  <a:gd name="connsiteX3" fmla="*/ 469586 w 470964"/>
                  <a:gd name="connsiteY3" fmla="*/ 28950 h 472139"/>
                  <a:gd name="connsiteX4" fmla="*/ 449587 w 470964"/>
                  <a:gd name="connsiteY4" fmla="*/ 67497 h 472139"/>
                  <a:gd name="connsiteX5" fmla="*/ 413356 w 470964"/>
                  <a:gd name="connsiteY5" fmla="*/ 104144 h 472139"/>
                  <a:gd name="connsiteX6" fmla="*/ 369762 w 470964"/>
                  <a:gd name="connsiteY6" fmla="*/ 148136 h 472139"/>
                  <a:gd name="connsiteX7" fmla="*/ 362137 w 470964"/>
                  <a:gd name="connsiteY7" fmla="*/ 176156 h 472139"/>
                  <a:gd name="connsiteX8" fmla="*/ 436519 w 470964"/>
                  <a:gd name="connsiteY8" fmla="*/ 431311 h 472139"/>
                  <a:gd name="connsiteX9" fmla="*/ 430780 w 470964"/>
                  <a:gd name="connsiteY9" fmla="*/ 454457 h 472139"/>
                  <a:gd name="connsiteX10" fmla="*/ 413080 w 470964"/>
                  <a:gd name="connsiteY10" fmla="*/ 472139 h 472139"/>
                  <a:gd name="connsiteX11" fmla="*/ 277696 w 470964"/>
                  <a:gd name="connsiteY11" fmla="*/ 280838 h 472139"/>
                  <a:gd name="connsiteX12" fmla="*/ 265338 w 470964"/>
                  <a:gd name="connsiteY12" fmla="*/ 273682 h 472139"/>
                  <a:gd name="connsiteX13" fmla="*/ 263193 w 470964"/>
                  <a:gd name="connsiteY13" fmla="*/ 273544 h 472139"/>
                  <a:gd name="connsiteX14" fmla="*/ 251525 w 470964"/>
                  <a:gd name="connsiteY14" fmla="*/ 277813 h 472139"/>
                  <a:gd name="connsiteX15" fmla="*/ 247585 w 470964"/>
                  <a:gd name="connsiteY15" fmla="*/ 280907 h 472139"/>
                  <a:gd name="connsiteX16" fmla="*/ 167533 w 470964"/>
                  <a:gd name="connsiteY16" fmla="*/ 350360 h 472139"/>
                  <a:gd name="connsiteX17" fmla="*/ 159358 w 470964"/>
                  <a:gd name="connsiteY17" fmla="*/ 375203 h 472139"/>
                  <a:gd name="connsiteX18" fmla="*/ 160291 w 470964"/>
                  <a:gd name="connsiteY18" fmla="*/ 378832 h 472139"/>
                  <a:gd name="connsiteX19" fmla="*/ 184301 w 470964"/>
                  <a:gd name="connsiteY19" fmla="*/ 442218 h 472139"/>
                  <a:gd name="connsiteX20" fmla="*/ 181933 w 470964"/>
                  <a:gd name="connsiteY20" fmla="*/ 453299 h 472139"/>
                  <a:gd name="connsiteX21" fmla="*/ 163610 w 470964"/>
                  <a:gd name="connsiteY21" fmla="*/ 471620 h 472139"/>
                  <a:gd name="connsiteX22" fmla="*/ 97355 w 470964"/>
                  <a:gd name="connsiteY22" fmla="*/ 378917 h 472139"/>
                  <a:gd name="connsiteX23" fmla="*/ 93238 w 470964"/>
                  <a:gd name="connsiteY23" fmla="*/ 374803 h 472139"/>
                  <a:gd name="connsiteX24" fmla="*/ 483 w 470964"/>
                  <a:gd name="connsiteY24" fmla="*/ 308512 h 472139"/>
                  <a:gd name="connsiteX25" fmla="*/ 18771 w 470964"/>
                  <a:gd name="connsiteY25" fmla="*/ 290208 h 472139"/>
                  <a:gd name="connsiteX26" fmla="*/ 29817 w 470964"/>
                  <a:gd name="connsiteY26" fmla="*/ 287824 h 472139"/>
                  <a:gd name="connsiteX27" fmla="*/ 94154 w 470964"/>
                  <a:gd name="connsiteY27" fmla="*/ 311935 h 472139"/>
                  <a:gd name="connsiteX28" fmla="*/ 97769 w 470964"/>
                  <a:gd name="connsiteY28" fmla="*/ 312868 h 472139"/>
                  <a:gd name="connsiteX29" fmla="*/ 121190 w 470964"/>
                  <a:gd name="connsiteY29" fmla="*/ 305089 h 472139"/>
                  <a:gd name="connsiteX30" fmla="*/ 192823 w 470964"/>
                  <a:gd name="connsiteY30" fmla="*/ 221979 h 472139"/>
                  <a:gd name="connsiteX31" fmla="*/ 194016 w 470964"/>
                  <a:gd name="connsiteY31" fmla="*/ 220373 h 472139"/>
                  <a:gd name="connsiteX32" fmla="*/ 198285 w 470964"/>
                  <a:gd name="connsiteY32" fmla="*/ 206629 h 472139"/>
                  <a:gd name="connsiteX33" fmla="*/ 190939 w 470964"/>
                  <a:gd name="connsiteY33" fmla="*/ 194254 h 472139"/>
                  <a:gd name="connsiteX34" fmla="*/ 0 w 470964"/>
                  <a:gd name="connsiteY34" fmla="*/ 59079 h 472139"/>
                  <a:gd name="connsiteX35" fmla="*/ 17769 w 470964"/>
                  <a:gd name="connsiteY35" fmla="*/ 41291 h 472139"/>
                  <a:gd name="connsiteX36" fmla="*/ 40777 w 470964"/>
                  <a:gd name="connsiteY36" fmla="*/ 35467 h 472139"/>
                  <a:gd name="connsiteX37" fmla="*/ 297522 w 470964"/>
                  <a:gd name="connsiteY37" fmla="*/ 110332 h 472139"/>
                  <a:gd name="connsiteX38" fmla="*/ 323348 w 470964"/>
                  <a:gd name="connsiteY38" fmla="*/ 102967 h 472139"/>
                  <a:gd name="connsiteX39" fmla="*/ 363417 w 470964"/>
                  <a:gd name="connsiteY39" fmla="*/ 62329 h 472139"/>
                  <a:gd name="connsiteX40" fmla="*/ 403745 w 470964"/>
                  <a:gd name="connsiteY40" fmla="*/ 21483 h 472139"/>
                  <a:gd name="connsiteX41" fmla="*/ 442586 w 470964"/>
                  <a:gd name="connsiteY41" fmla="*/ 1396 h 472139"/>
                  <a:gd name="connsiteX42" fmla="*/ 449139 w 470964"/>
                  <a:gd name="connsiteY42" fmla="*/ 255 h 47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0964" h="472139">
                    <a:moveTo>
                      <a:pt x="449139" y="255"/>
                    </a:moveTo>
                    <a:cubicBezTo>
                      <a:pt x="455188" y="-713"/>
                      <a:pt x="461099" y="1103"/>
                      <a:pt x="465370" y="5407"/>
                    </a:cubicBezTo>
                    <a:cubicBezTo>
                      <a:pt x="469863" y="9919"/>
                      <a:pt x="471783" y="16278"/>
                      <a:pt x="470642" y="22866"/>
                    </a:cubicBezTo>
                    <a:lnTo>
                      <a:pt x="469586" y="28950"/>
                    </a:lnTo>
                    <a:cubicBezTo>
                      <a:pt x="467046" y="43608"/>
                      <a:pt x="460114" y="56953"/>
                      <a:pt x="449587" y="67497"/>
                    </a:cubicBezTo>
                    <a:cubicBezTo>
                      <a:pt x="435101" y="81981"/>
                      <a:pt x="424194" y="93098"/>
                      <a:pt x="413356" y="104144"/>
                    </a:cubicBezTo>
                    <a:cubicBezTo>
                      <a:pt x="400651" y="117091"/>
                      <a:pt x="388031" y="129969"/>
                      <a:pt x="369762" y="148136"/>
                    </a:cubicBezTo>
                    <a:cubicBezTo>
                      <a:pt x="362137" y="155724"/>
                      <a:pt x="359476" y="164817"/>
                      <a:pt x="362137" y="176156"/>
                    </a:cubicBezTo>
                    <a:lnTo>
                      <a:pt x="436519" y="431311"/>
                    </a:lnTo>
                    <a:cubicBezTo>
                      <a:pt x="439042" y="439523"/>
                      <a:pt x="436846" y="448389"/>
                      <a:pt x="430780" y="454457"/>
                    </a:cubicBezTo>
                    <a:lnTo>
                      <a:pt x="413080" y="472139"/>
                    </a:lnTo>
                    <a:lnTo>
                      <a:pt x="277696" y="280838"/>
                    </a:lnTo>
                    <a:cubicBezTo>
                      <a:pt x="274845" y="276811"/>
                      <a:pt x="270245" y="274323"/>
                      <a:pt x="265338" y="273682"/>
                    </a:cubicBezTo>
                    <a:cubicBezTo>
                      <a:pt x="264630" y="273594"/>
                      <a:pt x="263920" y="273544"/>
                      <a:pt x="263193" y="273544"/>
                    </a:cubicBezTo>
                    <a:cubicBezTo>
                      <a:pt x="258976" y="273544"/>
                      <a:pt x="254758" y="275118"/>
                      <a:pt x="251525" y="277813"/>
                    </a:cubicBezTo>
                    <a:cubicBezTo>
                      <a:pt x="250887" y="278350"/>
                      <a:pt x="249538" y="279387"/>
                      <a:pt x="247585" y="280907"/>
                    </a:cubicBezTo>
                    <a:cubicBezTo>
                      <a:pt x="234931" y="290708"/>
                      <a:pt x="201329" y="316741"/>
                      <a:pt x="167533" y="350360"/>
                    </a:cubicBezTo>
                    <a:cubicBezTo>
                      <a:pt x="161034" y="356861"/>
                      <a:pt x="157976" y="366143"/>
                      <a:pt x="159358" y="375203"/>
                    </a:cubicBezTo>
                    <a:cubicBezTo>
                      <a:pt x="159531" y="376446"/>
                      <a:pt x="159858" y="377656"/>
                      <a:pt x="160291" y="378832"/>
                    </a:cubicBezTo>
                    <a:lnTo>
                      <a:pt x="184301" y="442218"/>
                    </a:lnTo>
                    <a:cubicBezTo>
                      <a:pt x="185752" y="446074"/>
                      <a:pt x="184821" y="450411"/>
                      <a:pt x="181933" y="453299"/>
                    </a:cubicBezTo>
                    <a:lnTo>
                      <a:pt x="163610" y="471620"/>
                    </a:lnTo>
                    <a:lnTo>
                      <a:pt x="97355" y="378917"/>
                    </a:lnTo>
                    <a:cubicBezTo>
                      <a:pt x="96230" y="377328"/>
                      <a:pt x="94829" y="375946"/>
                      <a:pt x="93238" y="374803"/>
                    </a:cubicBezTo>
                    <a:lnTo>
                      <a:pt x="483" y="308512"/>
                    </a:lnTo>
                    <a:lnTo>
                      <a:pt x="18771" y="290208"/>
                    </a:lnTo>
                    <a:cubicBezTo>
                      <a:pt x="21659" y="287320"/>
                      <a:pt x="25998" y="286387"/>
                      <a:pt x="29817" y="287824"/>
                    </a:cubicBezTo>
                    <a:lnTo>
                      <a:pt x="94154" y="311935"/>
                    </a:lnTo>
                    <a:cubicBezTo>
                      <a:pt x="95312" y="312368"/>
                      <a:pt x="96541" y="312679"/>
                      <a:pt x="97769" y="312868"/>
                    </a:cubicBezTo>
                    <a:cubicBezTo>
                      <a:pt x="106306" y="314078"/>
                      <a:pt x="115105" y="311227"/>
                      <a:pt x="121190" y="305089"/>
                    </a:cubicBezTo>
                    <a:cubicBezTo>
                      <a:pt x="145303" y="280890"/>
                      <a:pt x="169401" y="252939"/>
                      <a:pt x="192823" y="221979"/>
                    </a:cubicBezTo>
                    <a:lnTo>
                      <a:pt x="194016" y="220373"/>
                    </a:lnTo>
                    <a:cubicBezTo>
                      <a:pt x="197317" y="216605"/>
                      <a:pt x="198872" y="211609"/>
                      <a:pt x="198285" y="206629"/>
                    </a:cubicBezTo>
                    <a:cubicBezTo>
                      <a:pt x="197698" y="201652"/>
                      <a:pt x="195018" y="197159"/>
                      <a:pt x="190939" y="194254"/>
                    </a:cubicBezTo>
                    <a:lnTo>
                      <a:pt x="0" y="59079"/>
                    </a:lnTo>
                    <a:lnTo>
                      <a:pt x="17769" y="41291"/>
                    </a:lnTo>
                    <a:cubicBezTo>
                      <a:pt x="23801" y="35242"/>
                      <a:pt x="32669" y="33010"/>
                      <a:pt x="40777" y="35467"/>
                    </a:cubicBezTo>
                    <a:cubicBezTo>
                      <a:pt x="121121" y="59700"/>
                      <a:pt x="265596" y="102743"/>
                      <a:pt x="297522" y="110332"/>
                    </a:cubicBezTo>
                    <a:cubicBezTo>
                      <a:pt x="306736" y="112527"/>
                      <a:pt x="316451" y="109830"/>
                      <a:pt x="323348" y="102967"/>
                    </a:cubicBezTo>
                    <a:cubicBezTo>
                      <a:pt x="339840" y="86408"/>
                      <a:pt x="351836" y="74169"/>
                      <a:pt x="363417" y="62329"/>
                    </a:cubicBezTo>
                    <a:cubicBezTo>
                      <a:pt x="375673" y="49815"/>
                      <a:pt x="387479" y="37766"/>
                      <a:pt x="403745" y="21483"/>
                    </a:cubicBezTo>
                    <a:cubicBezTo>
                      <a:pt x="414325" y="10868"/>
                      <a:pt x="427755" y="3920"/>
                      <a:pt x="442586" y="1396"/>
                    </a:cubicBezTo>
                    <a:lnTo>
                      <a:pt x="449139" y="255"/>
                    </a:ln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Graphic 1204" descr="Cloud">
                <a:extLst>
                  <a:ext uri="{FF2B5EF4-FFF2-40B4-BE49-F238E27FC236}">
                    <a16:creationId xmlns:a16="http://schemas.microsoft.com/office/drawing/2014/main" id="{D765FAC2-D36A-4993-99AE-E263D7FE9150}"/>
                  </a:ext>
                </a:extLst>
              </p:cNvPr>
              <p:cNvSpPr/>
              <p:nvPr/>
            </p:nvSpPr>
            <p:spPr>
              <a:xfrm>
                <a:off x="4211573" y="1132927"/>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3" name="Group 282">
                <a:extLst>
                  <a:ext uri="{FF2B5EF4-FFF2-40B4-BE49-F238E27FC236}">
                    <a16:creationId xmlns:a16="http://schemas.microsoft.com/office/drawing/2014/main" id="{76896A69-4702-4E50-A5F1-1C8C5E047FCF}"/>
                  </a:ext>
                </a:extLst>
              </p:cNvPr>
              <p:cNvGrpSpPr/>
              <p:nvPr/>
            </p:nvGrpSpPr>
            <p:grpSpPr>
              <a:xfrm>
                <a:off x="8520303" y="1159966"/>
                <a:ext cx="472606" cy="408666"/>
                <a:chOff x="9660749" y="1759468"/>
                <a:chExt cx="959968" cy="830091"/>
              </a:xfrm>
              <a:solidFill>
                <a:schemeClr val="bg1">
                  <a:alpha val="14000"/>
                </a:schemeClr>
              </a:solidFill>
            </p:grpSpPr>
            <p:sp>
              <p:nvSpPr>
                <p:cNvPr id="303" name="Graphic 1204" descr="Cloud">
                  <a:extLst>
                    <a:ext uri="{FF2B5EF4-FFF2-40B4-BE49-F238E27FC236}">
                      <a16:creationId xmlns:a16="http://schemas.microsoft.com/office/drawing/2014/main" id="{29ACDD04-EBEB-4109-BC3D-98FA056C320D}"/>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4" name="Arrow: Up 303">
                  <a:extLst>
                    <a:ext uri="{FF2B5EF4-FFF2-40B4-BE49-F238E27FC236}">
                      <a16:creationId xmlns:a16="http://schemas.microsoft.com/office/drawing/2014/main" id="{AD6A8704-34AB-4B71-88AB-C4F4546C5DD0}"/>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4" name="Group 283">
                <a:extLst>
                  <a:ext uri="{FF2B5EF4-FFF2-40B4-BE49-F238E27FC236}">
                    <a16:creationId xmlns:a16="http://schemas.microsoft.com/office/drawing/2014/main" id="{732E628B-B671-4D44-BCB2-9ED266097818}"/>
                  </a:ext>
                </a:extLst>
              </p:cNvPr>
              <p:cNvGrpSpPr/>
              <p:nvPr/>
            </p:nvGrpSpPr>
            <p:grpSpPr>
              <a:xfrm>
                <a:off x="2405711" y="1116778"/>
                <a:ext cx="562798" cy="517692"/>
                <a:chOff x="7185952" y="5427811"/>
                <a:chExt cx="815293" cy="749952"/>
              </a:xfrm>
              <a:solidFill>
                <a:schemeClr val="bg1">
                  <a:alpha val="14000"/>
                </a:schemeClr>
              </a:solidFill>
            </p:grpSpPr>
            <p:sp>
              <p:nvSpPr>
                <p:cNvPr id="298" name="Freeform: Shape 297">
                  <a:extLst>
                    <a:ext uri="{FF2B5EF4-FFF2-40B4-BE49-F238E27FC236}">
                      <a16:creationId xmlns:a16="http://schemas.microsoft.com/office/drawing/2014/main" id="{7A4FF8A0-76DA-4AF5-AE40-473142154C54}"/>
                    </a:ext>
                  </a:extLst>
                </p:cNvPr>
                <p:cNvSpPr/>
                <p:nvPr/>
              </p:nvSpPr>
              <p:spPr>
                <a:xfrm>
                  <a:off x="7228862" y="5427811"/>
                  <a:ext cx="565634" cy="390092"/>
                </a:xfrm>
                <a:custGeom>
                  <a:avLst/>
                  <a:gdLst>
                    <a:gd name="connsiteX0" fmla="*/ 397669 w 552450"/>
                    <a:gd name="connsiteY0" fmla="*/ 32861 h 381000"/>
                    <a:gd name="connsiteX1" fmla="*/ 405289 w 552450"/>
                    <a:gd name="connsiteY1" fmla="*/ 70009 h 381000"/>
                    <a:gd name="connsiteX2" fmla="*/ 471011 w 552450"/>
                    <a:gd name="connsiteY2" fmla="*/ 56674 h 381000"/>
                    <a:gd name="connsiteX3" fmla="*/ 9049 w 552450"/>
                    <a:gd name="connsiteY3" fmla="*/ 341471 h 381000"/>
                    <a:gd name="connsiteX4" fmla="*/ 7144 w 552450"/>
                    <a:gd name="connsiteY4" fmla="*/ 379571 h 381000"/>
                    <a:gd name="connsiteX5" fmla="*/ 16669 w 552450"/>
                    <a:gd name="connsiteY5" fmla="*/ 379571 h 381000"/>
                    <a:gd name="connsiteX6" fmla="*/ 502444 w 552450"/>
                    <a:gd name="connsiteY6" fmla="*/ 83344 h 381000"/>
                    <a:gd name="connsiteX7" fmla="*/ 513874 w 552450"/>
                    <a:gd name="connsiteY7" fmla="*/ 141446 h 381000"/>
                    <a:gd name="connsiteX8" fmla="*/ 551021 w 552450"/>
                    <a:gd name="connsiteY8" fmla="*/ 133826 h 381000"/>
                    <a:gd name="connsiteX9" fmla="*/ 525304 w 552450"/>
                    <a:gd name="connsiteY9" fmla="*/ 7144 h 381000"/>
                    <a:gd name="connsiteX10" fmla="*/ 397669 w 552450"/>
                    <a:gd name="connsiteY10" fmla="*/ 3286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50" h="381000">
                      <a:moveTo>
                        <a:pt x="397669" y="32861"/>
                      </a:moveTo>
                      <a:lnTo>
                        <a:pt x="405289" y="70009"/>
                      </a:lnTo>
                      <a:lnTo>
                        <a:pt x="471011" y="56674"/>
                      </a:lnTo>
                      <a:cubicBezTo>
                        <a:pt x="345281" y="354806"/>
                        <a:pt x="22384" y="341471"/>
                        <a:pt x="9049" y="341471"/>
                      </a:cubicBezTo>
                      <a:lnTo>
                        <a:pt x="7144" y="379571"/>
                      </a:lnTo>
                      <a:cubicBezTo>
                        <a:pt x="7144" y="379571"/>
                        <a:pt x="10954" y="379571"/>
                        <a:pt x="16669" y="379571"/>
                      </a:cubicBezTo>
                      <a:cubicBezTo>
                        <a:pt x="73819" y="379571"/>
                        <a:pt x="374809" y="366236"/>
                        <a:pt x="502444" y="83344"/>
                      </a:cubicBezTo>
                      <a:lnTo>
                        <a:pt x="513874" y="141446"/>
                      </a:lnTo>
                      <a:lnTo>
                        <a:pt x="551021" y="133826"/>
                      </a:lnTo>
                      <a:lnTo>
                        <a:pt x="525304" y="7144"/>
                      </a:lnTo>
                      <a:lnTo>
                        <a:pt x="397669" y="3286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8B140C6F-21C6-457F-A16A-2DB73B49DEC4}"/>
                    </a:ext>
                  </a:extLst>
                </p:cNvPr>
                <p:cNvSpPr/>
                <p:nvPr/>
              </p:nvSpPr>
              <p:spPr>
                <a:xfrm>
                  <a:off x="7402453" y="5970039"/>
                  <a:ext cx="165789" cy="204798"/>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Rectangle 299">
                  <a:extLst>
                    <a:ext uri="{FF2B5EF4-FFF2-40B4-BE49-F238E27FC236}">
                      <a16:creationId xmlns:a16="http://schemas.microsoft.com/office/drawing/2014/main" id="{4D4D5A25-BF29-4F3F-BD45-DA7FA37AA602}"/>
                    </a:ext>
                  </a:extLst>
                </p:cNvPr>
                <p:cNvSpPr/>
                <p:nvPr/>
              </p:nvSpPr>
              <p:spPr>
                <a:xfrm>
                  <a:off x="7618955" y="5797423"/>
                  <a:ext cx="165789" cy="380340"/>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Rectangle 300">
                  <a:extLst>
                    <a:ext uri="{FF2B5EF4-FFF2-40B4-BE49-F238E27FC236}">
                      <a16:creationId xmlns:a16="http://schemas.microsoft.com/office/drawing/2014/main" id="{2081D2B3-C452-40B3-95B1-50EC25EF8175}"/>
                    </a:ext>
                  </a:extLst>
                </p:cNvPr>
                <p:cNvSpPr/>
                <p:nvPr/>
              </p:nvSpPr>
              <p:spPr>
                <a:xfrm>
                  <a:off x="7185952" y="5912501"/>
                  <a:ext cx="165789" cy="263312"/>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Rectangle 301">
                  <a:extLst>
                    <a:ext uri="{FF2B5EF4-FFF2-40B4-BE49-F238E27FC236}">
                      <a16:creationId xmlns:a16="http://schemas.microsoft.com/office/drawing/2014/main" id="{07C833D0-36C6-4CFC-A88A-A3C49390D3E9}"/>
                    </a:ext>
                  </a:extLst>
                </p:cNvPr>
                <p:cNvSpPr/>
                <p:nvPr/>
              </p:nvSpPr>
              <p:spPr>
                <a:xfrm>
                  <a:off x="7835456" y="5638461"/>
                  <a:ext cx="165789" cy="536376"/>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5" name="Group 284">
                <a:extLst>
                  <a:ext uri="{FF2B5EF4-FFF2-40B4-BE49-F238E27FC236}">
                    <a16:creationId xmlns:a16="http://schemas.microsoft.com/office/drawing/2014/main" id="{77DA2240-6B01-4513-B68A-171ACA1BF46A}"/>
                  </a:ext>
                </a:extLst>
              </p:cNvPr>
              <p:cNvGrpSpPr/>
              <p:nvPr/>
            </p:nvGrpSpPr>
            <p:grpSpPr>
              <a:xfrm>
                <a:off x="9730695" y="1959786"/>
                <a:ext cx="598068" cy="425302"/>
                <a:chOff x="5662357" y="2997955"/>
                <a:chExt cx="866775" cy="616387"/>
              </a:xfrm>
              <a:solidFill>
                <a:schemeClr val="bg1">
                  <a:alpha val="14000"/>
                </a:schemeClr>
              </a:solidFill>
            </p:grpSpPr>
            <p:sp>
              <p:nvSpPr>
                <p:cNvPr id="294" name="Freeform: Shape 293">
                  <a:extLst>
                    <a:ext uri="{FF2B5EF4-FFF2-40B4-BE49-F238E27FC236}">
                      <a16:creationId xmlns:a16="http://schemas.microsoft.com/office/drawing/2014/main" id="{C702F6FC-D748-4545-99C2-63DC5A8698CB}"/>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Shape 294">
                  <a:extLst>
                    <a:ext uri="{FF2B5EF4-FFF2-40B4-BE49-F238E27FC236}">
                      <a16:creationId xmlns:a16="http://schemas.microsoft.com/office/drawing/2014/main" id="{ACE6FECE-5186-4DA2-95BC-62C1428D2A2A}"/>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Shape 295">
                  <a:extLst>
                    <a:ext uri="{FF2B5EF4-FFF2-40B4-BE49-F238E27FC236}">
                      <a16:creationId xmlns:a16="http://schemas.microsoft.com/office/drawing/2014/main" id="{D8402A38-53E0-42D6-A70E-A6B3C0800666}"/>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 name="Freeform: Shape 296">
                  <a:extLst>
                    <a:ext uri="{FF2B5EF4-FFF2-40B4-BE49-F238E27FC236}">
                      <a16:creationId xmlns:a16="http://schemas.microsoft.com/office/drawing/2014/main" id="{37149721-8B7E-4311-A8F3-D743DBD0DF11}"/>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6" name="Group 285">
                <a:extLst>
                  <a:ext uri="{FF2B5EF4-FFF2-40B4-BE49-F238E27FC236}">
                    <a16:creationId xmlns:a16="http://schemas.microsoft.com/office/drawing/2014/main" id="{57ADF174-D597-40C3-91DE-FB947ACFD318}"/>
                  </a:ext>
                </a:extLst>
              </p:cNvPr>
              <p:cNvGrpSpPr/>
              <p:nvPr/>
            </p:nvGrpSpPr>
            <p:grpSpPr>
              <a:xfrm>
                <a:off x="6251070" y="4855168"/>
                <a:ext cx="1221640" cy="425472"/>
                <a:chOff x="4224528" y="5719876"/>
                <a:chExt cx="2481419" cy="864227"/>
              </a:xfrm>
            </p:grpSpPr>
            <p:sp>
              <p:nvSpPr>
                <p:cNvPr id="290" name="Arrow: Up 289">
                  <a:extLst>
                    <a:ext uri="{FF2B5EF4-FFF2-40B4-BE49-F238E27FC236}">
                      <a16:creationId xmlns:a16="http://schemas.microsoft.com/office/drawing/2014/main" id="{218C4FC7-41CE-4D05-A163-351769F8444A}"/>
                    </a:ext>
                  </a:extLst>
                </p:cNvPr>
                <p:cNvSpPr/>
                <p:nvPr/>
              </p:nvSpPr>
              <p:spPr>
                <a:xfrm rot="5400000">
                  <a:off x="4716178" y="5381664"/>
                  <a:ext cx="460818" cy="1444118"/>
                </a:xfrm>
                <a:prstGeom prst="upArrow">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1" name="Group 290">
                  <a:extLst>
                    <a:ext uri="{FF2B5EF4-FFF2-40B4-BE49-F238E27FC236}">
                      <a16:creationId xmlns:a16="http://schemas.microsoft.com/office/drawing/2014/main" id="{0ED2BCD7-3F37-4582-B53B-A9635B2B0B64}"/>
                    </a:ext>
                  </a:extLst>
                </p:cNvPr>
                <p:cNvGrpSpPr/>
                <p:nvPr/>
              </p:nvGrpSpPr>
              <p:grpSpPr>
                <a:xfrm>
                  <a:off x="5841718" y="5719876"/>
                  <a:ext cx="864229" cy="864227"/>
                  <a:chOff x="3038498" y="4899165"/>
                  <a:chExt cx="864229" cy="864227"/>
                </a:xfrm>
                <a:solidFill>
                  <a:schemeClr val="bg1">
                    <a:alpha val="14000"/>
                  </a:schemeClr>
                </a:solidFill>
              </p:grpSpPr>
              <p:sp>
                <p:nvSpPr>
                  <p:cNvPr id="292" name="Oval 291">
                    <a:extLst>
                      <a:ext uri="{FF2B5EF4-FFF2-40B4-BE49-F238E27FC236}">
                        <a16:creationId xmlns:a16="http://schemas.microsoft.com/office/drawing/2014/main" id="{1AD62E10-1759-44A7-A41E-97E4D2C20DDB}"/>
                      </a:ext>
                    </a:extLst>
                  </p:cNvPr>
                  <p:cNvSpPr/>
                  <p:nvPr/>
                </p:nvSpPr>
                <p:spPr>
                  <a:xfrm>
                    <a:off x="3038498" y="4899165"/>
                    <a:ext cx="864229" cy="864227"/>
                  </a:xfrm>
                  <a:prstGeom prst="ellipse">
                    <a:avLst/>
                  </a:prstGeom>
                  <a:grp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3" name="TextBox 292">
                    <a:extLst>
                      <a:ext uri="{FF2B5EF4-FFF2-40B4-BE49-F238E27FC236}">
                        <a16:creationId xmlns:a16="http://schemas.microsoft.com/office/drawing/2014/main" id="{C8FC69D0-F5B3-4CC8-A9D1-5D9693701045}"/>
                      </a:ext>
                    </a:extLst>
                  </p:cNvPr>
                  <p:cNvSpPr txBox="1"/>
                  <p:nvPr/>
                </p:nvSpPr>
                <p:spPr>
                  <a:xfrm>
                    <a:off x="3249632" y="4995427"/>
                    <a:ext cx="441961" cy="671703"/>
                  </a:xfrm>
                  <a:custGeom>
                    <a:avLst/>
                    <a:gdLst>
                      <a:gd name="connsiteX0" fmla="*/ 96440 w 380069"/>
                      <a:gd name="connsiteY0" fmla="*/ 366005 h 577640"/>
                      <a:gd name="connsiteX1" fmla="*/ 116364 w 380069"/>
                      <a:gd name="connsiteY1" fmla="*/ 416569 h 577640"/>
                      <a:gd name="connsiteX2" fmla="*/ 162408 w 380069"/>
                      <a:gd name="connsiteY2" fmla="*/ 452735 h 577640"/>
                      <a:gd name="connsiteX3" fmla="*/ 162408 w 380069"/>
                      <a:gd name="connsiteY3" fmla="*/ 454409 h 577640"/>
                      <a:gd name="connsiteX4" fmla="*/ 112011 w 380069"/>
                      <a:gd name="connsiteY4" fmla="*/ 423936 h 577640"/>
                      <a:gd name="connsiteX5" fmla="*/ 87064 w 380069"/>
                      <a:gd name="connsiteY5" fmla="*/ 368349 h 577640"/>
                      <a:gd name="connsiteX6" fmla="*/ 197570 w 380069"/>
                      <a:gd name="connsiteY6" fmla="*/ 296354 h 577640"/>
                      <a:gd name="connsiteX7" fmla="*/ 197570 w 380069"/>
                      <a:gd name="connsiteY7" fmla="*/ 464456 h 577640"/>
                      <a:gd name="connsiteX8" fmla="*/ 201253 w 380069"/>
                      <a:gd name="connsiteY8" fmla="*/ 464456 h 577640"/>
                      <a:gd name="connsiteX9" fmla="*/ 214313 w 380069"/>
                      <a:gd name="connsiteY9" fmla="*/ 463116 h 577640"/>
                      <a:gd name="connsiteX10" fmla="*/ 217996 w 380069"/>
                      <a:gd name="connsiteY10" fmla="*/ 463116 h 577640"/>
                      <a:gd name="connsiteX11" fmla="*/ 217996 w 380069"/>
                      <a:gd name="connsiteY11" fmla="*/ 320799 h 577640"/>
                      <a:gd name="connsiteX12" fmla="*/ 283630 w 380069"/>
                      <a:gd name="connsiteY12" fmla="*/ 366006 h 577640"/>
                      <a:gd name="connsiteX13" fmla="*/ 281286 w 380069"/>
                      <a:gd name="connsiteY13" fmla="*/ 366006 h 577640"/>
                      <a:gd name="connsiteX14" fmla="*/ 226368 w 380069"/>
                      <a:gd name="connsiteY14" fmla="*/ 332854 h 577640"/>
                      <a:gd name="connsiteX15" fmla="*/ 226368 w 380069"/>
                      <a:gd name="connsiteY15" fmla="*/ 463116 h 577640"/>
                      <a:gd name="connsiteX16" fmla="*/ 277770 w 380069"/>
                      <a:gd name="connsiteY16" fmla="*/ 436662 h 577640"/>
                      <a:gd name="connsiteX17" fmla="*/ 296020 w 380069"/>
                      <a:gd name="connsiteY17" fmla="*/ 388777 h 577640"/>
                      <a:gd name="connsiteX18" fmla="*/ 275258 w 380069"/>
                      <a:gd name="connsiteY18" fmla="*/ 336203 h 577640"/>
                      <a:gd name="connsiteX19" fmla="*/ 248134 w 380069"/>
                      <a:gd name="connsiteY19" fmla="*/ 313767 h 577640"/>
                      <a:gd name="connsiteX20" fmla="*/ 201923 w 380069"/>
                      <a:gd name="connsiteY20" fmla="*/ 297694 h 577640"/>
                      <a:gd name="connsiteX21" fmla="*/ 334193 w 380069"/>
                      <a:gd name="connsiteY21" fmla="*/ 270235 h 577640"/>
                      <a:gd name="connsiteX22" fmla="*/ 380069 w 380069"/>
                      <a:gd name="connsiteY22" fmla="*/ 364666 h 577640"/>
                      <a:gd name="connsiteX23" fmla="*/ 340388 w 380069"/>
                      <a:gd name="connsiteY23" fmla="*/ 463116 h 577640"/>
                      <a:gd name="connsiteX24" fmla="*/ 244115 w 380069"/>
                      <a:gd name="connsiteY24" fmla="*/ 514685 h 577640"/>
                      <a:gd name="connsiteX25" fmla="*/ 229381 w 380069"/>
                      <a:gd name="connsiteY25" fmla="*/ 516694 h 577640"/>
                      <a:gd name="connsiteX26" fmla="*/ 226367 w 380069"/>
                      <a:gd name="connsiteY26" fmla="*/ 517364 h 577640"/>
                      <a:gd name="connsiteX27" fmla="*/ 226367 w 380069"/>
                      <a:gd name="connsiteY27" fmla="*/ 577640 h 577640"/>
                      <a:gd name="connsiteX28" fmla="*/ 189532 w 380069"/>
                      <a:gd name="connsiteY28" fmla="*/ 577640 h 577640"/>
                      <a:gd name="connsiteX29" fmla="*/ 182165 w 380069"/>
                      <a:gd name="connsiteY29" fmla="*/ 568598 h 577640"/>
                      <a:gd name="connsiteX30" fmla="*/ 217995 w 380069"/>
                      <a:gd name="connsiteY30" fmla="*/ 568598 h 577640"/>
                      <a:gd name="connsiteX31" fmla="*/ 217995 w 380069"/>
                      <a:gd name="connsiteY31" fmla="*/ 507988 h 577640"/>
                      <a:gd name="connsiteX32" fmla="*/ 278271 w 380069"/>
                      <a:gd name="connsiteY32" fmla="*/ 494259 h 577640"/>
                      <a:gd name="connsiteX33" fmla="*/ 345244 w 380069"/>
                      <a:gd name="connsiteY33" fmla="*/ 441183 h 577640"/>
                      <a:gd name="connsiteX34" fmla="*/ 370358 w 380069"/>
                      <a:gd name="connsiteY34" fmla="*/ 363327 h 577640"/>
                      <a:gd name="connsiteX35" fmla="*/ 334193 w 380069"/>
                      <a:gd name="connsiteY35" fmla="*/ 272244 h 577640"/>
                      <a:gd name="connsiteX36" fmla="*/ 170781 w 380069"/>
                      <a:gd name="connsiteY36" fmla="*/ 72331 h 577640"/>
                      <a:gd name="connsiteX37" fmla="*/ 113184 w 380069"/>
                      <a:gd name="connsiteY37" fmla="*/ 92925 h 577640"/>
                      <a:gd name="connsiteX38" fmla="*/ 89074 w 380069"/>
                      <a:gd name="connsiteY38" fmla="*/ 142317 h 577640"/>
                      <a:gd name="connsiteX39" fmla="*/ 166428 w 380069"/>
                      <a:gd name="connsiteY39" fmla="*/ 216657 h 577640"/>
                      <a:gd name="connsiteX40" fmla="*/ 170781 w 380069"/>
                      <a:gd name="connsiteY40" fmla="*/ 217661 h 577640"/>
                      <a:gd name="connsiteX41" fmla="*/ 170781 w 380069"/>
                      <a:gd name="connsiteY41" fmla="*/ 99455 h 577640"/>
                      <a:gd name="connsiteX42" fmla="*/ 133444 w 380069"/>
                      <a:gd name="connsiteY42" fmla="*/ 115361 h 577640"/>
                      <a:gd name="connsiteX43" fmla="*/ 119547 w 380069"/>
                      <a:gd name="connsiteY43" fmla="*/ 150689 h 577640"/>
                      <a:gd name="connsiteX44" fmla="*/ 155377 w 380069"/>
                      <a:gd name="connsiteY44" fmla="*/ 202927 h 577640"/>
                      <a:gd name="connsiteX45" fmla="*/ 155377 w 380069"/>
                      <a:gd name="connsiteY45" fmla="*/ 205271 h 577640"/>
                      <a:gd name="connsiteX46" fmla="*/ 109836 w 380069"/>
                      <a:gd name="connsiteY46" fmla="*/ 149349 h 577640"/>
                      <a:gd name="connsiteX47" fmla="*/ 127751 w 380069"/>
                      <a:gd name="connsiteY47" fmla="*/ 107826 h 577640"/>
                      <a:gd name="connsiteX48" fmla="*/ 170781 w 380069"/>
                      <a:gd name="connsiteY48" fmla="*/ 90413 h 577640"/>
                      <a:gd name="connsiteX49" fmla="*/ 347253 w 380069"/>
                      <a:gd name="connsiteY49" fmla="*/ 66638 h 577640"/>
                      <a:gd name="connsiteX50" fmla="*/ 355624 w 380069"/>
                      <a:gd name="connsiteY50" fmla="*/ 70322 h 577640"/>
                      <a:gd name="connsiteX51" fmla="*/ 352611 w 380069"/>
                      <a:gd name="connsiteY51" fmla="*/ 75679 h 577640"/>
                      <a:gd name="connsiteX52" fmla="*/ 316110 w 380069"/>
                      <a:gd name="connsiteY52" fmla="*/ 144661 h 577640"/>
                      <a:gd name="connsiteX53" fmla="*/ 303051 w 380069"/>
                      <a:gd name="connsiteY53" fmla="*/ 173125 h 577640"/>
                      <a:gd name="connsiteX54" fmla="*/ 301376 w 380069"/>
                      <a:gd name="connsiteY54" fmla="*/ 177143 h 577640"/>
                      <a:gd name="connsiteX55" fmla="*/ 293340 w 380069"/>
                      <a:gd name="connsiteY55" fmla="*/ 174129 h 577640"/>
                      <a:gd name="connsiteX56" fmla="*/ 296353 w 380069"/>
                      <a:gd name="connsiteY56" fmla="*/ 167767 h 577640"/>
                      <a:gd name="connsiteX57" fmla="*/ 310753 w 380069"/>
                      <a:gd name="connsiteY57" fmla="*/ 136290 h 577640"/>
                      <a:gd name="connsiteX58" fmla="*/ 347253 w 380069"/>
                      <a:gd name="connsiteY58" fmla="*/ 66638 h 577640"/>
                      <a:gd name="connsiteX59" fmla="*/ 171116 w 380069"/>
                      <a:gd name="connsiteY59" fmla="*/ 0 h 577640"/>
                      <a:gd name="connsiteX60" fmla="*/ 198240 w 380069"/>
                      <a:gd name="connsiteY60" fmla="*/ 0 h 577640"/>
                      <a:gd name="connsiteX61" fmla="*/ 198240 w 380069"/>
                      <a:gd name="connsiteY61" fmla="*/ 47216 h 577640"/>
                      <a:gd name="connsiteX62" fmla="*/ 218331 w 380069"/>
                      <a:gd name="connsiteY62" fmla="*/ 51569 h 577640"/>
                      <a:gd name="connsiteX63" fmla="*/ 218331 w 380069"/>
                      <a:gd name="connsiteY63" fmla="*/ 11721 h 577640"/>
                      <a:gd name="connsiteX64" fmla="*/ 227038 w 380069"/>
                      <a:gd name="connsiteY64" fmla="*/ 18083 h 577640"/>
                      <a:gd name="connsiteX65" fmla="*/ 227038 w 380069"/>
                      <a:gd name="connsiteY65" fmla="*/ 51569 h 577640"/>
                      <a:gd name="connsiteX66" fmla="*/ 268896 w 380069"/>
                      <a:gd name="connsiteY66" fmla="*/ 61950 h 577640"/>
                      <a:gd name="connsiteX67" fmla="*/ 298364 w 380069"/>
                      <a:gd name="connsiteY67" fmla="*/ 66303 h 577640"/>
                      <a:gd name="connsiteX68" fmla="*/ 331515 w 380069"/>
                      <a:gd name="connsiteY68" fmla="*/ 54248 h 577640"/>
                      <a:gd name="connsiteX69" fmla="*/ 334194 w 380069"/>
                      <a:gd name="connsiteY69" fmla="*/ 56592 h 577640"/>
                      <a:gd name="connsiteX70" fmla="*/ 279946 w 380069"/>
                      <a:gd name="connsiteY70" fmla="*/ 166427 h 577640"/>
                      <a:gd name="connsiteX71" fmla="*/ 279276 w 380069"/>
                      <a:gd name="connsiteY71" fmla="*/ 169441 h 577640"/>
                      <a:gd name="connsiteX72" fmla="*/ 277267 w 380069"/>
                      <a:gd name="connsiteY72" fmla="*/ 169106 h 577640"/>
                      <a:gd name="connsiteX73" fmla="*/ 198240 w 380069"/>
                      <a:gd name="connsiteY73" fmla="*/ 76684 h 577640"/>
                      <a:gd name="connsiteX74" fmla="*/ 198240 w 380069"/>
                      <a:gd name="connsiteY74" fmla="*/ 224024 h 577640"/>
                      <a:gd name="connsiteX75" fmla="*/ 218331 w 380069"/>
                      <a:gd name="connsiteY75" fmla="*/ 229382 h 577640"/>
                      <a:gd name="connsiteX76" fmla="*/ 218331 w 380069"/>
                      <a:gd name="connsiteY76" fmla="*/ 98450 h 577640"/>
                      <a:gd name="connsiteX77" fmla="*/ 243446 w 380069"/>
                      <a:gd name="connsiteY77" fmla="*/ 113519 h 577640"/>
                      <a:gd name="connsiteX78" fmla="*/ 260859 w 380069"/>
                      <a:gd name="connsiteY78" fmla="*/ 137294 h 577640"/>
                      <a:gd name="connsiteX79" fmla="*/ 257845 w 380069"/>
                      <a:gd name="connsiteY79" fmla="*/ 137294 h 577640"/>
                      <a:gd name="connsiteX80" fmla="*/ 255501 w 380069"/>
                      <a:gd name="connsiteY80" fmla="*/ 134950 h 577640"/>
                      <a:gd name="connsiteX81" fmla="*/ 227038 w 380069"/>
                      <a:gd name="connsiteY81" fmla="*/ 112849 h 577640"/>
                      <a:gd name="connsiteX82" fmla="*/ 227038 w 380069"/>
                      <a:gd name="connsiteY82" fmla="*/ 232061 h 577640"/>
                      <a:gd name="connsiteX83" fmla="*/ 232396 w 380069"/>
                      <a:gd name="connsiteY83" fmla="*/ 233735 h 577640"/>
                      <a:gd name="connsiteX84" fmla="*/ 310419 w 380069"/>
                      <a:gd name="connsiteY84" fmla="*/ 268226 h 577640"/>
                      <a:gd name="connsiteX85" fmla="*/ 351607 w 380069"/>
                      <a:gd name="connsiteY85" fmla="*/ 359309 h 577640"/>
                      <a:gd name="connsiteX86" fmla="*/ 310251 w 380069"/>
                      <a:gd name="connsiteY86" fmla="*/ 452401 h 577640"/>
                      <a:gd name="connsiteX87" fmla="*/ 208955 w 380069"/>
                      <a:gd name="connsiteY87" fmla="*/ 490575 h 577640"/>
                      <a:gd name="connsiteX88" fmla="*/ 198240 w 380069"/>
                      <a:gd name="connsiteY88" fmla="*/ 489905 h 577640"/>
                      <a:gd name="connsiteX89" fmla="*/ 198240 w 380069"/>
                      <a:gd name="connsiteY89" fmla="*/ 551855 h 577640"/>
                      <a:gd name="connsiteX90" fmla="*/ 171116 w 380069"/>
                      <a:gd name="connsiteY90" fmla="*/ 551855 h 577640"/>
                      <a:gd name="connsiteX91" fmla="*/ 171116 w 380069"/>
                      <a:gd name="connsiteY91" fmla="*/ 515690 h 577640"/>
                      <a:gd name="connsiteX92" fmla="*/ 165758 w 380069"/>
                      <a:gd name="connsiteY92" fmla="*/ 514685 h 577640"/>
                      <a:gd name="connsiteX93" fmla="*/ 125239 w 380069"/>
                      <a:gd name="connsiteY93" fmla="*/ 505644 h 577640"/>
                      <a:gd name="connsiteX94" fmla="*/ 94097 w 380069"/>
                      <a:gd name="connsiteY94" fmla="*/ 497942 h 577640"/>
                      <a:gd name="connsiteX95" fmla="*/ 51235 w 380069"/>
                      <a:gd name="connsiteY95" fmla="*/ 492919 h 577640"/>
                      <a:gd name="connsiteX96" fmla="*/ 15739 w 380069"/>
                      <a:gd name="connsiteY96" fmla="*/ 500286 h 577640"/>
                      <a:gd name="connsiteX97" fmla="*/ 11386 w 380069"/>
                      <a:gd name="connsiteY97" fmla="*/ 489905 h 577640"/>
                      <a:gd name="connsiteX98" fmla="*/ 47551 w 380069"/>
                      <a:gd name="connsiteY98" fmla="*/ 482873 h 577640"/>
                      <a:gd name="connsiteX99" fmla="*/ 127583 w 380069"/>
                      <a:gd name="connsiteY99" fmla="*/ 496937 h 577640"/>
                      <a:gd name="connsiteX100" fmla="*/ 166762 w 380069"/>
                      <a:gd name="connsiteY100" fmla="*/ 505309 h 577640"/>
                      <a:gd name="connsiteX101" fmla="*/ 171116 w 380069"/>
                      <a:gd name="connsiteY101" fmla="*/ 506314 h 577640"/>
                      <a:gd name="connsiteX102" fmla="*/ 171116 w 380069"/>
                      <a:gd name="connsiteY102" fmla="*/ 487226 h 577640"/>
                      <a:gd name="connsiteX103" fmla="*/ 89074 w 380069"/>
                      <a:gd name="connsiteY103" fmla="*/ 469479 h 577640"/>
                      <a:gd name="connsiteX104" fmla="*/ 46881 w 380069"/>
                      <a:gd name="connsiteY104" fmla="*/ 462781 h 577640"/>
                      <a:gd name="connsiteX105" fmla="*/ 2679 w 380069"/>
                      <a:gd name="connsiteY105" fmla="*/ 475841 h 577640"/>
                      <a:gd name="connsiteX106" fmla="*/ 0 w 380069"/>
                      <a:gd name="connsiteY106" fmla="*/ 470483 h 577640"/>
                      <a:gd name="connsiteX107" fmla="*/ 3014 w 380069"/>
                      <a:gd name="connsiteY107" fmla="*/ 465795 h 577640"/>
                      <a:gd name="connsiteX108" fmla="*/ 58267 w 380069"/>
                      <a:gd name="connsiteY108" fmla="*/ 352611 h 577640"/>
                      <a:gd name="connsiteX109" fmla="*/ 63625 w 380069"/>
                      <a:gd name="connsiteY109" fmla="*/ 352611 h 577640"/>
                      <a:gd name="connsiteX110" fmla="*/ 98115 w 380069"/>
                      <a:gd name="connsiteY110" fmla="*/ 427956 h 577640"/>
                      <a:gd name="connsiteX111" fmla="*/ 171116 w 380069"/>
                      <a:gd name="connsiteY111" fmla="*/ 461442 h 577640"/>
                      <a:gd name="connsiteX112" fmla="*/ 171116 w 380069"/>
                      <a:gd name="connsiteY112" fmla="*/ 318790 h 577640"/>
                      <a:gd name="connsiteX113" fmla="*/ 164084 w 380069"/>
                      <a:gd name="connsiteY113" fmla="*/ 316781 h 577640"/>
                      <a:gd name="connsiteX114" fmla="*/ 79865 w 380069"/>
                      <a:gd name="connsiteY114" fmla="*/ 290159 h 577640"/>
                      <a:gd name="connsiteX115" fmla="*/ 53913 w 380069"/>
                      <a:gd name="connsiteY115" fmla="*/ 258515 h 577640"/>
                      <a:gd name="connsiteX116" fmla="*/ 66303 w 380069"/>
                      <a:gd name="connsiteY116" fmla="*/ 265212 h 577640"/>
                      <a:gd name="connsiteX117" fmla="*/ 125909 w 380069"/>
                      <a:gd name="connsiteY117" fmla="*/ 296354 h 577640"/>
                      <a:gd name="connsiteX118" fmla="*/ 166093 w 380069"/>
                      <a:gd name="connsiteY118" fmla="*/ 306400 h 577640"/>
                      <a:gd name="connsiteX119" fmla="*/ 171116 w 380069"/>
                      <a:gd name="connsiteY119" fmla="*/ 307740 h 577640"/>
                      <a:gd name="connsiteX120" fmla="*/ 171116 w 380069"/>
                      <a:gd name="connsiteY120" fmla="*/ 289657 h 577640"/>
                      <a:gd name="connsiteX121" fmla="*/ 164418 w 380069"/>
                      <a:gd name="connsiteY121" fmla="*/ 288318 h 577640"/>
                      <a:gd name="connsiteX122" fmla="*/ 70992 w 380069"/>
                      <a:gd name="connsiteY122" fmla="*/ 255501 h 577640"/>
                      <a:gd name="connsiteX123" fmla="*/ 41858 w 380069"/>
                      <a:gd name="connsiteY123" fmla="*/ 217494 h 577640"/>
                      <a:gd name="connsiteX124" fmla="*/ 30808 w 380069"/>
                      <a:gd name="connsiteY124" fmla="*/ 167767 h 577640"/>
                      <a:gd name="connsiteX125" fmla="*/ 68647 w 380069"/>
                      <a:gd name="connsiteY125" fmla="*/ 78358 h 577640"/>
                      <a:gd name="connsiteX126" fmla="*/ 171116 w 380069"/>
                      <a:gd name="connsiteY126" fmla="*/ 45207 h 57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380069" h="577640">
                        <a:moveTo>
                          <a:pt x="96440" y="366005"/>
                        </a:moveTo>
                        <a:cubicBezTo>
                          <a:pt x="100458" y="387659"/>
                          <a:pt x="107100" y="404514"/>
                          <a:pt x="116364" y="416569"/>
                        </a:cubicBezTo>
                        <a:cubicBezTo>
                          <a:pt x="125629" y="428624"/>
                          <a:pt x="140977" y="440679"/>
                          <a:pt x="162408" y="452735"/>
                        </a:cubicBezTo>
                        <a:lnTo>
                          <a:pt x="162408" y="454409"/>
                        </a:lnTo>
                        <a:cubicBezTo>
                          <a:pt x="142540" y="449721"/>
                          <a:pt x="125741" y="439563"/>
                          <a:pt x="112011" y="423936"/>
                        </a:cubicBezTo>
                        <a:cubicBezTo>
                          <a:pt x="98282" y="408309"/>
                          <a:pt x="89966" y="389780"/>
                          <a:pt x="87064" y="368349"/>
                        </a:cubicBezTo>
                        <a:close/>
                        <a:moveTo>
                          <a:pt x="197570" y="296354"/>
                        </a:moveTo>
                        <a:lnTo>
                          <a:pt x="197570" y="464456"/>
                        </a:lnTo>
                        <a:cubicBezTo>
                          <a:pt x="199133" y="464456"/>
                          <a:pt x="200360" y="464456"/>
                          <a:pt x="201253" y="464456"/>
                        </a:cubicBezTo>
                        <a:cubicBezTo>
                          <a:pt x="201923" y="464456"/>
                          <a:pt x="206276" y="464009"/>
                          <a:pt x="214313" y="463116"/>
                        </a:cubicBezTo>
                        <a:cubicBezTo>
                          <a:pt x="215206" y="463116"/>
                          <a:pt x="216434" y="463116"/>
                          <a:pt x="217996" y="463116"/>
                        </a:cubicBezTo>
                        <a:lnTo>
                          <a:pt x="217996" y="320799"/>
                        </a:lnTo>
                        <a:cubicBezTo>
                          <a:pt x="253492" y="328613"/>
                          <a:pt x="275370" y="343682"/>
                          <a:pt x="283630" y="366006"/>
                        </a:cubicBezTo>
                        <a:lnTo>
                          <a:pt x="281286" y="366006"/>
                        </a:lnTo>
                        <a:cubicBezTo>
                          <a:pt x="267668" y="349486"/>
                          <a:pt x="249362" y="338435"/>
                          <a:pt x="226368" y="332854"/>
                        </a:cubicBezTo>
                        <a:lnTo>
                          <a:pt x="226368" y="463116"/>
                        </a:lnTo>
                        <a:cubicBezTo>
                          <a:pt x="248469" y="458428"/>
                          <a:pt x="265603" y="449610"/>
                          <a:pt x="277770" y="436662"/>
                        </a:cubicBezTo>
                        <a:cubicBezTo>
                          <a:pt x="289936" y="423714"/>
                          <a:pt x="296020" y="407752"/>
                          <a:pt x="296020" y="388777"/>
                        </a:cubicBezTo>
                        <a:cubicBezTo>
                          <a:pt x="296020" y="369578"/>
                          <a:pt x="289099" y="352053"/>
                          <a:pt x="275258" y="336203"/>
                        </a:cubicBezTo>
                        <a:cubicBezTo>
                          <a:pt x="266552" y="326157"/>
                          <a:pt x="257510" y="318679"/>
                          <a:pt x="248134" y="313767"/>
                        </a:cubicBezTo>
                        <a:cubicBezTo>
                          <a:pt x="238758" y="308856"/>
                          <a:pt x="223354" y="303498"/>
                          <a:pt x="201923" y="297694"/>
                        </a:cubicBezTo>
                        <a:close/>
                        <a:moveTo>
                          <a:pt x="334193" y="270235"/>
                        </a:moveTo>
                        <a:cubicBezTo>
                          <a:pt x="364777" y="292559"/>
                          <a:pt x="380069" y="324036"/>
                          <a:pt x="380069" y="364666"/>
                        </a:cubicBezTo>
                        <a:cubicBezTo>
                          <a:pt x="380069" y="401055"/>
                          <a:pt x="366842" y="433872"/>
                          <a:pt x="340388" y="463116"/>
                        </a:cubicBezTo>
                        <a:cubicBezTo>
                          <a:pt x="313934" y="492361"/>
                          <a:pt x="281843" y="509551"/>
                          <a:pt x="244115" y="514685"/>
                        </a:cubicBezTo>
                        <a:lnTo>
                          <a:pt x="229381" y="516694"/>
                        </a:lnTo>
                        <a:lnTo>
                          <a:pt x="226367" y="517364"/>
                        </a:lnTo>
                        <a:lnTo>
                          <a:pt x="226367" y="577640"/>
                        </a:lnTo>
                        <a:lnTo>
                          <a:pt x="189532" y="577640"/>
                        </a:lnTo>
                        <a:lnTo>
                          <a:pt x="182165" y="568598"/>
                        </a:lnTo>
                        <a:lnTo>
                          <a:pt x="217995" y="568598"/>
                        </a:lnTo>
                        <a:lnTo>
                          <a:pt x="217995" y="507988"/>
                        </a:lnTo>
                        <a:cubicBezTo>
                          <a:pt x="236301" y="507988"/>
                          <a:pt x="256393" y="503411"/>
                          <a:pt x="278271" y="494259"/>
                        </a:cubicBezTo>
                        <a:cubicBezTo>
                          <a:pt x="306176" y="482650"/>
                          <a:pt x="328500" y="464958"/>
                          <a:pt x="345244" y="441183"/>
                        </a:cubicBezTo>
                        <a:cubicBezTo>
                          <a:pt x="361987" y="417407"/>
                          <a:pt x="370358" y="391455"/>
                          <a:pt x="370358" y="363327"/>
                        </a:cubicBezTo>
                        <a:cubicBezTo>
                          <a:pt x="370358" y="327608"/>
                          <a:pt x="358303" y="297247"/>
                          <a:pt x="334193" y="272244"/>
                        </a:cubicBezTo>
                        <a:close/>
                        <a:moveTo>
                          <a:pt x="170781" y="72331"/>
                        </a:moveTo>
                        <a:cubicBezTo>
                          <a:pt x="148457" y="72331"/>
                          <a:pt x="129258" y="79195"/>
                          <a:pt x="113184" y="92925"/>
                        </a:cubicBezTo>
                        <a:cubicBezTo>
                          <a:pt x="97111" y="106654"/>
                          <a:pt x="89074" y="123118"/>
                          <a:pt x="89074" y="142317"/>
                        </a:cubicBezTo>
                        <a:cubicBezTo>
                          <a:pt x="89074" y="178259"/>
                          <a:pt x="114859" y="203039"/>
                          <a:pt x="166428" y="216657"/>
                        </a:cubicBezTo>
                        <a:lnTo>
                          <a:pt x="170781" y="217661"/>
                        </a:lnTo>
                        <a:lnTo>
                          <a:pt x="170781" y="99455"/>
                        </a:lnTo>
                        <a:cubicBezTo>
                          <a:pt x="155154" y="100794"/>
                          <a:pt x="142708" y="106096"/>
                          <a:pt x="133444" y="115361"/>
                        </a:cubicBezTo>
                        <a:cubicBezTo>
                          <a:pt x="124179" y="124625"/>
                          <a:pt x="119547" y="136401"/>
                          <a:pt x="119547" y="150689"/>
                        </a:cubicBezTo>
                        <a:cubicBezTo>
                          <a:pt x="119547" y="170557"/>
                          <a:pt x="131490" y="187970"/>
                          <a:pt x="155377" y="202927"/>
                        </a:cubicBezTo>
                        <a:lnTo>
                          <a:pt x="155377" y="205271"/>
                        </a:lnTo>
                        <a:cubicBezTo>
                          <a:pt x="125016" y="192323"/>
                          <a:pt x="109836" y="173683"/>
                          <a:pt x="109836" y="149349"/>
                        </a:cubicBezTo>
                        <a:cubicBezTo>
                          <a:pt x="109836" y="133276"/>
                          <a:pt x="115807" y="119435"/>
                          <a:pt x="127751" y="107826"/>
                        </a:cubicBezTo>
                        <a:cubicBezTo>
                          <a:pt x="139694" y="96218"/>
                          <a:pt x="154038" y="90413"/>
                          <a:pt x="170781" y="90413"/>
                        </a:cubicBezTo>
                        <a:close/>
                        <a:moveTo>
                          <a:pt x="347253" y="66638"/>
                        </a:moveTo>
                        <a:lnTo>
                          <a:pt x="355624" y="70322"/>
                        </a:lnTo>
                        <a:lnTo>
                          <a:pt x="352611" y="75679"/>
                        </a:lnTo>
                        <a:cubicBezTo>
                          <a:pt x="337877" y="101129"/>
                          <a:pt x="325710" y="124123"/>
                          <a:pt x="316110" y="144661"/>
                        </a:cubicBezTo>
                        <a:lnTo>
                          <a:pt x="303051" y="173125"/>
                        </a:lnTo>
                        <a:lnTo>
                          <a:pt x="301376" y="177143"/>
                        </a:lnTo>
                        <a:lnTo>
                          <a:pt x="293340" y="174129"/>
                        </a:lnTo>
                        <a:cubicBezTo>
                          <a:pt x="295126" y="170334"/>
                          <a:pt x="296130" y="168213"/>
                          <a:pt x="296353" y="167767"/>
                        </a:cubicBezTo>
                        <a:lnTo>
                          <a:pt x="310753" y="136290"/>
                        </a:lnTo>
                        <a:cubicBezTo>
                          <a:pt x="323254" y="108608"/>
                          <a:pt x="335421" y="85390"/>
                          <a:pt x="347253" y="66638"/>
                        </a:cubicBezTo>
                        <a:close/>
                        <a:moveTo>
                          <a:pt x="171116" y="0"/>
                        </a:moveTo>
                        <a:lnTo>
                          <a:pt x="198240" y="0"/>
                        </a:lnTo>
                        <a:lnTo>
                          <a:pt x="198240" y="47216"/>
                        </a:lnTo>
                        <a:cubicBezTo>
                          <a:pt x="205830" y="48555"/>
                          <a:pt x="212527" y="50007"/>
                          <a:pt x="218331" y="51569"/>
                        </a:cubicBezTo>
                        <a:lnTo>
                          <a:pt x="218331" y="11721"/>
                        </a:lnTo>
                        <a:lnTo>
                          <a:pt x="227038" y="18083"/>
                        </a:lnTo>
                        <a:lnTo>
                          <a:pt x="227038" y="51569"/>
                        </a:lnTo>
                        <a:cubicBezTo>
                          <a:pt x="232172" y="52685"/>
                          <a:pt x="246125" y="56146"/>
                          <a:pt x="268896" y="61950"/>
                        </a:cubicBezTo>
                        <a:cubicBezTo>
                          <a:pt x="280281" y="64852"/>
                          <a:pt x="290104" y="66303"/>
                          <a:pt x="298364" y="66303"/>
                        </a:cubicBezTo>
                        <a:cubicBezTo>
                          <a:pt x="310196" y="66303"/>
                          <a:pt x="321246" y="62285"/>
                          <a:pt x="331515" y="54248"/>
                        </a:cubicBezTo>
                        <a:lnTo>
                          <a:pt x="334194" y="56592"/>
                        </a:lnTo>
                        <a:cubicBezTo>
                          <a:pt x="308968" y="96553"/>
                          <a:pt x="290885" y="133164"/>
                          <a:pt x="279946" y="166427"/>
                        </a:cubicBezTo>
                        <a:lnTo>
                          <a:pt x="279276" y="169441"/>
                        </a:lnTo>
                        <a:lnTo>
                          <a:pt x="277267" y="169106"/>
                        </a:lnTo>
                        <a:cubicBezTo>
                          <a:pt x="268561" y="120216"/>
                          <a:pt x="242218" y="89409"/>
                          <a:pt x="198240" y="76684"/>
                        </a:cubicBezTo>
                        <a:lnTo>
                          <a:pt x="198240" y="224024"/>
                        </a:lnTo>
                        <a:lnTo>
                          <a:pt x="218331" y="229382"/>
                        </a:lnTo>
                        <a:lnTo>
                          <a:pt x="218331" y="98450"/>
                        </a:lnTo>
                        <a:cubicBezTo>
                          <a:pt x="230163" y="104031"/>
                          <a:pt x="238535" y="109054"/>
                          <a:pt x="243446" y="113519"/>
                        </a:cubicBezTo>
                        <a:cubicBezTo>
                          <a:pt x="248357" y="117984"/>
                          <a:pt x="254162" y="125909"/>
                          <a:pt x="260859" y="137294"/>
                        </a:cubicBezTo>
                        <a:lnTo>
                          <a:pt x="257845" y="137294"/>
                        </a:lnTo>
                        <a:lnTo>
                          <a:pt x="255501" y="134950"/>
                        </a:lnTo>
                        <a:cubicBezTo>
                          <a:pt x="243446" y="123788"/>
                          <a:pt x="233958" y="116421"/>
                          <a:pt x="227038" y="112849"/>
                        </a:cubicBezTo>
                        <a:lnTo>
                          <a:pt x="227038" y="232061"/>
                        </a:lnTo>
                        <a:lnTo>
                          <a:pt x="232396" y="233735"/>
                        </a:lnTo>
                        <a:cubicBezTo>
                          <a:pt x="269677" y="244450"/>
                          <a:pt x="295685" y="255948"/>
                          <a:pt x="310419" y="268226"/>
                        </a:cubicBezTo>
                        <a:cubicBezTo>
                          <a:pt x="337878" y="291443"/>
                          <a:pt x="351607" y="321804"/>
                          <a:pt x="351607" y="359309"/>
                        </a:cubicBezTo>
                        <a:cubicBezTo>
                          <a:pt x="351607" y="395920"/>
                          <a:pt x="337822" y="426951"/>
                          <a:pt x="310251" y="452401"/>
                        </a:cubicBezTo>
                        <a:cubicBezTo>
                          <a:pt x="282681" y="477850"/>
                          <a:pt x="248916" y="490575"/>
                          <a:pt x="208955" y="490575"/>
                        </a:cubicBezTo>
                        <a:cubicBezTo>
                          <a:pt x="206946" y="490575"/>
                          <a:pt x="203374" y="490352"/>
                          <a:pt x="198240" y="489905"/>
                        </a:cubicBezTo>
                        <a:lnTo>
                          <a:pt x="198240" y="551855"/>
                        </a:lnTo>
                        <a:lnTo>
                          <a:pt x="171116" y="551855"/>
                        </a:lnTo>
                        <a:lnTo>
                          <a:pt x="171116" y="515690"/>
                        </a:lnTo>
                        <a:lnTo>
                          <a:pt x="165758" y="514685"/>
                        </a:lnTo>
                        <a:cubicBezTo>
                          <a:pt x="148122" y="511113"/>
                          <a:pt x="134616" y="508100"/>
                          <a:pt x="125239" y="505644"/>
                        </a:cubicBezTo>
                        <a:lnTo>
                          <a:pt x="94097" y="497942"/>
                        </a:lnTo>
                        <a:cubicBezTo>
                          <a:pt x="80033" y="494593"/>
                          <a:pt x="65745" y="492919"/>
                          <a:pt x="51235" y="492919"/>
                        </a:cubicBezTo>
                        <a:cubicBezTo>
                          <a:pt x="39180" y="492919"/>
                          <a:pt x="27348" y="495375"/>
                          <a:pt x="15739" y="500286"/>
                        </a:cubicBezTo>
                        <a:lnTo>
                          <a:pt x="11386" y="489905"/>
                        </a:lnTo>
                        <a:cubicBezTo>
                          <a:pt x="23664" y="485217"/>
                          <a:pt x="35719" y="482873"/>
                          <a:pt x="47551" y="482873"/>
                        </a:cubicBezTo>
                        <a:cubicBezTo>
                          <a:pt x="62955" y="482873"/>
                          <a:pt x="89632" y="487561"/>
                          <a:pt x="127583" y="496937"/>
                        </a:cubicBezTo>
                        <a:cubicBezTo>
                          <a:pt x="141201" y="500063"/>
                          <a:pt x="154261" y="502853"/>
                          <a:pt x="166762" y="505309"/>
                        </a:cubicBezTo>
                        <a:lnTo>
                          <a:pt x="171116" y="506314"/>
                        </a:lnTo>
                        <a:lnTo>
                          <a:pt x="171116" y="487226"/>
                        </a:lnTo>
                        <a:cubicBezTo>
                          <a:pt x="154372" y="485217"/>
                          <a:pt x="127025" y="479301"/>
                          <a:pt x="89074" y="469479"/>
                        </a:cubicBezTo>
                        <a:cubicBezTo>
                          <a:pt x="72331" y="465014"/>
                          <a:pt x="58267" y="462781"/>
                          <a:pt x="46881" y="462781"/>
                        </a:cubicBezTo>
                        <a:cubicBezTo>
                          <a:pt x="33040" y="462781"/>
                          <a:pt x="18306" y="467135"/>
                          <a:pt x="2679" y="475841"/>
                        </a:cubicBezTo>
                        <a:lnTo>
                          <a:pt x="0" y="470483"/>
                        </a:lnTo>
                        <a:lnTo>
                          <a:pt x="3014" y="465795"/>
                        </a:lnTo>
                        <a:cubicBezTo>
                          <a:pt x="28687" y="423379"/>
                          <a:pt x="47105" y="385651"/>
                          <a:pt x="58267" y="352611"/>
                        </a:cubicBezTo>
                        <a:lnTo>
                          <a:pt x="63625" y="352611"/>
                        </a:lnTo>
                        <a:cubicBezTo>
                          <a:pt x="67866" y="383865"/>
                          <a:pt x="79363" y="408980"/>
                          <a:pt x="98115" y="427956"/>
                        </a:cubicBezTo>
                        <a:cubicBezTo>
                          <a:pt x="116868" y="446931"/>
                          <a:pt x="141201" y="458093"/>
                          <a:pt x="171116" y="461442"/>
                        </a:cubicBezTo>
                        <a:lnTo>
                          <a:pt x="171116" y="318790"/>
                        </a:lnTo>
                        <a:lnTo>
                          <a:pt x="164084" y="316781"/>
                        </a:lnTo>
                        <a:cubicBezTo>
                          <a:pt x="119882" y="305396"/>
                          <a:pt x="91809" y="296522"/>
                          <a:pt x="79865" y="290159"/>
                        </a:cubicBezTo>
                        <a:cubicBezTo>
                          <a:pt x="67922" y="283797"/>
                          <a:pt x="59271" y="273249"/>
                          <a:pt x="53913" y="258515"/>
                        </a:cubicBezTo>
                        <a:lnTo>
                          <a:pt x="66303" y="265212"/>
                        </a:lnTo>
                        <a:cubicBezTo>
                          <a:pt x="73001" y="277714"/>
                          <a:pt x="92869" y="288094"/>
                          <a:pt x="125909" y="296354"/>
                        </a:cubicBezTo>
                        <a:lnTo>
                          <a:pt x="166093" y="306400"/>
                        </a:lnTo>
                        <a:lnTo>
                          <a:pt x="171116" y="307740"/>
                        </a:lnTo>
                        <a:lnTo>
                          <a:pt x="171116" y="289657"/>
                        </a:lnTo>
                        <a:lnTo>
                          <a:pt x="164418" y="288318"/>
                        </a:lnTo>
                        <a:cubicBezTo>
                          <a:pt x="118430" y="278718"/>
                          <a:pt x="87288" y="267779"/>
                          <a:pt x="70992" y="255501"/>
                        </a:cubicBezTo>
                        <a:cubicBezTo>
                          <a:pt x="58936" y="246125"/>
                          <a:pt x="49225" y="233456"/>
                          <a:pt x="41858" y="217494"/>
                        </a:cubicBezTo>
                        <a:cubicBezTo>
                          <a:pt x="34491" y="201532"/>
                          <a:pt x="30808" y="184956"/>
                          <a:pt x="30808" y="167767"/>
                        </a:cubicBezTo>
                        <a:cubicBezTo>
                          <a:pt x="30808" y="130262"/>
                          <a:pt x="43421" y="100459"/>
                          <a:pt x="68647" y="78358"/>
                        </a:cubicBezTo>
                        <a:cubicBezTo>
                          <a:pt x="93874" y="56257"/>
                          <a:pt x="128030" y="45207"/>
                          <a:pt x="171116" y="45207"/>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5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287" name="Group 286">
                <a:extLst>
                  <a:ext uri="{FF2B5EF4-FFF2-40B4-BE49-F238E27FC236}">
                    <a16:creationId xmlns:a16="http://schemas.microsoft.com/office/drawing/2014/main" id="{C8E122C4-268B-4C7E-BBE8-3FDAAF14274F}"/>
                  </a:ext>
                </a:extLst>
              </p:cNvPr>
              <p:cNvGrpSpPr/>
              <p:nvPr/>
            </p:nvGrpSpPr>
            <p:grpSpPr>
              <a:xfrm>
                <a:off x="2594384" y="3383989"/>
                <a:ext cx="472606" cy="408666"/>
                <a:chOff x="9660749" y="1759468"/>
                <a:chExt cx="959968" cy="830091"/>
              </a:xfrm>
              <a:solidFill>
                <a:schemeClr val="bg1">
                  <a:alpha val="14000"/>
                </a:schemeClr>
              </a:solidFill>
            </p:grpSpPr>
            <p:sp>
              <p:nvSpPr>
                <p:cNvPr id="288" name="Graphic 1204" descr="Cloud">
                  <a:extLst>
                    <a:ext uri="{FF2B5EF4-FFF2-40B4-BE49-F238E27FC236}">
                      <a16:creationId xmlns:a16="http://schemas.microsoft.com/office/drawing/2014/main" id="{F2CF64A7-B9AA-4112-AA7F-9389E293BD5F}"/>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9" name="Arrow: Up 288">
                  <a:extLst>
                    <a:ext uri="{FF2B5EF4-FFF2-40B4-BE49-F238E27FC236}">
                      <a16:creationId xmlns:a16="http://schemas.microsoft.com/office/drawing/2014/main" id="{780A5183-5E04-4D0B-B7E1-2D3BDB10FAEC}"/>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24" name="Group 223">
            <a:extLst>
              <a:ext uri="{FF2B5EF4-FFF2-40B4-BE49-F238E27FC236}">
                <a16:creationId xmlns:a16="http://schemas.microsoft.com/office/drawing/2014/main" id="{52519E86-B88F-4EBF-BC58-884781D84AC7}"/>
              </a:ext>
            </a:extLst>
          </p:cNvPr>
          <p:cNvGrpSpPr/>
          <p:nvPr/>
        </p:nvGrpSpPr>
        <p:grpSpPr>
          <a:xfrm>
            <a:off x="2612151" y="3729377"/>
            <a:ext cx="625871" cy="1962020"/>
            <a:chOff x="-181849" y="3383968"/>
            <a:chExt cx="574922" cy="1802302"/>
          </a:xfrm>
        </p:grpSpPr>
        <p:sp>
          <p:nvSpPr>
            <p:cNvPr id="248" name="Freeform 368">
              <a:extLst>
                <a:ext uri="{FF2B5EF4-FFF2-40B4-BE49-F238E27FC236}">
                  <a16:creationId xmlns:a16="http://schemas.microsoft.com/office/drawing/2014/main" id="{36D9C191-69FB-487B-A2B5-D8EE289C99B3}"/>
                </a:ext>
              </a:extLst>
            </p:cNvPr>
            <p:cNvSpPr>
              <a:spLocks/>
            </p:cNvSpPr>
            <p:nvPr/>
          </p:nvSpPr>
          <p:spPr bwMode="auto">
            <a:xfrm>
              <a:off x="144690" y="4392316"/>
              <a:ext cx="248383" cy="313747"/>
            </a:xfrm>
            <a:custGeom>
              <a:avLst/>
              <a:gdLst>
                <a:gd name="T0" fmla="*/ 102 w 1380"/>
                <a:gd name="T1" fmla="*/ 1158 h 1746"/>
                <a:gd name="T2" fmla="*/ 103 w 1380"/>
                <a:gd name="T3" fmla="*/ 1471 h 1746"/>
                <a:gd name="T4" fmla="*/ 103 w 1380"/>
                <a:gd name="T5" fmla="*/ 1633 h 1746"/>
                <a:gd name="T6" fmla="*/ 154 w 1380"/>
                <a:gd name="T7" fmla="*/ 1734 h 1746"/>
                <a:gd name="T8" fmla="*/ 1219 w 1380"/>
                <a:gd name="T9" fmla="*/ 1731 h 1746"/>
                <a:gd name="T10" fmla="*/ 1288 w 1380"/>
                <a:gd name="T11" fmla="*/ 1438 h 1746"/>
                <a:gd name="T12" fmla="*/ 1288 w 1380"/>
                <a:gd name="T13" fmla="*/ 1082 h 1746"/>
                <a:gd name="T14" fmla="*/ 1327 w 1380"/>
                <a:gd name="T15" fmla="*/ 938 h 1746"/>
                <a:gd name="T16" fmla="*/ 1058 w 1380"/>
                <a:gd name="T17" fmla="*/ 297 h 1746"/>
                <a:gd name="T18" fmla="*/ 1043 w 1380"/>
                <a:gd name="T19" fmla="*/ 110 h 1746"/>
                <a:gd name="T20" fmla="*/ 935 w 1380"/>
                <a:gd name="T21" fmla="*/ 17 h 1746"/>
                <a:gd name="T22" fmla="*/ 929 w 1380"/>
                <a:gd name="T23" fmla="*/ 299 h 1746"/>
                <a:gd name="T24" fmla="*/ 448 w 1380"/>
                <a:gd name="T25" fmla="*/ 298 h 1746"/>
                <a:gd name="T26" fmla="*/ 462 w 1380"/>
                <a:gd name="T27" fmla="*/ 138 h 1746"/>
                <a:gd name="T28" fmla="*/ 637 w 1380"/>
                <a:gd name="T29" fmla="*/ 88 h 1746"/>
                <a:gd name="T30" fmla="*/ 500 w 1380"/>
                <a:gd name="T31" fmla="*/ 7 h 1746"/>
                <a:gd name="T32" fmla="*/ 471 w 1380"/>
                <a:gd name="T33" fmla="*/ 9 h 1746"/>
                <a:gd name="T34" fmla="*/ 321 w 1380"/>
                <a:gd name="T35" fmla="*/ 300 h 1746"/>
                <a:gd name="T36" fmla="*/ 59 w 1380"/>
                <a:gd name="T37" fmla="*/ 845 h 1746"/>
                <a:gd name="T38" fmla="*/ 104 w 1380"/>
                <a:gd name="T39" fmla="*/ 1064 h 1746"/>
                <a:gd name="T40" fmla="*/ 102 w 1380"/>
                <a:gd name="T41" fmla="*/ 1158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1746">
                  <a:moveTo>
                    <a:pt x="102" y="1158"/>
                  </a:moveTo>
                  <a:cubicBezTo>
                    <a:pt x="102" y="1263"/>
                    <a:pt x="103" y="1367"/>
                    <a:pt x="103" y="1471"/>
                  </a:cubicBezTo>
                  <a:cubicBezTo>
                    <a:pt x="103" y="1525"/>
                    <a:pt x="103" y="1579"/>
                    <a:pt x="103" y="1633"/>
                  </a:cubicBezTo>
                  <a:cubicBezTo>
                    <a:pt x="103" y="1708"/>
                    <a:pt x="106" y="1703"/>
                    <a:pt x="154" y="1734"/>
                  </a:cubicBezTo>
                  <a:cubicBezTo>
                    <a:pt x="250" y="1734"/>
                    <a:pt x="1168" y="1746"/>
                    <a:pt x="1219" y="1731"/>
                  </a:cubicBezTo>
                  <a:cubicBezTo>
                    <a:pt x="1316" y="1704"/>
                    <a:pt x="1288" y="1544"/>
                    <a:pt x="1288" y="1438"/>
                  </a:cubicBezTo>
                  <a:cubicBezTo>
                    <a:pt x="1288" y="1339"/>
                    <a:pt x="1278" y="1172"/>
                    <a:pt x="1288" y="1082"/>
                  </a:cubicBezTo>
                  <a:cubicBezTo>
                    <a:pt x="1294" y="1027"/>
                    <a:pt x="1326" y="1026"/>
                    <a:pt x="1327" y="938"/>
                  </a:cubicBezTo>
                  <a:cubicBezTo>
                    <a:pt x="1334" y="260"/>
                    <a:pt x="1380" y="302"/>
                    <a:pt x="1058" y="297"/>
                  </a:cubicBezTo>
                  <a:cubicBezTo>
                    <a:pt x="1043" y="238"/>
                    <a:pt x="1065" y="168"/>
                    <a:pt x="1043" y="110"/>
                  </a:cubicBezTo>
                  <a:cubicBezTo>
                    <a:pt x="1026" y="67"/>
                    <a:pt x="983" y="26"/>
                    <a:pt x="935" y="17"/>
                  </a:cubicBezTo>
                  <a:cubicBezTo>
                    <a:pt x="928" y="114"/>
                    <a:pt x="937" y="262"/>
                    <a:pt x="929" y="299"/>
                  </a:cubicBezTo>
                  <a:lnTo>
                    <a:pt x="448" y="298"/>
                  </a:lnTo>
                  <a:cubicBezTo>
                    <a:pt x="436" y="255"/>
                    <a:pt x="444" y="176"/>
                    <a:pt x="462" y="138"/>
                  </a:cubicBezTo>
                  <a:cubicBezTo>
                    <a:pt x="523" y="120"/>
                    <a:pt x="617" y="159"/>
                    <a:pt x="637" y="88"/>
                  </a:cubicBezTo>
                  <a:cubicBezTo>
                    <a:pt x="661" y="0"/>
                    <a:pt x="564" y="7"/>
                    <a:pt x="500" y="7"/>
                  </a:cubicBezTo>
                  <a:lnTo>
                    <a:pt x="471" y="9"/>
                  </a:lnTo>
                  <a:cubicBezTo>
                    <a:pt x="302" y="18"/>
                    <a:pt x="318" y="183"/>
                    <a:pt x="321" y="300"/>
                  </a:cubicBezTo>
                  <a:cubicBezTo>
                    <a:pt x="0" y="289"/>
                    <a:pt x="59" y="260"/>
                    <a:pt x="59" y="845"/>
                  </a:cubicBezTo>
                  <a:cubicBezTo>
                    <a:pt x="59" y="963"/>
                    <a:pt x="40" y="1021"/>
                    <a:pt x="104" y="1064"/>
                  </a:cubicBezTo>
                  <a:lnTo>
                    <a:pt x="102" y="1158"/>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9" name="Freeform 362">
              <a:extLst>
                <a:ext uri="{FF2B5EF4-FFF2-40B4-BE49-F238E27FC236}">
                  <a16:creationId xmlns:a16="http://schemas.microsoft.com/office/drawing/2014/main" id="{AD4AD02A-7DDF-40E3-899A-EFC37D79C5C4}"/>
                </a:ext>
              </a:extLst>
            </p:cNvPr>
            <p:cNvSpPr>
              <a:spLocks/>
            </p:cNvSpPr>
            <p:nvPr/>
          </p:nvSpPr>
          <p:spPr bwMode="auto">
            <a:xfrm>
              <a:off x="-81034" y="4158749"/>
              <a:ext cx="316362" cy="441860"/>
            </a:xfrm>
            <a:custGeom>
              <a:avLst/>
              <a:gdLst>
                <a:gd name="T0" fmla="*/ 262 w 1759"/>
                <a:gd name="T1" fmla="*/ 2455 h 2456"/>
                <a:gd name="T2" fmla="*/ 754 w 1759"/>
                <a:gd name="T3" fmla="*/ 2454 h 2456"/>
                <a:gd name="T4" fmla="*/ 935 w 1759"/>
                <a:gd name="T5" fmla="*/ 2454 h 2456"/>
                <a:gd name="T6" fmla="*/ 1358 w 1759"/>
                <a:gd name="T7" fmla="*/ 2456 h 2456"/>
                <a:gd name="T8" fmla="*/ 1360 w 1759"/>
                <a:gd name="T9" fmla="*/ 2362 h 2456"/>
                <a:gd name="T10" fmla="*/ 1315 w 1759"/>
                <a:gd name="T11" fmla="*/ 2143 h 2456"/>
                <a:gd name="T12" fmla="*/ 1577 w 1759"/>
                <a:gd name="T13" fmla="*/ 1598 h 2456"/>
                <a:gd name="T14" fmla="*/ 1727 w 1759"/>
                <a:gd name="T15" fmla="*/ 1307 h 2456"/>
                <a:gd name="T16" fmla="*/ 1574 w 1759"/>
                <a:gd name="T17" fmla="*/ 0 h 2456"/>
                <a:gd name="T18" fmla="*/ 141 w 1759"/>
                <a:gd name="T19" fmla="*/ 0 h 2456"/>
                <a:gd name="T20" fmla="*/ 27 w 1759"/>
                <a:gd name="T21" fmla="*/ 584 h 2456"/>
                <a:gd name="T22" fmla="*/ 13 w 1759"/>
                <a:gd name="T23" fmla="*/ 1248 h 2456"/>
                <a:gd name="T24" fmla="*/ 137 w 1759"/>
                <a:gd name="T25" fmla="*/ 2165 h 2456"/>
                <a:gd name="T26" fmla="*/ 202 w 1759"/>
                <a:gd name="T27" fmla="*/ 2454 h 2456"/>
                <a:gd name="T28" fmla="*/ 262 w 1759"/>
                <a:gd name="T29" fmla="*/ 2455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2456">
                  <a:moveTo>
                    <a:pt x="262" y="2455"/>
                  </a:moveTo>
                  <a:lnTo>
                    <a:pt x="754" y="2454"/>
                  </a:lnTo>
                  <a:lnTo>
                    <a:pt x="935" y="2454"/>
                  </a:lnTo>
                  <a:lnTo>
                    <a:pt x="1358" y="2456"/>
                  </a:lnTo>
                  <a:lnTo>
                    <a:pt x="1360" y="2362"/>
                  </a:lnTo>
                  <a:cubicBezTo>
                    <a:pt x="1296" y="2319"/>
                    <a:pt x="1315" y="2261"/>
                    <a:pt x="1315" y="2143"/>
                  </a:cubicBezTo>
                  <a:cubicBezTo>
                    <a:pt x="1315" y="1558"/>
                    <a:pt x="1256" y="1587"/>
                    <a:pt x="1577" y="1598"/>
                  </a:cubicBezTo>
                  <a:cubicBezTo>
                    <a:pt x="1574" y="1481"/>
                    <a:pt x="1558" y="1316"/>
                    <a:pt x="1727" y="1307"/>
                  </a:cubicBezTo>
                  <a:cubicBezTo>
                    <a:pt x="1744" y="759"/>
                    <a:pt x="1759" y="534"/>
                    <a:pt x="1574" y="0"/>
                  </a:cubicBezTo>
                  <a:lnTo>
                    <a:pt x="141" y="0"/>
                  </a:lnTo>
                  <a:cubicBezTo>
                    <a:pt x="100" y="227"/>
                    <a:pt x="61" y="273"/>
                    <a:pt x="27" y="584"/>
                  </a:cubicBezTo>
                  <a:cubicBezTo>
                    <a:pt x="5" y="797"/>
                    <a:pt x="0" y="1030"/>
                    <a:pt x="13" y="1248"/>
                  </a:cubicBezTo>
                  <a:cubicBezTo>
                    <a:pt x="34" y="1579"/>
                    <a:pt x="74" y="1845"/>
                    <a:pt x="137" y="2165"/>
                  </a:cubicBezTo>
                  <a:cubicBezTo>
                    <a:pt x="154" y="2245"/>
                    <a:pt x="175" y="2382"/>
                    <a:pt x="202" y="2454"/>
                  </a:cubicBezTo>
                  <a:lnTo>
                    <a:pt x="262" y="2455"/>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0" name="Freeform 376">
              <a:extLst>
                <a:ext uri="{FF2B5EF4-FFF2-40B4-BE49-F238E27FC236}">
                  <a16:creationId xmlns:a16="http://schemas.microsoft.com/office/drawing/2014/main" id="{8D2FA8D1-B271-407B-807B-96CA717463A9}"/>
                </a:ext>
              </a:extLst>
            </p:cNvPr>
            <p:cNvSpPr>
              <a:spLocks/>
            </p:cNvSpPr>
            <p:nvPr/>
          </p:nvSpPr>
          <p:spPr bwMode="auto">
            <a:xfrm>
              <a:off x="-54888" y="4600609"/>
              <a:ext cx="110683" cy="522040"/>
            </a:xfrm>
            <a:custGeom>
              <a:avLst/>
              <a:gdLst>
                <a:gd name="T0" fmla="*/ 355 w 619"/>
                <a:gd name="T1" fmla="*/ 2553 h 2906"/>
                <a:gd name="T2" fmla="*/ 463 w 619"/>
                <a:gd name="T3" fmla="*/ 2901 h 2906"/>
                <a:gd name="T4" fmla="*/ 590 w 619"/>
                <a:gd name="T5" fmla="*/ 2788 h 2906"/>
                <a:gd name="T6" fmla="*/ 606 w 619"/>
                <a:gd name="T7" fmla="*/ 2686 h 2906"/>
                <a:gd name="T8" fmla="*/ 609 w 619"/>
                <a:gd name="T9" fmla="*/ 2572 h 2906"/>
                <a:gd name="T10" fmla="*/ 588 w 619"/>
                <a:gd name="T11" fmla="*/ 2517 h 2906"/>
                <a:gd name="T12" fmla="*/ 613 w 619"/>
                <a:gd name="T13" fmla="*/ 1289 h 2906"/>
                <a:gd name="T14" fmla="*/ 612 w 619"/>
                <a:gd name="T15" fmla="*/ 629 h 2906"/>
                <a:gd name="T16" fmla="*/ 591 w 619"/>
                <a:gd name="T17" fmla="*/ 324 h 2906"/>
                <a:gd name="T18" fmla="*/ 610 w 619"/>
                <a:gd name="T19" fmla="*/ 0 h 2906"/>
                <a:gd name="T20" fmla="*/ 118 w 619"/>
                <a:gd name="T21" fmla="*/ 1 h 2906"/>
                <a:gd name="T22" fmla="*/ 134 w 619"/>
                <a:gd name="T23" fmla="*/ 639 h 2906"/>
                <a:gd name="T24" fmla="*/ 355 w 619"/>
                <a:gd name="T25" fmla="*/ 2553 h 2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9" h="2906">
                  <a:moveTo>
                    <a:pt x="355" y="2553"/>
                  </a:moveTo>
                  <a:cubicBezTo>
                    <a:pt x="364" y="2577"/>
                    <a:pt x="306" y="2890"/>
                    <a:pt x="463" y="2901"/>
                  </a:cubicBezTo>
                  <a:cubicBezTo>
                    <a:pt x="534" y="2906"/>
                    <a:pt x="571" y="2845"/>
                    <a:pt x="590" y="2788"/>
                  </a:cubicBezTo>
                  <a:cubicBezTo>
                    <a:pt x="600" y="2757"/>
                    <a:pt x="605" y="2721"/>
                    <a:pt x="606" y="2686"/>
                  </a:cubicBezTo>
                  <a:cubicBezTo>
                    <a:pt x="607" y="2631"/>
                    <a:pt x="592" y="2600"/>
                    <a:pt x="609" y="2572"/>
                  </a:cubicBezTo>
                  <a:cubicBezTo>
                    <a:pt x="597" y="2539"/>
                    <a:pt x="592" y="2562"/>
                    <a:pt x="588" y="2517"/>
                  </a:cubicBezTo>
                  <a:lnTo>
                    <a:pt x="613" y="1289"/>
                  </a:lnTo>
                  <a:cubicBezTo>
                    <a:pt x="618" y="1072"/>
                    <a:pt x="619" y="846"/>
                    <a:pt x="612" y="629"/>
                  </a:cubicBezTo>
                  <a:cubicBezTo>
                    <a:pt x="608" y="527"/>
                    <a:pt x="596" y="425"/>
                    <a:pt x="591" y="324"/>
                  </a:cubicBezTo>
                  <a:cubicBezTo>
                    <a:pt x="587" y="215"/>
                    <a:pt x="605" y="109"/>
                    <a:pt x="610" y="0"/>
                  </a:cubicBezTo>
                  <a:lnTo>
                    <a:pt x="118" y="1"/>
                  </a:lnTo>
                  <a:cubicBezTo>
                    <a:pt x="203" y="272"/>
                    <a:pt x="187" y="367"/>
                    <a:pt x="134" y="639"/>
                  </a:cubicBezTo>
                  <a:cubicBezTo>
                    <a:pt x="0" y="1327"/>
                    <a:pt x="295" y="1922"/>
                    <a:pt x="355" y="2553"/>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1" name="Freeform 377">
              <a:extLst>
                <a:ext uri="{FF2B5EF4-FFF2-40B4-BE49-F238E27FC236}">
                  <a16:creationId xmlns:a16="http://schemas.microsoft.com/office/drawing/2014/main" id="{96ADA6BA-1E0C-40D0-A990-052374650481}"/>
                </a:ext>
              </a:extLst>
            </p:cNvPr>
            <p:cNvSpPr>
              <a:spLocks/>
            </p:cNvSpPr>
            <p:nvPr/>
          </p:nvSpPr>
          <p:spPr bwMode="auto">
            <a:xfrm>
              <a:off x="81941" y="4600609"/>
              <a:ext cx="97610" cy="518554"/>
            </a:xfrm>
            <a:custGeom>
              <a:avLst/>
              <a:gdLst>
                <a:gd name="T0" fmla="*/ 26 w 540"/>
                <a:gd name="T1" fmla="*/ 2554 h 2885"/>
                <a:gd name="T2" fmla="*/ 35 w 540"/>
                <a:gd name="T3" fmla="*/ 2574 h 2885"/>
                <a:gd name="T4" fmla="*/ 165 w 540"/>
                <a:gd name="T5" fmla="*/ 2885 h 2885"/>
                <a:gd name="T6" fmla="*/ 281 w 540"/>
                <a:gd name="T7" fmla="*/ 2537 h 2885"/>
                <a:gd name="T8" fmla="*/ 537 w 540"/>
                <a:gd name="T9" fmla="*/ 1095 h 2885"/>
                <a:gd name="T10" fmla="*/ 530 w 540"/>
                <a:gd name="T11" fmla="*/ 822 h 2885"/>
                <a:gd name="T12" fmla="*/ 514 w 540"/>
                <a:gd name="T13" fmla="*/ 693 h 2885"/>
                <a:gd name="T14" fmla="*/ 502 w 540"/>
                <a:gd name="T15" fmla="*/ 578 h 2885"/>
                <a:gd name="T16" fmla="*/ 451 w 540"/>
                <a:gd name="T17" fmla="*/ 477 h 2885"/>
                <a:gd name="T18" fmla="*/ 451 w 540"/>
                <a:gd name="T19" fmla="*/ 315 h 2885"/>
                <a:gd name="T20" fmla="*/ 450 w 540"/>
                <a:gd name="T21" fmla="*/ 2 h 2885"/>
                <a:gd name="T22" fmla="*/ 27 w 540"/>
                <a:gd name="T23" fmla="*/ 0 h 2885"/>
                <a:gd name="T24" fmla="*/ 24 w 540"/>
                <a:gd name="T25" fmla="*/ 620 h 2885"/>
                <a:gd name="T26" fmla="*/ 23 w 540"/>
                <a:gd name="T27" fmla="*/ 1281 h 2885"/>
                <a:gd name="T28" fmla="*/ 37 w 540"/>
                <a:gd name="T29" fmla="*/ 1924 h 2885"/>
                <a:gd name="T30" fmla="*/ 47 w 540"/>
                <a:gd name="T31" fmla="*/ 2492 h 2885"/>
                <a:gd name="T32" fmla="*/ 26 w 540"/>
                <a:gd name="T33" fmla="*/ 2554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0" h="2885">
                  <a:moveTo>
                    <a:pt x="26" y="2554"/>
                  </a:moveTo>
                  <a:cubicBezTo>
                    <a:pt x="33" y="2565"/>
                    <a:pt x="31" y="2555"/>
                    <a:pt x="35" y="2574"/>
                  </a:cubicBezTo>
                  <a:cubicBezTo>
                    <a:pt x="35" y="2574"/>
                    <a:pt x="0" y="2885"/>
                    <a:pt x="165" y="2885"/>
                  </a:cubicBezTo>
                  <a:cubicBezTo>
                    <a:pt x="330" y="2885"/>
                    <a:pt x="272" y="2561"/>
                    <a:pt x="281" y="2537"/>
                  </a:cubicBezTo>
                  <a:cubicBezTo>
                    <a:pt x="314" y="2168"/>
                    <a:pt x="523" y="1477"/>
                    <a:pt x="537" y="1095"/>
                  </a:cubicBezTo>
                  <a:cubicBezTo>
                    <a:pt x="540" y="1006"/>
                    <a:pt x="538" y="908"/>
                    <a:pt x="530" y="822"/>
                  </a:cubicBezTo>
                  <a:cubicBezTo>
                    <a:pt x="527" y="778"/>
                    <a:pt x="522" y="737"/>
                    <a:pt x="514" y="693"/>
                  </a:cubicBezTo>
                  <a:lnTo>
                    <a:pt x="502" y="578"/>
                  </a:lnTo>
                  <a:cubicBezTo>
                    <a:pt x="454" y="547"/>
                    <a:pt x="451" y="552"/>
                    <a:pt x="451" y="477"/>
                  </a:cubicBezTo>
                  <a:cubicBezTo>
                    <a:pt x="451" y="423"/>
                    <a:pt x="451" y="369"/>
                    <a:pt x="451" y="315"/>
                  </a:cubicBezTo>
                  <a:cubicBezTo>
                    <a:pt x="451" y="211"/>
                    <a:pt x="450" y="107"/>
                    <a:pt x="450" y="2"/>
                  </a:cubicBezTo>
                  <a:lnTo>
                    <a:pt x="27" y="0"/>
                  </a:lnTo>
                  <a:cubicBezTo>
                    <a:pt x="53" y="237"/>
                    <a:pt x="31" y="392"/>
                    <a:pt x="24" y="620"/>
                  </a:cubicBezTo>
                  <a:cubicBezTo>
                    <a:pt x="17" y="841"/>
                    <a:pt x="20" y="1059"/>
                    <a:pt x="23" y="1281"/>
                  </a:cubicBezTo>
                  <a:cubicBezTo>
                    <a:pt x="27" y="1495"/>
                    <a:pt x="31" y="1710"/>
                    <a:pt x="37" y="1924"/>
                  </a:cubicBezTo>
                  <a:lnTo>
                    <a:pt x="47" y="2492"/>
                  </a:lnTo>
                  <a:cubicBezTo>
                    <a:pt x="45" y="2550"/>
                    <a:pt x="43" y="2514"/>
                    <a:pt x="26" y="25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2" name="Freeform 391">
              <a:extLst>
                <a:ext uri="{FF2B5EF4-FFF2-40B4-BE49-F238E27FC236}">
                  <a16:creationId xmlns:a16="http://schemas.microsoft.com/office/drawing/2014/main" id="{55BDB3AB-8194-41F0-9965-B11C2887E7A7}"/>
                </a:ext>
              </a:extLst>
            </p:cNvPr>
            <p:cNvSpPr>
              <a:spLocks/>
            </p:cNvSpPr>
            <p:nvPr/>
          </p:nvSpPr>
          <p:spPr bwMode="auto">
            <a:xfrm>
              <a:off x="-47916" y="3578317"/>
              <a:ext cx="252740" cy="210908"/>
            </a:xfrm>
            <a:custGeom>
              <a:avLst/>
              <a:gdLst>
                <a:gd name="T0" fmla="*/ 81 w 1404"/>
                <a:gd name="T1" fmla="*/ 278 h 1171"/>
                <a:gd name="T2" fmla="*/ 64 w 1404"/>
                <a:gd name="T3" fmla="*/ 661 h 1171"/>
                <a:gd name="T4" fmla="*/ 42 w 1404"/>
                <a:gd name="T5" fmla="*/ 835 h 1171"/>
                <a:gd name="T6" fmla="*/ 0 w 1404"/>
                <a:gd name="T7" fmla="*/ 1003 h 1171"/>
                <a:gd name="T8" fmla="*/ 361 w 1404"/>
                <a:gd name="T9" fmla="*/ 866 h 1171"/>
                <a:gd name="T10" fmla="*/ 397 w 1404"/>
                <a:gd name="T11" fmla="*/ 850 h 1171"/>
                <a:gd name="T12" fmla="*/ 416 w 1404"/>
                <a:gd name="T13" fmla="*/ 847 h 1171"/>
                <a:gd name="T14" fmla="*/ 436 w 1404"/>
                <a:gd name="T15" fmla="*/ 852 h 1171"/>
                <a:gd name="T16" fmla="*/ 944 w 1404"/>
                <a:gd name="T17" fmla="*/ 868 h 1171"/>
                <a:gd name="T18" fmla="*/ 977 w 1404"/>
                <a:gd name="T19" fmla="*/ 863 h 1171"/>
                <a:gd name="T20" fmla="*/ 1003 w 1404"/>
                <a:gd name="T21" fmla="*/ 876 h 1171"/>
                <a:gd name="T22" fmla="*/ 1404 w 1404"/>
                <a:gd name="T23" fmla="*/ 1040 h 1171"/>
                <a:gd name="T24" fmla="*/ 1358 w 1404"/>
                <a:gd name="T25" fmla="*/ 889 h 1171"/>
                <a:gd name="T26" fmla="*/ 1333 w 1404"/>
                <a:gd name="T27" fmla="*/ 715 h 1171"/>
                <a:gd name="T28" fmla="*/ 1311 w 1404"/>
                <a:gd name="T29" fmla="*/ 327 h 1171"/>
                <a:gd name="T30" fmla="*/ 1300 w 1404"/>
                <a:gd name="T31" fmla="*/ 38 h 1171"/>
                <a:gd name="T32" fmla="*/ 1159 w 1404"/>
                <a:gd name="T33" fmla="*/ 217 h 1171"/>
                <a:gd name="T34" fmla="*/ 1075 w 1404"/>
                <a:gd name="T35" fmla="*/ 445 h 1171"/>
                <a:gd name="T36" fmla="*/ 263 w 1404"/>
                <a:gd name="T37" fmla="*/ 298 h 1171"/>
                <a:gd name="T38" fmla="*/ 228 w 1404"/>
                <a:gd name="T39" fmla="*/ 182 h 1171"/>
                <a:gd name="T40" fmla="*/ 116 w 1404"/>
                <a:gd name="T41" fmla="*/ 57 h 1171"/>
                <a:gd name="T42" fmla="*/ 93 w 1404"/>
                <a:gd name="T43" fmla="*/ 7 h 1171"/>
                <a:gd name="T44" fmla="*/ 89 w 1404"/>
                <a:gd name="T45" fmla="*/ 0 h 1171"/>
                <a:gd name="T46" fmla="*/ 81 w 1404"/>
                <a:gd name="T47" fmla="*/ 278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4" h="1171">
                  <a:moveTo>
                    <a:pt x="81" y="278"/>
                  </a:moveTo>
                  <a:cubicBezTo>
                    <a:pt x="91" y="377"/>
                    <a:pt x="73" y="558"/>
                    <a:pt x="64" y="661"/>
                  </a:cubicBezTo>
                  <a:cubicBezTo>
                    <a:pt x="58" y="720"/>
                    <a:pt x="51" y="777"/>
                    <a:pt x="42" y="835"/>
                  </a:cubicBezTo>
                  <a:cubicBezTo>
                    <a:pt x="31" y="899"/>
                    <a:pt x="13" y="947"/>
                    <a:pt x="0" y="1003"/>
                  </a:cubicBezTo>
                  <a:cubicBezTo>
                    <a:pt x="49" y="972"/>
                    <a:pt x="307" y="837"/>
                    <a:pt x="361" y="866"/>
                  </a:cubicBezTo>
                  <a:cubicBezTo>
                    <a:pt x="369" y="862"/>
                    <a:pt x="390" y="852"/>
                    <a:pt x="397" y="850"/>
                  </a:cubicBezTo>
                  <a:cubicBezTo>
                    <a:pt x="404" y="848"/>
                    <a:pt x="409" y="847"/>
                    <a:pt x="416" y="847"/>
                  </a:cubicBezTo>
                  <a:cubicBezTo>
                    <a:pt x="435" y="848"/>
                    <a:pt x="419" y="844"/>
                    <a:pt x="436" y="852"/>
                  </a:cubicBezTo>
                  <a:cubicBezTo>
                    <a:pt x="387" y="1171"/>
                    <a:pt x="974" y="1168"/>
                    <a:pt x="944" y="868"/>
                  </a:cubicBezTo>
                  <a:cubicBezTo>
                    <a:pt x="959" y="851"/>
                    <a:pt x="935" y="855"/>
                    <a:pt x="977" y="863"/>
                  </a:cubicBezTo>
                  <a:cubicBezTo>
                    <a:pt x="980" y="864"/>
                    <a:pt x="1000" y="874"/>
                    <a:pt x="1003" y="876"/>
                  </a:cubicBezTo>
                  <a:cubicBezTo>
                    <a:pt x="1063" y="846"/>
                    <a:pt x="1359" y="1016"/>
                    <a:pt x="1404" y="1040"/>
                  </a:cubicBezTo>
                  <a:cubicBezTo>
                    <a:pt x="1391" y="990"/>
                    <a:pt x="1370" y="951"/>
                    <a:pt x="1358" y="889"/>
                  </a:cubicBezTo>
                  <a:cubicBezTo>
                    <a:pt x="1347" y="832"/>
                    <a:pt x="1339" y="773"/>
                    <a:pt x="1333" y="715"/>
                  </a:cubicBezTo>
                  <a:cubicBezTo>
                    <a:pt x="1319" y="589"/>
                    <a:pt x="1311" y="455"/>
                    <a:pt x="1311" y="327"/>
                  </a:cubicBezTo>
                  <a:cubicBezTo>
                    <a:pt x="1297" y="295"/>
                    <a:pt x="1300" y="92"/>
                    <a:pt x="1300" y="38"/>
                  </a:cubicBezTo>
                  <a:cubicBezTo>
                    <a:pt x="1195" y="233"/>
                    <a:pt x="1180" y="141"/>
                    <a:pt x="1159" y="217"/>
                  </a:cubicBezTo>
                  <a:cubicBezTo>
                    <a:pt x="1130" y="324"/>
                    <a:pt x="1126" y="357"/>
                    <a:pt x="1075" y="445"/>
                  </a:cubicBezTo>
                  <a:cubicBezTo>
                    <a:pt x="865" y="811"/>
                    <a:pt x="390" y="748"/>
                    <a:pt x="263" y="298"/>
                  </a:cubicBezTo>
                  <a:cubicBezTo>
                    <a:pt x="251" y="259"/>
                    <a:pt x="253" y="204"/>
                    <a:pt x="228" y="182"/>
                  </a:cubicBezTo>
                  <a:cubicBezTo>
                    <a:pt x="191" y="150"/>
                    <a:pt x="154" y="137"/>
                    <a:pt x="116" y="57"/>
                  </a:cubicBezTo>
                  <a:lnTo>
                    <a:pt x="93" y="7"/>
                  </a:lnTo>
                  <a:cubicBezTo>
                    <a:pt x="92" y="3"/>
                    <a:pt x="90" y="2"/>
                    <a:pt x="89" y="0"/>
                  </a:cubicBezTo>
                  <a:cubicBezTo>
                    <a:pt x="92" y="46"/>
                    <a:pt x="97" y="253"/>
                    <a:pt x="81" y="278"/>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3" name="Freeform 410">
              <a:extLst>
                <a:ext uri="{FF2B5EF4-FFF2-40B4-BE49-F238E27FC236}">
                  <a16:creationId xmlns:a16="http://schemas.microsoft.com/office/drawing/2014/main" id="{60E795BC-FB95-4FC2-9889-2A3C419BEF11}"/>
                </a:ext>
              </a:extLst>
            </p:cNvPr>
            <p:cNvSpPr>
              <a:spLocks/>
            </p:cNvSpPr>
            <p:nvPr/>
          </p:nvSpPr>
          <p:spPr bwMode="auto">
            <a:xfrm>
              <a:off x="223127" y="4330438"/>
              <a:ext cx="89767" cy="115912"/>
            </a:xfrm>
            <a:custGeom>
              <a:avLst/>
              <a:gdLst>
                <a:gd name="T0" fmla="*/ 64 w 501"/>
                <a:gd name="T1" fmla="*/ 354 h 646"/>
                <a:gd name="T2" fmla="*/ 201 w 501"/>
                <a:gd name="T3" fmla="*/ 435 h 646"/>
                <a:gd name="T4" fmla="*/ 26 w 501"/>
                <a:gd name="T5" fmla="*/ 485 h 646"/>
                <a:gd name="T6" fmla="*/ 12 w 501"/>
                <a:gd name="T7" fmla="*/ 645 h 646"/>
                <a:gd name="T8" fmla="*/ 493 w 501"/>
                <a:gd name="T9" fmla="*/ 646 h 646"/>
                <a:gd name="T10" fmla="*/ 499 w 501"/>
                <a:gd name="T11" fmla="*/ 364 h 646"/>
                <a:gd name="T12" fmla="*/ 443 w 501"/>
                <a:gd name="T13" fmla="*/ 36 h 646"/>
                <a:gd name="T14" fmla="*/ 428 w 501"/>
                <a:gd name="T15" fmla="*/ 14 h 646"/>
                <a:gd name="T16" fmla="*/ 160 w 501"/>
                <a:gd name="T17" fmla="*/ 0 h 646"/>
                <a:gd name="T18" fmla="*/ 64 w 501"/>
                <a:gd name="T19" fmla="*/ 35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1" h="646">
                  <a:moveTo>
                    <a:pt x="64" y="354"/>
                  </a:moveTo>
                  <a:cubicBezTo>
                    <a:pt x="128" y="354"/>
                    <a:pt x="225" y="347"/>
                    <a:pt x="201" y="435"/>
                  </a:cubicBezTo>
                  <a:cubicBezTo>
                    <a:pt x="181" y="506"/>
                    <a:pt x="87" y="467"/>
                    <a:pt x="26" y="485"/>
                  </a:cubicBezTo>
                  <a:cubicBezTo>
                    <a:pt x="8" y="523"/>
                    <a:pt x="0" y="602"/>
                    <a:pt x="12" y="645"/>
                  </a:cubicBezTo>
                  <a:lnTo>
                    <a:pt x="493" y="646"/>
                  </a:lnTo>
                  <a:cubicBezTo>
                    <a:pt x="501" y="609"/>
                    <a:pt x="492" y="461"/>
                    <a:pt x="499" y="364"/>
                  </a:cubicBezTo>
                  <a:cubicBezTo>
                    <a:pt x="496" y="283"/>
                    <a:pt x="481" y="116"/>
                    <a:pt x="443" y="36"/>
                  </a:cubicBezTo>
                  <a:cubicBezTo>
                    <a:pt x="431" y="10"/>
                    <a:pt x="440" y="27"/>
                    <a:pt x="428" y="14"/>
                  </a:cubicBezTo>
                  <a:lnTo>
                    <a:pt x="160" y="0"/>
                  </a:lnTo>
                  <a:cubicBezTo>
                    <a:pt x="86" y="90"/>
                    <a:pt x="78" y="225"/>
                    <a:pt x="64" y="3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4" name="Freeform 425">
              <a:extLst>
                <a:ext uri="{FF2B5EF4-FFF2-40B4-BE49-F238E27FC236}">
                  <a16:creationId xmlns:a16="http://schemas.microsoft.com/office/drawing/2014/main" id="{A84EBFFA-5A6E-421A-B10A-DD6E7AB70829}"/>
                </a:ext>
              </a:extLst>
            </p:cNvPr>
            <p:cNvSpPr>
              <a:spLocks/>
            </p:cNvSpPr>
            <p:nvPr/>
          </p:nvSpPr>
          <p:spPr bwMode="auto">
            <a:xfrm>
              <a:off x="72354" y="5056413"/>
              <a:ext cx="89767" cy="127242"/>
            </a:xfrm>
            <a:custGeom>
              <a:avLst/>
              <a:gdLst>
                <a:gd name="T0" fmla="*/ 82 w 498"/>
                <a:gd name="T1" fmla="*/ 17 h 705"/>
                <a:gd name="T2" fmla="*/ 19 w 498"/>
                <a:gd name="T3" fmla="*/ 226 h 705"/>
                <a:gd name="T4" fmla="*/ 10 w 498"/>
                <a:gd name="T5" fmla="*/ 475 h 705"/>
                <a:gd name="T6" fmla="*/ 76 w 498"/>
                <a:gd name="T7" fmla="*/ 624 h 705"/>
                <a:gd name="T8" fmla="*/ 213 w 498"/>
                <a:gd name="T9" fmla="*/ 698 h 705"/>
                <a:gd name="T10" fmla="*/ 448 w 498"/>
                <a:gd name="T11" fmla="*/ 503 h 705"/>
                <a:gd name="T12" fmla="*/ 337 w 498"/>
                <a:gd name="T13" fmla="*/ 0 h 705"/>
                <a:gd name="T14" fmla="*/ 221 w 498"/>
                <a:gd name="T15" fmla="*/ 348 h 705"/>
                <a:gd name="T16" fmla="*/ 91 w 498"/>
                <a:gd name="T17" fmla="*/ 37 h 705"/>
                <a:gd name="T18" fmla="*/ 82 w 498"/>
                <a:gd name="T19" fmla="*/ 17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705">
                  <a:moveTo>
                    <a:pt x="82" y="17"/>
                  </a:moveTo>
                  <a:cubicBezTo>
                    <a:pt x="74" y="70"/>
                    <a:pt x="33" y="152"/>
                    <a:pt x="19" y="226"/>
                  </a:cubicBezTo>
                  <a:cubicBezTo>
                    <a:pt x="0" y="325"/>
                    <a:pt x="7" y="378"/>
                    <a:pt x="10" y="475"/>
                  </a:cubicBezTo>
                  <a:cubicBezTo>
                    <a:pt x="38" y="533"/>
                    <a:pt x="29" y="571"/>
                    <a:pt x="76" y="624"/>
                  </a:cubicBezTo>
                  <a:cubicBezTo>
                    <a:pt x="105" y="656"/>
                    <a:pt x="148" y="694"/>
                    <a:pt x="213" y="698"/>
                  </a:cubicBezTo>
                  <a:cubicBezTo>
                    <a:pt x="328" y="705"/>
                    <a:pt x="420" y="595"/>
                    <a:pt x="448" y="503"/>
                  </a:cubicBezTo>
                  <a:cubicBezTo>
                    <a:pt x="498" y="318"/>
                    <a:pt x="399" y="138"/>
                    <a:pt x="337" y="0"/>
                  </a:cubicBezTo>
                  <a:cubicBezTo>
                    <a:pt x="328" y="24"/>
                    <a:pt x="386" y="348"/>
                    <a:pt x="221" y="348"/>
                  </a:cubicBezTo>
                  <a:cubicBezTo>
                    <a:pt x="56" y="348"/>
                    <a:pt x="91" y="37"/>
                    <a:pt x="91" y="37"/>
                  </a:cubicBezTo>
                  <a:cubicBezTo>
                    <a:pt x="87" y="18"/>
                    <a:pt x="89" y="28"/>
                    <a:pt x="82" y="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5" name="Freeform 426">
              <a:extLst>
                <a:ext uri="{FF2B5EF4-FFF2-40B4-BE49-F238E27FC236}">
                  <a16:creationId xmlns:a16="http://schemas.microsoft.com/office/drawing/2014/main" id="{397BFDDA-204E-44A3-8943-06B2E6C78DD8}"/>
                </a:ext>
              </a:extLst>
            </p:cNvPr>
            <p:cNvSpPr>
              <a:spLocks/>
            </p:cNvSpPr>
            <p:nvPr/>
          </p:nvSpPr>
          <p:spPr bwMode="auto">
            <a:xfrm>
              <a:off x="-13055" y="5059899"/>
              <a:ext cx="82795" cy="126371"/>
            </a:xfrm>
            <a:custGeom>
              <a:avLst/>
              <a:gdLst>
                <a:gd name="T0" fmla="*/ 0 w 458"/>
                <a:gd name="T1" fmla="*/ 471 h 705"/>
                <a:gd name="T2" fmla="*/ 222 w 458"/>
                <a:gd name="T3" fmla="*/ 698 h 705"/>
                <a:gd name="T4" fmla="*/ 377 w 458"/>
                <a:gd name="T5" fmla="*/ 628 h 705"/>
                <a:gd name="T6" fmla="*/ 450 w 458"/>
                <a:gd name="T7" fmla="*/ 471 h 705"/>
                <a:gd name="T8" fmla="*/ 439 w 458"/>
                <a:gd name="T9" fmla="*/ 221 h 705"/>
                <a:gd name="T10" fmla="*/ 375 w 458"/>
                <a:gd name="T11" fmla="*/ 19 h 705"/>
                <a:gd name="T12" fmla="*/ 372 w 458"/>
                <a:gd name="T13" fmla="*/ 133 h 705"/>
                <a:gd name="T14" fmla="*/ 356 w 458"/>
                <a:gd name="T15" fmla="*/ 235 h 705"/>
                <a:gd name="T16" fmla="*/ 229 w 458"/>
                <a:gd name="T17" fmla="*/ 348 h 705"/>
                <a:gd name="T18" fmla="*/ 121 w 458"/>
                <a:gd name="T19" fmla="*/ 0 h 705"/>
                <a:gd name="T20" fmla="*/ 0 w 458"/>
                <a:gd name="T21" fmla="*/ 471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705">
                  <a:moveTo>
                    <a:pt x="0" y="471"/>
                  </a:moveTo>
                  <a:cubicBezTo>
                    <a:pt x="25" y="523"/>
                    <a:pt x="57" y="683"/>
                    <a:pt x="222" y="698"/>
                  </a:cubicBezTo>
                  <a:cubicBezTo>
                    <a:pt x="293" y="705"/>
                    <a:pt x="346" y="662"/>
                    <a:pt x="377" y="628"/>
                  </a:cubicBezTo>
                  <a:cubicBezTo>
                    <a:pt x="437" y="563"/>
                    <a:pt x="419" y="536"/>
                    <a:pt x="450" y="471"/>
                  </a:cubicBezTo>
                  <a:cubicBezTo>
                    <a:pt x="448" y="376"/>
                    <a:pt x="458" y="321"/>
                    <a:pt x="439" y="221"/>
                  </a:cubicBezTo>
                  <a:cubicBezTo>
                    <a:pt x="423" y="142"/>
                    <a:pt x="390" y="81"/>
                    <a:pt x="375" y="19"/>
                  </a:cubicBezTo>
                  <a:cubicBezTo>
                    <a:pt x="358" y="47"/>
                    <a:pt x="373" y="78"/>
                    <a:pt x="372" y="133"/>
                  </a:cubicBezTo>
                  <a:cubicBezTo>
                    <a:pt x="371" y="168"/>
                    <a:pt x="366" y="204"/>
                    <a:pt x="356" y="235"/>
                  </a:cubicBezTo>
                  <a:cubicBezTo>
                    <a:pt x="337" y="292"/>
                    <a:pt x="300" y="353"/>
                    <a:pt x="229" y="348"/>
                  </a:cubicBezTo>
                  <a:cubicBezTo>
                    <a:pt x="72" y="337"/>
                    <a:pt x="130" y="24"/>
                    <a:pt x="121" y="0"/>
                  </a:cubicBezTo>
                  <a:cubicBezTo>
                    <a:pt x="33" y="180"/>
                    <a:pt x="5" y="244"/>
                    <a:pt x="0" y="4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6" name="Freeform 432">
              <a:extLst>
                <a:ext uri="{FF2B5EF4-FFF2-40B4-BE49-F238E27FC236}">
                  <a16:creationId xmlns:a16="http://schemas.microsoft.com/office/drawing/2014/main" id="{CF213090-3A48-4992-B013-4131EE66C65E}"/>
                </a:ext>
              </a:extLst>
            </p:cNvPr>
            <p:cNvSpPr>
              <a:spLocks/>
            </p:cNvSpPr>
            <p:nvPr/>
          </p:nvSpPr>
          <p:spPr bwMode="auto">
            <a:xfrm>
              <a:off x="-167314" y="4326952"/>
              <a:ext cx="70593" cy="115912"/>
            </a:xfrm>
            <a:custGeom>
              <a:avLst/>
              <a:gdLst>
                <a:gd name="T0" fmla="*/ 0 w 394"/>
                <a:gd name="T1" fmla="*/ 239 h 643"/>
                <a:gd name="T2" fmla="*/ 30 w 394"/>
                <a:gd name="T3" fmla="*/ 302 h 643"/>
                <a:gd name="T4" fmla="*/ 111 w 394"/>
                <a:gd name="T5" fmla="*/ 491 h 643"/>
                <a:gd name="T6" fmla="*/ 196 w 394"/>
                <a:gd name="T7" fmla="*/ 584 h 643"/>
                <a:gd name="T8" fmla="*/ 276 w 394"/>
                <a:gd name="T9" fmla="*/ 504 h 643"/>
                <a:gd name="T10" fmla="*/ 229 w 394"/>
                <a:gd name="T11" fmla="*/ 425 h 643"/>
                <a:gd name="T12" fmla="*/ 194 w 394"/>
                <a:gd name="T13" fmla="*/ 276 h 643"/>
                <a:gd name="T14" fmla="*/ 217 w 394"/>
                <a:gd name="T15" fmla="*/ 229 h 643"/>
                <a:gd name="T16" fmla="*/ 253 w 394"/>
                <a:gd name="T17" fmla="*/ 290 h 643"/>
                <a:gd name="T18" fmla="*/ 360 w 394"/>
                <a:gd name="T19" fmla="*/ 461 h 643"/>
                <a:gd name="T20" fmla="*/ 310 w 394"/>
                <a:gd name="T21" fmla="*/ 3 h 643"/>
                <a:gd name="T22" fmla="*/ 3 w 394"/>
                <a:gd name="T23" fmla="*/ 0 h 643"/>
                <a:gd name="T24" fmla="*/ 3 w 394"/>
                <a:gd name="T25" fmla="*/ 132 h 643"/>
                <a:gd name="T26" fmla="*/ 0 w 394"/>
                <a:gd name="T27" fmla="*/ 239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643">
                  <a:moveTo>
                    <a:pt x="0" y="239"/>
                  </a:moveTo>
                  <a:cubicBezTo>
                    <a:pt x="23" y="250"/>
                    <a:pt x="18" y="249"/>
                    <a:pt x="30" y="302"/>
                  </a:cubicBezTo>
                  <a:cubicBezTo>
                    <a:pt x="44" y="367"/>
                    <a:pt x="74" y="440"/>
                    <a:pt x="111" y="491"/>
                  </a:cubicBezTo>
                  <a:cubicBezTo>
                    <a:pt x="131" y="519"/>
                    <a:pt x="167" y="560"/>
                    <a:pt x="196" y="584"/>
                  </a:cubicBezTo>
                  <a:cubicBezTo>
                    <a:pt x="265" y="643"/>
                    <a:pt x="361" y="623"/>
                    <a:pt x="276" y="504"/>
                  </a:cubicBezTo>
                  <a:cubicBezTo>
                    <a:pt x="255" y="475"/>
                    <a:pt x="245" y="457"/>
                    <a:pt x="229" y="425"/>
                  </a:cubicBezTo>
                  <a:cubicBezTo>
                    <a:pt x="206" y="378"/>
                    <a:pt x="189" y="330"/>
                    <a:pt x="194" y="276"/>
                  </a:cubicBezTo>
                  <a:cubicBezTo>
                    <a:pt x="197" y="244"/>
                    <a:pt x="197" y="244"/>
                    <a:pt x="217" y="229"/>
                  </a:cubicBezTo>
                  <a:cubicBezTo>
                    <a:pt x="236" y="236"/>
                    <a:pt x="237" y="220"/>
                    <a:pt x="253" y="290"/>
                  </a:cubicBezTo>
                  <a:cubicBezTo>
                    <a:pt x="268" y="361"/>
                    <a:pt x="291" y="470"/>
                    <a:pt x="360" y="461"/>
                  </a:cubicBezTo>
                  <a:cubicBezTo>
                    <a:pt x="394" y="375"/>
                    <a:pt x="310" y="208"/>
                    <a:pt x="310" y="3"/>
                  </a:cubicBezTo>
                  <a:lnTo>
                    <a:pt x="3" y="0"/>
                  </a:lnTo>
                  <a:cubicBezTo>
                    <a:pt x="2" y="47"/>
                    <a:pt x="0" y="84"/>
                    <a:pt x="3" y="132"/>
                  </a:cubicBezTo>
                  <a:cubicBezTo>
                    <a:pt x="6" y="176"/>
                    <a:pt x="16" y="211"/>
                    <a:pt x="0" y="239"/>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7" name="Freeform 450">
              <a:extLst>
                <a:ext uri="{FF2B5EF4-FFF2-40B4-BE49-F238E27FC236}">
                  <a16:creationId xmlns:a16="http://schemas.microsoft.com/office/drawing/2014/main" id="{E45F75EA-EE1F-4650-99B1-54472BC102A2}"/>
                </a:ext>
              </a:extLst>
            </p:cNvPr>
            <p:cNvSpPr>
              <a:spLocks/>
            </p:cNvSpPr>
            <p:nvPr/>
          </p:nvSpPr>
          <p:spPr bwMode="auto">
            <a:xfrm>
              <a:off x="264088" y="4564877"/>
              <a:ext cx="55777" cy="33990"/>
            </a:xfrm>
            <a:custGeom>
              <a:avLst/>
              <a:gdLst>
                <a:gd name="T0" fmla="*/ 84 w 308"/>
                <a:gd name="T1" fmla="*/ 160 h 189"/>
                <a:gd name="T2" fmla="*/ 275 w 308"/>
                <a:gd name="T3" fmla="*/ 0 h 189"/>
                <a:gd name="T4" fmla="*/ 29 w 308"/>
                <a:gd name="T5" fmla="*/ 1 h 189"/>
                <a:gd name="T6" fmla="*/ 84 w 308"/>
                <a:gd name="T7" fmla="*/ 160 h 189"/>
              </a:gdLst>
              <a:ahLst/>
              <a:cxnLst>
                <a:cxn ang="0">
                  <a:pos x="T0" y="T1"/>
                </a:cxn>
                <a:cxn ang="0">
                  <a:pos x="T2" y="T3"/>
                </a:cxn>
                <a:cxn ang="0">
                  <a:pos x="T4" y="T5"/>
                </a:cxn>
                <a:cxn ang="0">
                  <a:pos x="T6" y="T7"/>
                </a:cxn>
              </a:cxnLst>
              <a:rect l="0" t="0" r="r" b="b"/>
              <a:pathLst>
                <a:path w="308" h="189">
                  <a:moveTo>
                    <a:pt x="84" y="160"/>
                  </a:moveTo>
                  <a:cubicBezTo>
                    <a:pt x="308" y="160"/>
                    <a:pt x="275" y="189"/>
                    <a:pt x="275" y="0"/>
                  </a:cubicBezTo>
                  <a:lnTo>
                    <a:pt x="29" y="1"/>
                  </a:lnTo>
                  <a:cubicBezTo>
                    <a:pt x="28" y="82"/>
                    <a:pt x="0" y="160"/>
                    <a:pt x="84" y="160"/>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8" name="Rectangle 12">
              <a:extLst>
                <a:ext uri="{FF2B5EF4-FFF2-40B4-BE49-F238E27FC236}">
                  <a16:creationId xmlns:a16="http://schemas.microsoft.com/office/drawing/2014/main" id="{F44018E6-8C5D-4EF3-8ADD-28C21DB271FE}"/>
                </a:ext>
              </a:extLst>
            </p:cNvPr>
            <p:cNvSpPr/>
            <p:nvPr/>
          </p:nvSpPr>
          <p:spPr>
            <a:xfrm>
              <a:off x="-54423" y="4115194"/>
              <a:ext cx="256350" cy="46004"/>
            </a:xfrm>
            <a:custGeom>
              <a:avLst/>
              <a:gdLst>
                <a:gd name="connsiteX0" fmla="*/ 0 w 358502"/>
                <a:gd name="connsiteY0" fmla="*/ 0 h 104775"/>
                <a:gd name="connsiteX1" fmla="*/ 358502 w 358502"/>
                <a:gd name="connsiteY1" fmla="*/ 0 h 104775"/>
                <a:gd name="connsiteX2" fmla="*/ 358502 w 358502"/>
                <a:gd name="connsiteY2" fmla="*/ 104775 h 104775"/>
                <a:gd name="connsiteX3" fmla="*/ 0 w 358502"/>
                <a:gd name="connsiteY3" fmla="*/ 104775 h 104775"/>
                <a:gd name="connsiteX4" fmla="*/ 0 w 358502"/>
                <a:gd name="connsiteY4" fmla="*/ 0 h 104775"/>
                <a:gd name="connsiteX0" fmla="*/ 0 w 430892"/>
                <a:gd name="connsiteY0" fmla="*/ 11430 h 104775"/>
                <a:gd name="connsiteX1" fmla="*/ 430892 w 430892"/>
                <a:gd name="connsiteY1" fmla="*/ 0 h 104775"/>
                <a:gd name="connsiteX2" fmla="*/ 430892 w 430892"/>
                <a:gd name="connsiteY2" fmla="*/ 104775 h 104775"/>
                <a:gd name="connsiteX3" fmla="*/ 72390 w 430892"/>
                <a:gd name="connsiteY3" fmla="*/ 104775 h 104775"/>
                <a:gd name="connsiteX4" fmla="*/ 0 w 430892"/>
                <a:gd name="connsiteY4" fmla="*/ 11430 h 104775"/>
                <a:gd name="connsiteX0" fmla="*/ 22860 w 453752"/>
                <a:gd name="connsiteY0" fmla="*/ 11430 h 104775"/>
                <a:gd name="connsiteX1" fmla="*/ 453752 w 453752"/>
                <a:gd name="connsiteY1" fmla="*/ 0 h 104775"/>
                <a:gd name="connsiteX2" fmla="*/ 453752 w 453752"/>
                <a:gd name="connsiteY2" fmla="*/ 104775 h 104775"/>
                <a:gd name="connsiteX3" fmla="*/ 0 w 453752"/>
                <a:gd name="connsiteY3" fmla="*/ 104775 h 104775"/>
                <a:gd name="connsiteX4" fmla="*/ 22860 w 453752"/>
                <a:gd name="connsiteY4" fmla="*/ 11430 h 104775"/>
                <a:gd name="connsiteX0" fmla="*/ 22860 w 541382"/>
                <a:gd name="connsiteY0" fmla="*/ 11430 h 104775"/>
                <a:gd name="connsiteX1" fmla="*/ 453752 w 541382"/>
                <a:gd name="connsiteY1" fmla="*/ 0 h 104775"/>
                <a:gd name="connsiteX2" fmla="*/ 541382 w 541382"/>
                <a:gd name="connsiteY2" fmla="*/ 100965 h 104775"/>
                <a:gd name="connsiteX3" fmla="*/ 0 w 541382"/>
                <a:gd name="connsiteY3" fmla="*/ 104775 h 104775"/>
                <a:gd name="connsiteX4" fmla="*/ 22860 w 541382"/>
                <a:gd name="connsiteY4" fmla="*/ 11430 h 104775"/>
                <a:gd name="connsiteX0" fmla="*/ 22860 w 541382"/>
                <a:gd name="connsiteY0" fmla="*/ 3810 h 97155"/>
                <a:gd name="connsiteX1" fmla="*/ 512807 w 541382"/>
                <a:gd name="connsiteY1" fmla="*/ 0 h 97155"/>
                <a:gd name="connsiteX2" fmla="*/ 541382 w 541382"/>
                <a:gd name="connsiteY2" fmla="*/ 93345 h 97155"/>
                <a:gd name="connsiteX3" fmla="*/ 0 w 541382"/>
                <a:gd name="connsiteY3" fmla="*/ 97155 h 97155"/>
                <a:gd name="connsiteX4" fmla="*/ 22860 w 541382"/>
                <a:gd name="connsiteY4" fmla="*/ 3810 h 97155"/>
                <a:gd name="connsiteX0" fmla="*/ 22860 w 541382"/>
                <a:gd name="connsiteY0" fmla="*/ 3810 h 97155"/>
                <a:gd name="connsiteX1" fmla="*/ 518522 w 541382"/>
                <a:gd name="connsiteY1" fmla="*/ 0 h 97155"/>
                <a:gd name="connsiteX2" fmla="*/ 541382 w 541382"/>
                <a:gd name="connsiteY2" fmla="*/ 93345 h 97155"/>
                <a:gd name="connsiteX3" fmla="*/ 0 w 541382"/>
                <a:gd name="connsiteY3" fmla="*/ 97155 h 97155"/>
                <a:gd name="connsiteX4" fmla="*/ 22860 w 541382"/>
                <a:gd name="connsiteY4" fmla="*/ 3810 h 9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82" h="97155">
                  <a:moveTo>
                    <a:pt x="22860" y="3810"/>
                  </a:moveTo>
                  <a:lnTo>
                    <a:pt x="518522" y="0"/>
                  </a:lnTo>
                  <a:lnTo>
                    <a:pt x="541382" y="93345"/>
                  </a:lnTo>
                  <a:lnTo>
                    <a:pt x="0" y="97155"/>
                  </a:lnTo>
                  <a:lnTo>
                    <a:pt x="22860" y="38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9" name="Rectangle 258">
              <a:extLst>
                <a:ext uri="{FF2B5EF4-FFF2-40B4-BE49-F238E27FC236}">
                  <a16:creationId xmlns:a16="http://schemas.microsoft.com/office/drawing/2014/main" id="{F2D87494-7AD6-4FAA-B033-D7F98461DB00}"/>
                </a:ext>
              </a:extLst>
            </p:cNvPr>
            <p:cNvSpPr/>
            <p:nvPr/>
          </p:nvSpPr>
          <p:spPr>
            <a:xfrm>
              <a:off x="-181849" y="4296504"/>
              <a:ext cx="80028" cy="33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0" name="Rectangle: Rounded Corners 259">
              <a:extLst>
                <a:ext uri="{FF2B5EF4-FFF2-40B4-BE49-F238E27FC236}">
                  <a16:creationId xmlns:a16="http://schemas.microsoft.com/office/drawing/2014/main" id="{57EA0651-AFD4-4F3C-8CE5-4FB888340600}"/>
                </a:ext>
              </a:extLst>
            </p:cNvPr>
            <p:cNvSpPr/>
            <p:nvPr/>
          </p:nvSpPr>
          <p:spPr>
            <a:xfrm>
              <a:off x="32498" y="3647299"/>
              <a:ext cx="90638" cy="217792"/>
            </a:xfrm>
            <a:prstGeom prst="roundRect">
              <a:avLst>
                <a:gd name="adj" fmla="val 50000"/>
              </a:avLst>
            </a:prstGeom>
            <a:solidFill>
              <a:srgbClr val="FEB2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1" name="Freeform 379">
              <a:extLst>
                <a:ext uri="{FF2B5EF4-FFF2-40B4-BE49-F238E27FC236}">
                  <a16:creationId xmlns:a16="http://schemas.microsoft.com/office/drawing/2014/main" id="{05262AC1-7F40-4243-B4A4-05A11D0325D8}"/>
                </a:ext>
              </a:extLst>
            </p:cNvPr>
            <p:cNvSpPr>
              <a:spLocks/>
            </p:cNvSpPr>
            <p:nvPr/>
          </p:nvSpPr>
          <p:spPr bwMode="auto">
            <a:xfrm>
              <a:off x="-32229" y="3484193"/>
              <a:ext cx="221366" cy="239668"/>
            </a:xfrm>
            <a:custGeom>
              <a:avLst/>
              <a:gdLst>
                <a:gd name="T0" fmla="*/ 2 w 1232"/>
                <a:gd name="T1" fmla="*/ 525 h 1336"/>
                <a:gd name="T2" fmla="*/ 6 w 1232"/>
                <a:gd name="T3" fmla="*/ 532 h 1336"/>
                <a:gd name="T4" fmla="*/ 29 w 1232"/>
                <a:gd name="T5" fmla="*/ 582 h 1336"/>
                <a:gd name="T6" fmla="*/ 141 w 1232"/>
                <a:gd name="T7" fmla="*/ 707 h 1336"/>
                <a:gd name="T8" fmla="*/ 176 w 1232"/>
                <a:gd name="T9" fmla="*/ 823 h 1336"/>
                <a:gd name="T10" fmla="*/ 988 w 1232"/>
                <a:gd name="T11" fmla="*/ 970 h 1336"/>
                <a:gd name="T12" fmla="*/ 1072 w 1232"/>
                <a:gd name="T13" fmla="*/ 742 h 1336"/>
                <a:gd name="T14" fmla="*/ 1213 w 1232"/>
                <a:gd name="T15" fmla="*/ 563 h 1336"/>
                <a:gd name="T16" fmla="*/ 1224 w 1232"/>
                <a:gd name="T17" fmla="*/ 852 h 1336"/>
                <a:gd name="T18" fmla="*/ 1224 w 1232"/>
                <a:gd name="T19" fmla="*/ 511 h 1336"/>
                <a:gd name="T20" fmla="*/ 1128 w 1232"/>
                <a:gd name="T21" fmla="*/ 342 h 1336"/>
                <a:gd name="T22" fmla="*/ 1084 w 1232"/>
                <a:gd name="T23" fmla="*/ 433 h 1336"/>
                <a:gd name="T24" fmla="*/ 1048 w 1232"/>
                <a:gd name="T25" fmla="*/ 145 h 1336"/>
                <a:gd name="T26" fmla="*/ 604 w 1232"/>
                <a:gd name="T27" fmla="*/ 0 h 1336"/>
                <a:gd name="T28" fmla="*/ 439 w 1232"/>
                <a:gd name="T29" fmla="*/ 117 h 1336"/>
                <a:gd name="T30" fmla="*/ 191 w 1232"/>
                <a:gd name="T31" fmla="*/ 154 h 1336"/>
                <a:gd name="T32" fmla="*/ 153 w 1232"/>
                <a:gd name="T33" fmla="*/ 434 h 1336"/>
                <a:gd name="T34" fmla="*/ 106 w 1232"/>
                <a:gd name="T35" fmla="*/ 345 h 1336"/>
                <a:gd name="T36" fmla="*/ 2 w 1232"/>
                <a:gd name="T37" fmla="*/ 525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2" h="1336">
                  <a:moveTo>
                    <a:pt x="2" y="525"/>
                  </a:moveTo>
                  <a:cubicBezTo>
                    <a:pt x="3" y="527"/>
                    <a:pt x="5" y="528"/>
                    <a:pt x="6" y="532"/>
                  </a:cubicBezTo>
                  <a:lnTo>
                    <a:pt x="29" y="582"/>
                  </a:lnTo>
                  <a:cubicBezTo>
                    <a:pt x="67" y="662"/>
                    <a:pt x="104" y="675"/>
                    <a:pt x="141" y="707"/>
                  </a:cubicBezTo>
                  <a:cubicBezTo>
                    <a:pt x="166" y="729"/>
                    <a:pt x="164" y="784"/>
                    <a:pt x="176" y="823"/>
                  </a:cubicBezTo>
                  <a:cubicBezTo>
                    <a:pt x="303" y="1273"/>
                    <a:pt x="778" y="1336"/>
                    <a:pt x="988" y="970"/>
                  </a:cubicBezTo>
                  <a:cubicBezTo>
                    <a:pt x="1039" y="882"/>
                    <a:pt x="1043" y="849"/>
                    <a:pt x="1072" y="742"/>
                  </a:cubicBezTo>
                  <a:cubicBezTo>
                    <a:pt x="1093" y="666"/>
                    <a:pt x="1108" y="758"/>
                    <a:pt x="1213" y="563"/>
                  </a:cubicBezTo>
                  <a:cubicBezTo>
                    <a:pt x="1213" y="617"/>
                    <a:pt x="1210" y="820"/>
                    <a:pt x="1224" y="852"/>
                  </a:cubicBezTo>
                  <a:lnTo>
                    <a:pt x="1224" y="511"/>
                  </a:lnTo>
                  <a:cubicBezTo>
                    <a:pt x="1232" y="416"/>
                    <a:pt x="1213" y="356"/>
                    <a:pt x="1128" y="342"/>
                  </a:cubicBezTo>
                  <a:cubicBezTo>
                    <a:pt x="1120" y="375"/>
                    <a:pt x="1108" y="411"/>
                    <a:pt x="1084" y="433"/>
                  </a:cubicBezTo>
                  <a:cubicBezTo>
                    <a:pt x="1099" y="199"/>
                    <a:pt x="1077" y="276"/>
                    <a:pt x="1048" y="145"/>
                  </a:cubicBezTo>
                  <a:cubicBezTo>
                    <a:pt x="776" y="193"/>
                    <a:pt x="744" y="89"/>
                    <a:pt x="604" y="0"/>
                  </a:cubicBezTo>
                  <a:cubicBezTo>
                    <a:pt x="573" y="33"/>
                    <a:pt x="495" y="87"/>
                    <a:pt x="439" y="117"/>
                  </a:cubicBezTo>
                  <a:cubicBezTo>
                    <a:pt x="355" y="161"/>
                    <a:pt x="293" y="167"/>
                    <a:pt x="191" y="154"/>
                  </a:cubicBezTo>
                  <a:cubicBezTo>
                    <a:pt x="138" y="226"/>
                    <a:pt x="148" y="338"/>
                    <a:pt x="153" y="434"/>
                  </a:cubicBezTo>
                  <a:cubicBezTo>
                    <a:pt x="120" y="403"/>
                    <a:pt x="125" y="384"/>
                    <a:pt x="106" y="345"/>
                  </a:cubicBezTo>
                  <a:cubicBezTo>
                    <a:pt x="1" y="366"/>
                    <a:pt x="0" y="457"/>
                    <a:pt x="2" y="52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2" name="Freeform 388">
              <a:extLst>
                <a:ext uri="{FF2B5EF4-FFF2-40B4-BE49-F238E27FC236}">
                  <a16:creationId xmlns:a16="http://schemas.microsoft.com/office/drawing/2014/main" id="{DB5A6C1D-B1E4-4C11-BFE4-F63B272D2A5A}"/>
                </a:ext>
              </a:extLst>
            </p:cNvPr>
            <p:cNvSpPr>
              <a:spLocks/>
            </p:cNvSpPr>
            <p:nvPr/>
          </p:nvSpPr>
          <p:spPr bwMode="auto">
            <a:xfrm>
              <a:off x="-41815" y="3383968"/>
              <a:ext cx="236182" cy="244025"/>
            </a:xfrm>
            <a:custGeom>
              <a:avLst/>
              <a:gdLst>
                <a:gd name="T0" fmla="*/ 48 w 1315"/>
                <a:gd name="T1" fmla="*/ 1357 h 1357"/>
                <a:gd name="T2" fmla="*/ 56 w 1315"/>
                <a:gd name="T3" fmla="*/ 1079 h 1357"/>
                <a:gd name="T4" fmla="*/ 160 w 1315"/>
                <a:gd name="T5" fmla="*/ 899 h 1357"/>
                <a:gd name="T6" fmla="*/ 207 w 1315"/>
                <a:gd name="T7" fmla="*/ 988 h 1357"/>
                <a:gd name="T8" fmla="*/ 245 w 1315"/>
                <a:gd name="T9" fmla="*/ 708 h 1357"/>
                <a:gd name="T10" fmla="*/ 493 w 1315"/>
                <a:gd name="T11" fmla="*/ 671 h 1357"/>
                <a:gd name="T12" fmla="*/ 658 w 1315"/>
                <a:gd name="T13" fmla="*/ 554 h 1357"/>
                <a:gd name="T14" fmla="*/ 1102 w 1315"/>
                <a:gd name="T15" fmla="*/ 699 h 1357"/>
                <a:gd name="T16" fmla="*/ 1138 w 1315"/>
                <a:gd name="T17" fmla="*/ 987 h 1357"/>
                <a:gd name="T18" fmla="*/ 1182 w 1315"/>
                <a:gd name="T19" fmla="*/ 896 h 1357"/>
                <a:gd name="T20" fmla="*/ 1278 w 1315"/>
                <a:gd name="T21" fmla="*/ 1065 h 1357"/>
                <a:gd name="T22" fmla="*/ 1295 w 1315"/>
                <a:gd name="T23" fmla="*/ 736 h 1357"/>
                <a:gd name="T24" fmla="*/ 1274 w 1315"/>
                <a:gd name="T25" fmla="*/ 410 h 1357"/>
                <a:gd name="T26" fmla="*/ 897 w 1315"/>
                <a:gd name="T27" fmla="*/ 114 h 1357"/>
                <a:gd name="T28" fmla="*/ 703 w 1315"/>
                <a:gd name="T29" fmla="*/ 23 h 1357"/>
                <a:gd name="T30" fmla="*/ 104 w 1315"/>
                <a:gd name="T31" fmla="*/ 290 h 1357"/>
                <a:gd name="T32" fmla="*/ 46 w 1315"/>
                <a:gd name="T33" fmla="*/ 787 h 1357"/>
                <a:gd name="T34" fmla="*/ 48 w 1315"/>
                <a:gd name="T35" fmla="*/ 1357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5" h="1357">
                  <a:moveTo>
                    <a:pt x="48" y="1357"/>
                  </a:moveTo>
                  <a:cubicBezTo>
                    <a:pt x="64" y="1332"/>
                    <a:pt x="59" y="1125"/>
                    <a:pt x="56" y="1079"/>
                  </a:cubicBezTo>
                  <a:cubicBezTo>
                    <a:pt x="54" y="1011"/>
                    <a:pt x="55" y="920"/>
                    <a:pt x="160" y="899"/>
                  </a:cubicBezTo>
                  <a:cubicBezTo>
                    <a:pt x="179" y="938"/>
                    <a:pt x="174" y="957"/>
                    <a:pt x="207" y="988"/>
                  </a:cubicBezTo>
                  <a:cubicBezTo>
                    <a:pt x="202" y="892"/>
                    <a:pt x="192" y="780"/>
                    <a:pt x="245" y="708"/>
                  </a:cubicBezTo>
                  <a:cubicBezTo>
                    <a:pt x="347" y="721"/>
                    <a:pt x="409" y="715"/>
                    <a:pt x="493" y="671"/>
                  </a:cubicBezTo>
                  <a:cubicBezTo>
                    <a:pt x="549" y="641"/>
                    <a:pt x="627" y="587"/>
                    <a:pt x="658" y="554"/>
                  </a:cubicBezTo>
                  <a:cubicBezTo>
                    <a:pt x="798" y="643"/>
                    <a:pt x="830" y="747"/>
                    <a:pt x="1102" y="699"/>
                  </a:cubicBezTo>
                  <a:cubicBezTo>
                    <a:pt x="1131" y="830"/>
                    <a:pt x="1153" y="753"/>
                    <a:pt x="1138" y="987"/>
                  </a:cubicBezTo>
                  <a:cubicBezTo>
                    <a:pt x="1162" y="965"/>
                    <a:pt x="1174" y="929"/>
                    <a:pt x="1182" y="896"/>
                  </a:cubicBezTo>
                  <a:cubicBezTo>
                    <a:pt x="1267" y="910"/>
                    <a:pt x="1286" y="970"/>
                    <a:pt x="1278" y="1065"/>
                  </a:cubicBezTo>
                  <a:cubicBezTo>
                    <a:pt x="1294" y="1034"/>
                    <a:pt x="1294" y="794"/>
                    <a:pt x="1295" y="736"/>
                  </a:cubicBezTo>
                  <a:cubicBezTo>
                    <a:pt x="1299" y="607"/>
                    <a:pt x="1315" y="530"/>
                    <a:pt x="1274" y="410"/>
                  </a:cubicBezTo>
                  <a:cubicBezTo>
                    <a:pt x="1217" y="241"/>
                    <a:pt x="1096" y="69"/>
                    <a:pt x="897" y="114"/>
                  </a:cubicBezTo>
                  <a:cubicBezTo>
                    <a:pt x="844" y="59"/>
                    <a:pt x="828" y="36"/>
                    <a:pt x="703" y="23"/>
                  </a:cubicBezTo>
                  <a:cubicBezTo>
                    <a:pt x="476" y="0"/>
                    <a:pt x="217" y="109"/>
                    <a:pt x="104" y="290"/>
                  </a:cubicBezTo>
                  <a:cubicBezTo>
                    <a:pt x="0" y="457"/>
                    <a:pt x="37" y="586"/>
                    <a:pt x="46" y="787"/>
                  </a:cubicBezTo>
                  <a:cubicBezTo>
                    <a:pt x="56" y="977"/>
                    <a:pt x="40" y="1172"/>
                    <a:pt x="48" y="1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263" name="Group 262">
              <a:extLst>
                <a:ext uri="{FF2B5EF4-FFF2-40B4-BE49-F238E27FC236}">
                  <a16:creationId xmlns:a16="http://schemas.microsoft.com/office/drawing/2014/main" id="{C084E8A0-6529-47B2-A354-0FD442118ED8}"/>
                </a:ext>
              </a:extLst>
            </p:cNvPr>
            <p:cNvGrpSpPr/>
            <p:nvPr/>
          </p:nvGrpSpPr>
          <p:grpSpPr>
            <a:xfrm>
              <a:off x="8646" y="3542933"/>
              <a:ext cx="137701" cy="119398"/>
              <a:chOff x="10480676" y="2295526"/>
              <a:chExt cx="250826" cy="217488"/>
            </a:xfrm>
          </p:grpSpPr>
          <p:sp>
            <p:nvSpPr>
              <p:cNvPr id="269" name="Freeform 302">
                <a:extLst>
                  <a:ext uri="{FF2B5EF4-FFF2-40B4-BE49-F238E27FC236}">
                    <a16:creationId xmlns:a16="http://schemas.microsoft.com/office/drawing/2014/main" id="{FE3453AF-E763-4AF7-BA58-B8F5E3094EF0}"/>
                  </a:ext>
                </a:extLst>
              </p:cNvPr>
              <p:cNvSpPr>
                <a:spLocks/>
              </p:cNvSpPr>
              <p:nvPr/>
            </p:nvSpPr>
            <p:spPr bwMode="auto">
              <a:xfrm>
                <a:off x="10531476" y="2473326"/>
                <a:ext cx="131763" cy="39688"/>
              </a:xfrm>
              <a:custGeom>
                <a:avLst/>
                <a:gdLst>
                  <a:gd name="T0" fmla="*/ 35 w 404"/>
                  <a:gd name="T1" fmla="*/ 13 h 121"/>
                  <a:gd name="T2" fmla="*/ 45 w 404"/>
                  <a:gd name="T3" fmla="*/ 62 h 121"/>
                  <a:gd name="T4" fmla="*/ 92 w 404"/>
                  <a:gd name="T5" fmla="*/ 91 h 121"/>
                  <a:gd name="T6" fmla="*/ 207 w 404"/>
                  <a:gd name="T7" fmla="*/ 119 h 121"/>
                  <a:gd name="T8" fmla="*/ 389 w 404"/>
                  <a:gd name="T9" fmla="*/ 16 h 121"/>
                  <a:gd name="T10" fmla="*/ 374 w 404"/>
                  <a:gd name="T11" fmla="*/ 6 h 121"/>
                  <a:gd name="T12" fmla="*/ 225 w 404"/>
                  <a:gd name="T13" fmla="*/ 70 h 121"/>
                  <a:gd name="T14" fmla="*/ 35 w 404"/>
                  <a:gd name="T15" fmla="*/ 13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4" h="121">
                    <a:moveTo>
                      <a:pt x="35" y="13"/>
                    </a:moveTo>
                    <a:cubicBezTo>
                      <a:pt x="35" y="13"/>
                      <a:pt x="0" y="27"/>
                      <a:pt x="45" y="62"/>
                    </a:cubicBezTo>
                    <a:cubicBezTo>
                      <a:pt x="57" y="71"/>
                      <a:pt x="77" y="83"/>
                      <a:pt x="92" y="91"/>
                    </a:cubicBezTo>
                    <a:cubicBezTo>
                      <a:pt x="124" y="107"/>
                      <a:pt x="167" y="117"/>
                      <a:pt x="207" y="119"/>
                    </a:cubicBezTo>
                    <a:cubicBezTo>
                      <a:pt x="281" y="121"/>
                      <a:pt x="403" y="73"/>
                      <a:pt x="389" y="16"/>
                    </a:cubicBezTo>
                    <a:cubicBezTo>
                      <a:pt x="376" y="6"/>
                      <a:pt x="404" y="11"/>
                      <a:pt x="374" y="6"/>
                    </a:cubicBezTo>
                    <a:cubicBezTo>
                      <a:pt x="339" y="0"/>
                      <a:pt x="321" y="64"/>
                      <a:pt x="225" y="70"/>
                    </a:cubicBezTo>
                    <a:cubicBezTo>
                      <a:pt x="131" y="75"/>
                      <a:pt x="77" y="6"/>
                      <a:pt x="35" y="13"/>
                    </a:cubicBezTo>
                    <a:close/>
                  </a:path>
                </a:pathLst>
              </a:custGeom>
              <a:solidFill>
                <a:srgbClr val="F05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0" name="Freeform 316">
                <a:extLst>
                  <a:ext uri="{FF2B5EF4-FFF2-40B4-BE49-F238E27FC236}">
                    <a16:creationId xmlns:a16="http://schemas.microsoft.com/office/drawing/2014/main" id="{FA9B409A-5074-4193-A4F3-34CFB06F6F18}"/>
                  </a:ext>
                </a:extLst>
              </p:cNvPr>
              <p:cNvSpPr>
                <a:spLocks/>
              </p:cNvSpPr>
              <p:nvPr/>
            </p:nvSpPr>
            <p:spPr bwMode="auto">
              <a:xfrm>
                <a:off x="10675939" y="2373314"/>
                <a:ext cx="53975" cy="55563"/>
              </a:xfrm>
              <a:custGeom>
                <a:avLst/>
                <a:gdLst>
                  <a:gd name="T0" fmla="*/ 4 w 165"/>
                  <a:gd name="T1" fmla="*/ 59 h 167"/>
                  <a:gd name="T2" fmla="*/ 0 w 165"/>
                  <a:gd name="T3" fmla="*/ 107 h 167"/>
                  <a:gd name="T4" fmla="*/ 156 w 165"/>
                  <a:gd name="T5" fmla="*/ 107 h 167"/>
                  <a:gd name="T6" fmla="*/ 4 w 165"/>
                  <a:gd name="T7" fmla="*/ 59 h 167"/>
                </a:gdLst>
                <a:ahLst/>
                <a:cxnLst>
                  <a:cxn ang="0">
                    <a:pos x="T0" y="T1"/>
                  </a:cxn>
                  <a:cxn ang="0">
                    <a:pos x="T2" y="T3"/>
                  </a:cxn>
                  <a:cxn ang="0">
                    <a:pos x="T4" y="T5"/>
                  </a:cxn>
                  <a:cxn ang="0">
                    <a:pos x="T6" y="T7"/>
                  </a:cxn>
                </a:cxnLst>
                <a:rect l="0" t="0" r="r" b="b"/>
                <a:pathLst>
                  <a:path w="165" h="167">
                    <a:moveTo>
                      <a:pt x="4" y="59"/>
                    </a:moveTo>
                    <a:lnTo>
                      <a:pt x="0" y="107"/>
                    </a:lnTo>
                    <a:cubicBezTo>
                      <a:pt x="50" y="135"/>
                      <a:pt x="70" y="167"/>
                      <a:pt x="156" y="107"/>
                    </a:cubicBezTo>
                    <a:cubicBezTo>
                      <a:pt x="165" y="0"/>
                      <a:pt x="41" y="18"/>
                      <a:pt x="4" y="59"/>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1" name="Freeform 317">
                <a:extLst>
                  <a:ext uri="{FF2B5EF4-FFF2-40B4-BE49-F238E27FC236}">
                    <a16:creationId xmlns:a16="http://schemas.microsoft.com/office/drawing/2014/main" id="{9D927292-E0AF-4C8B-BF24-0EB1CBC35B15}"/>
                  </a:ext>
                </a:extLst>
              </p:cNvPr>
              <p:cNvSpPr>
                <a:spLocks/>
              </p:cNvSpPr>
              <p:nvPr/>
            </p:nvSpPr>
            <p:spPr bwMode="auto">
              <a:xfrm>
                <a:off x="10480676" y="2376489"/>
                <a:ext cx="50800" cy="47625"/>
              </a:xfrm>
              <a:custGeom>
                <a:avLst/>
                <a:gdLst>
                  <a:gd name="T0" fmla="*/ 0 w 156"/>
                  <a:gd name="T1" fmla="*/ 56 h 144"/>
                  <a:gd name="T2" fmla="*/ 6 w 156"/>
                  <a:gd name="T3" fmla="*/ 106 h 144"/>
                  <a:gd name="T4" fmla="*/ 156 w 156"/>
                  <a:gd name="T5" fmla="*/ 62 h 144"/>
                  <a:gd name="T6" fmla="*/ 0 w 156"/>
                  <a:gd name="T7" fmla="*/ 56 h 144"/>
                </a:gdLst>
                <a:ahLst/>
                <a:cxnLst>
                  <a:cxn ang="0">
                    <a:pos x="T0" y="T1"/>
                  </a:cxn>
                  <a:cxn ang="0">
                    <a:pos x="T2" y="T3"/>
                  </a:cxn>
                  <a:cxn ang="0">
                    <a:pos x="T4" y="T5"/>
                  </a:cxn>
                  <a:cxn ang="0">
                    <a:pos x="T6" y="T7"/>
                  </a:cxn>
                </a:cxnLst>
                <a:rect l="0" t="0" r="r" b="b"/>
                <a:pathLst>
                  <a:path w="156" h="144">
                    <a:moveTo>
                      <a:pt x="0" y="56"/>
                    </a:moveTo>
                    <a:lnTo>
                      <a:pt x="6" y="106"/>
                    </a:lnTo>
                    <a:cubicBezTo>
                      <a:pt x="59" y="135"/>
                      <a:pt x="156" y="144"/>
                      <a:pt x="156" y="62"/>
                    </a:cubicBezTo>
                    <a:cubicBezTo>
                      <a:pt x="115" y="0"/>
                      <a:pt x="47" y="8"/>
                      <a:pt x="0" y="56"/>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2" name="Freeform 319">
                <a:extLst>
                  <a:ext uri="{FF2B5EF4-FFF2-40B4-BE49-F238E27FC236}">
                    <a16:creationId xmlns:a16="http://schemas.microsoft.com/office/drawing/2014/main" id="{CB798083-C456-4E4F-9519-D99742BE1927}"/>
                  </a:ext>
                </a:extLst>
              </p:cNvPr>
              <p:cNvSpPr>
                <a:spLocks/>
              </p:cNvSpPr>
              <p:nvPr/>
            </p:nvSpPr>
            <p:spPr bwMode="auto">
              <a:xfrm>
                <a:off x="10637839" y="2295526"/>
                <a:ext cx="93663" cy="30163"/>
              </a:xfrm>
              <a:custGeom>
                <a:avLst/>
                <a:gdLst>
                  <a:gd name="T0" fmla="*/ 15 w 289"/>
                  <a:gd name="T1" fmla="*/ 65 h 89"/>
                  <a:gd name="T2" fmla="*/ 138 w 289"/>
                  <a:gd name="T3" fmla="*/ 61 h 89"/>
                  <a:gd name="T4" fmla="*/ 251 w 289"/>
                  <a:gd name="T5" fmla="*/ 82 h 89"/>
                  <a:gd name="T6" fmla="*/ 155 w 289"/>
                  <a:gd name="T7" fmla="*/ 12 h 89"/>
                  <a:gd name="T8" fmla="*/ 15 w 289"/>
                  <a:gd name="T9" fmla="*/ 65 h 89"/>
                </a:gdLst>
                <a:ahLst/>
                <a:cxnLst>
                  <a:cxn ang="0">
                    <a:pos x="T0" y="T1"/>
                  </a:cxn>
                  <a:cxn ang="0">
                    <a:pos x="T2" y="T3"/>
                  </a:cxn>
                  <a:cxn ang="0">
                    <a:pos x="T4" y="T5"/>
                  </a:cxn>
                  <a:cxn ang="0">
                    <a:pos x="T6" y="T7"/>
                  </a:cxn>
                  <a:cxn ang="0">
                    <a:pos x="T8" y="T9"/>
                  </a:cxn>
                </a:cxnLst>
                <a:rect l="0" t="0" r="r" b="b"/>
                <a:pathLst>
                  <a:path w="289" h="89">
                    <a:moveTo>
                      <a:pt x="15" y="65"/>
                    </a:moveTo>
                    <a:cubicBezTo>
                      <a:pt x="52" y="79"/>
                      <a:pt x="96" y="57"/>
                      <a:pt x="138" y="61"/>
                    </a:cubicBezTo>
                    <a:cubicBezTo>
                      <a:pt x="184" y="65"/>
                      <a:pt x="215" y="89"/>
                      <a:pt x="251" y="82"/>
                    </a:cubicBezTo>
                    <a:cubicBezTo>
                      <a:pt x="289" y="29"/>
                      <a:pt x="200" y="18"/>
                      <a:pt x="155" y="12"/>
                    </a:cubicBezTo>
                    <a:cubicBezTo>
                      <a:pt x="109" y="6"/>
                      <a:pt x="0" y="0"/>
                      <a:pt x="15" y="65"/>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3" name="Freeform 321">
                <a:extLst>
                  <a:ext uri="{FF2B5EF4-FFF2-40B4-BE49-F238E27FC236}">
                    <a16:creationId xmlns:a16="http://schemas.microsoft.com/office/drawing/2014/main" id="{80488A45-39FE-4175-B7FA-48CD8F75AE39}"/>
                  </a:ext>
                </a:extLst>
              </p:cNvPr>
              <p:cNvSpPr>
                <a:spLocks/>
              </p:cNvSpPr>
              <p:nvPr/>
            </p:nvSpPr>
            <p:spPr bwMode="auto">
              <a:xfrm>
                <a:off x="10480676" y="2295526"/>
                <a:ext cx="95250" cy="31750"/>
              </a:xfrm>
              <a:custGeom>
                <a:avLst/>
                <a:gdLst>
                  <a:gd name="T0" fmla="*/ 33 w 290"/>
                  <a:gd name="T1" fmla="*/ 78 h 98"/>
                  <a:gd name="T2" fmla="*/ 209 w 290"/>
                  <a:gd name="T3" fmla="*/ 63 h 98"/>
                  <a:gd name="T4" fmla="*/ 253 w 290"/>
                  <a:gd name="T5" fmla="*/ 72 h 98"/>
                  <a:gd name="T6" fmla="*/ 275 w 290"/>
                  <a:gd name="T7" fmla="*/ 65 h 98"/>
                  <a:gd name="T8" fmla="*/ 279 w 290"/>
                  <a:gd name="T9" fmla="*/ 33 h 98"/>
                  <a:gd name="T10" fmla="*/ 33 w 290"/>
                  <a:gd name="T11" fmla="*/ 78 h 98"/>
                </a:gdLst>
                <a:ahLst/>
                <a:cxnLst>
                  <a:cxn ang="0">
                    <a:pos x="T0" y="T1"/>
                  </a:cxn>
                  <a:cxn ang="0">
                    <a:pos x="T2" y="T3"/>
                  </a:cxn>
                  <a:cxn ang="0">
                    <a:pos x="T4" y="T5"/>
                  </a:cxn>
                  <a:cxn ang="0">
                    <a:pos x="T6" y="T7"/>
                  </a:cxn>
                  <a:cxn ang="0">
                    <a:pos x="T8" y="T9"/>
                  </a:cxn>
                  <a:cxn ang="0">
                    <a:pos x="T10" y="T11"/>
                  </a:cxn>
                </a:cxnLst>
                <a:rect l="0" t="0" r="r" b="b"/>
                <a:pathLst>
                  <a:path w="290" h="98">
                    <a:moveTo>
                      <a:pt x="33" y="78"/>
                    </a:moveTo>
                    <a:cubicBezTo>
                      <a:pt x="75" y="98"/>
                      <a:pt x="123" y="48"/>
                      <a:pt x="209" y="63"/>
                    </a:cubicBezTo>
                    <a:cubicBezTo>
                      <a:pt x="234" y="67"/>
                      <a:pt x="233" y="73"/>
                      <a:pt x="253" y="72"/>
                    </a:cubicBezTo>
                    <a:cubicBezTo>
                      <a:pt x="290" y="70"/>
                      <a:pt x="263" y="71"/>
                      <a:pt x="275" y="65"/>
                    </a:cubicBezTo>
                    <a:lnTo>
                      <a:pt x="279" y="33"/>
                    </a:lnTo>
                    <a:cubicBezTo>
                      <a:pt x="221" y="2"/>
                      <a:pt x="0" y="0"/>
                      <a:pt x="33" y="78"/>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4" name="Freeform 337">
                <a:extLst>
                  <a:ext uri="{FF2B5EF4-FFF2-40B4-BE49-F238E27FC236}">
                    <a16:creationId xmlns:a16="http://schemas.microsoft.com/office/drawing/2014/main" id="{6459D65F-2DFE-4D83-ABF1-8C426196F310}"/>
                  </a:ext>
                </a:extLst>
              </p:cNvPr>
              <p:cNvSpPr>
                <a:spLocks/>
              </p:cNvSpPr>
              <p:nvPr/>
            </p:nvSpPr>
            <p:spPr bwMode="auto">
              <a:xfrm>
                <a:off x="10666414" y="2325689"/>
                <a:ext cx="34925" cy="34925"/>
              </a:xfrm>
              <a:custGeom>
                <a:avLst/>
                <a:gdLst>
                  <a:gd name="T0" fmla="*/ 0 w 103"/>
                  <a:gd name="T1" fmla="*/ 80 h 111"/>
                  <a:gd name="T2" fmla="*/ 39 w 103"/>
                  <a:gd name="T3" fmla="*/ 111 h 111"/>
                  <a:gd name="T4" fmla="*/ 73 w 103"/>
                  <a:gd name="T5" fmla="*/ 31 h 111"/>
                  <a:gd name="T6" fmla="*/ 0 w 103"/>
                  <a:gd name="T7" fmla="*/ 80 h 111"/>
                </a:gdLst>
                <a:ahLst/>
                <a:cxnLst>
                  <a:cxn ang="0">
                    <a:pos x="T0" y="T1"/>
                  </a:cxn>
                  <a:cxn ang="0">
                    <a:pos x="T2" y="T3"/>
                  </a:cxn>
                  <a:cxn ang="0">
                    <a:pos x="T4" y="T5"/>
                  </a:cxn>
                  <a:cxn ang="0">
                    <a:pos x="T6" y="T7"/>
                  </a:cxn>
                </a:cxnLst>
                <a:rect l="0" t="0" r="r" b="b"/>
                <a:pathLst>
                  <a:path w="103" h="111">
                    <a:moveTo>
                      <a:pt x="0" y="80"/>
                    </a:moveTo>
                    <a:cubicBezTo>
                      <a:pt x="13" y="97"/>
                      <a:pt x="17" y="102"/>
                      <a:pt x="39" y="111"/>
                    </a:cubicBezTo>
                    <a:cubicBezTo>
                      <a:pt x="90" y="102"/>
                      <a:pt x="103" y="54"/>
                      <a:pt x="73" y="31"/>
                    </a:cubicBezTo>
                    <a:cubicBezTo>
                      <a:pt x="34" y="0"/>
                      <a:pt x="0" y="32"/>
                      <a:pt x="0" y="8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5" name="Freeform 338">
                <a:extLst>
                  <a:ext uri="{FF2B5EF4-FFF2-40B4-BE49-F238E27FC236}">
                    <a16:creationId xmlns:a16="http://schemas.microsoft.com/office/drawing/2014/main" id="{463CC5D1-3255-457E-9E00-87E0DBBB2884}"/>
                  </a:ext>
                </a:extLst>
              </p:cNvPr>
              <p:cNvSpPr>
                <a:spLocks/>
              </p:cNvSpPr>
              <p:nvPr/>
            </p:nvSpPr>
            <p:spPr bwMode="auto">
              <a:xfrm>
                <a:off x="10574339" y="2424114"/>
                <a:ext cx="60325" cy="26988"/>
              </a:xfrm>
              <a:custGeom>
                <a:avLst/>
                <a:gdLst>
                  <a:gd name="T0" fmla="*/ 172 w 183"/>
                  <a:gd name="T1" fmla="*/ 8 h 84"/>
                  <a:gd name="T2" fmla="*/ 156 w 183"/>
                  <a:gd name="T3" fmla="*/ 4 h 84"/>
                  <a:gd name="T4" fmla="*/ 93 w 183"/>
                  <a:gd name="T5" fmla="*/ 27 h 84"/>
                  <a:gd name="T6" fmla="*/ 1 w 183"/>
                  <a:gd name="T7" fmla="*/ 1 h 84"/>
                  <a:gd name="T8" fmla="*/ 24 w 183"/>
                  <a:gd name="T9" fmla="*/ 45 h 84"/>
                  <a:gd name="T10" fmla="*/ 172 w 183"/>
                  <a:gd name="T11" fmla="*/ 8 h 84"/>
                </a:gdLst>
                <a:ahLst/>
                <a:cxnLst>
                  <a:cxn ang="0">
                    <a:pos x="T0" y="T1"/>
                  </a:cxn>
                  <a:cxn ang="0">
                    <a:pos x="T2" y="T3"/>
                  </a:cxn>
                  <a:cxn ang="0">
                    <a:pos x="T4" y="T5"/>
                  </a:cxn>
                  <a:cxn ang="0">
                    <a:pos x="T6" y="T7"/>
                  </a:cxn>
                  <a:cxn ang="0">
                    <a:pos x="T8" y="T9"/>
                  </a:cxn>
                  <a:cxn ang="0">
                    <a:pos x="T10" y="T11"/>
                  </a:cxn>
                </a:cxnLst>
                <a:rect l="0" t="0" r="r" b="b"/>
                <a:pathLst>
                  <a:path w="183" h="84">
                    <a:moveTo>
                      <a:pt x="172" y="8"/>
                    </a:moveTo>
                    <a:cubicBezTo>
                      <a:pt x="164" y="4"/>
                      <a:pt x="172" y="0"/>
                      <a:pt x="156" y="4"/>
                    </a:cubicBezTo>
                    <a:cubicBezTo>
                      <a:pt x="140" y="7"/>
                      <a:pt x="123" y="25"/>
                      <a:pt x="93" y="27"/>
                    </a:cubicBezTo>
                    <a:cubicBezTo>
                      <a:pt x="36" y="31"/>
                      <a:pt x="47" y="1"/>
                      <a:pt x="1" y="1"/>
                    </a:cubicBezTo>
                    <a:cubicBezTo>
                      <a:pt x="0" y="33"/>
                      <a:pt x="1" y="33"/>
                      <a:pt x="24" y="45"/>
                    </a:cubicBezTo>
                    <a:cubicBezTo>
                      <a:pt x="99" y="84"/>
                      <a:pt x="183" y="44"/>
                      <a:pt x="172" y="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6" name="Freeform 340">
                <a:extLst>
                  <a:ext uri="{FF2B5EF4-FFF2-40B4-BE49-F238E27FC236}">
                    <a16:creationId xmlns:a16="http://schemas.microsoft.com/office/drawing/2014/main" id="{CFD295A1-57B6-4632-9E46-6C3DAE56F6AD}"/>
                  </a:ext>
                </a:extLst>
              </p:cNvPr>
              <p:cNvSpPr>
                <a:spLocks/>
              </p:cNvSpPr>
              <p:nvPr/>
            </p:nvSpPr>
            <p:spPr bwMode="auto">
              <a:xfrm>
                <a:off x="10523539" y="2324101"/>
                <a:ext cx="26988" cy="36513"/>
              </a:xfrm>
              <a:custGeom>
                <a:avLst/>
                <a:gdLst>
                  <a:gd name="T0" fmla="*/ 0 w 87"/>
                  <a:gd name="T1" fmla="*/ 83 h 114"/>
                  <a:gd name="T2" fmla="*/ 47 w 87"/>
                  <a:gd name="T3" fmla="*/ 114 h 114"/>
                  <a:gd name="T4" fmla="*/ 86 w 87"/>
                  <a:gd name="T5" fmla="*/ 83 h 114"/>
                  <a:gd name="T6" fmla="*/ 0 w 87"/>
                  <a:gd name="T7" fmla="*/ 83 h 114"/>
                </a:gdLst>
                <a:ahLst/>
                <a:cxnLst>
                  <a:cxn ang="0">
                    <a:pos x="T0" y="T1"/>
                  </a:cxn>
                  <a:cxn ang="0">
                    <a:pos x="T2" y="T3"/>
                  </a:cxn>
                  <a:cxn ang="0">
                    <a:pos x="T4" y="T5"/>
                  </a:cxn>
                  <a:cxn ang="0">
                    <a:pos x="T6" y="T7"/>
                  </a:cxn>
                </a:cxnLst>
                <a:rect l="0" t="0" r="r" b="b"/>
                <a:pathLst>
                  <a:path w="87" h="114">
                    <a:moveTo>
                      <a:pt x="0" y="83"/>
                    </a:moveTo>
                    <a:cubicBezTo>
                      <a:pt x="14" y="103"/>
                      <a:pt x="19" y="109"/>
                      <a:pt x="47" y="114"/>
                    </a:cubicBezTo>
                    <a:cubicBezTo>
                      <a:pt x="70" y="105"/>
                      <a:pt x="74" y="101"/>
                      <a:pt x="86" y="83"/>
                    </a:cubicBezTo>
                    <a:cubicBezTo>
                      <a:pt x="87" y="3"/>
                      <a:pt x="0" y="0"/>
                      <a:pt x="0" y="83"/>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264" name="Freeform 359">
              <a:extLst>
                <a:ext uri="{FF2B5EF4-FFF2-40B4-BE49-F238E27FC236}">
                  <a16:creationId xmlns:a16="http://schemas.microsoft.com/office/drawing/2014/main" id="{5C4A1BE8-BF8C-4615-9D1C-4BC69776FE38}"/>
                </a:ext>
              </a:extLst>
            </p:cNvPr>
            <p:cNvSpPr>
              <a:spLocks/>
            </p:cNvSpPr>
            <p:nvPr/>
          </p:nvSpPr>
          <p:spPr bwMode="auto">
            <a:xfrm>
              <a:off x="-181258" y="3729090"/>
              <a:ext cx="498509" cy="575203"/>
            </a:xfrm>
            <a:custGeom>
              <a:avLst/>
              <a:gdLst>
                <a:gd name="T0" fmla="*/ 742 w 2774"/>
                <a:gd name="T1" fmla="*/ 166 h 3199"/>
                <a:gd name="T2" fmla="*/ 503 w 2774"/>
                <a:gd name="T3" fmla="*/ 360 h 3199"/>
                <a:gd name="T4" fmla="*/ 385 w 2774"/>
                <a:gd name="T5" fmla="*/ 692 h 3199"/>
                <a:gd name="T6" fmla="*/ 204 w 2774"/>
                <a:gd name="T7" fmla="*/ 1403 h 3199"/>
                <a:gd name="T8" fmla="*/ 59 w 2774"/>
                <a:gd name="T9" fmla="*/ 2054 h 3199"/>
                <a:gd name="T10" fmla="*/ 36 w 2774"/>
                <a:gd name="T11" fmla="*/ 2435 h 3199"/>
                <a:gd name="T12" fmla="*/ 12 w 2774"/>
                <a:gd name="T13" fmla="*/ 2812 h 3199"/>
                <a:gd name="T14" fmla="*/ 3 w 2774"/>
                <a:gd name="T15" fmla="*/ 2983 h 3199"/>
                <a:gd name="T16" fmla="*/ 34 w 2774"/>
                <a:gd name="T17" fmla="*/ 3161 h 3199"/>
                <a:gd name="T18" fmla="*/ 415 w 2774"/>
                <a:gd name="T19" fmla="*/ 3163 h 3199"/>
                <a:gd name="T20" fmla="*/ 475 w 2774"/>
                <a:gd name="T21" fmla="*/ 2622 h 3199"/>
                <a:gd name="T22" fmla="*/ 508 w 2774"/>
                <a:gd name="T23" fmla="*/ 2047 h 3199"/>
                <a:gd name="T24" fmla="*/ 750 w 2774"/>
                <a:gd name="T25" fmla="*/ 1079 h 3199"/>
                <a:gd name="T26" fmla="*/ 803 w 2774"/>
                <a:gd name="T27" fmla="*/ 1614 h 3199"/>
                <a:gd name="T28" fmla="*/ 754 w 2774"/>
                <a:gd name="T29" fmla="*/ 2159 h 3199"/>
                <a:gd name="T30" fmla="*/ 2077 w 2774"/>
                <a:gd name="T31" fmla="*/ 2158 h 3199"/>
                <a:gd name="T32" fmla="*/ 2082 w 2774"/>
                <a:gd name="T33" fmla="*/ 1157 h 3199"/>
                <a:gd name="T34" fmla="*/ 2256 w 2774"/>
                <a:gd name="T35" fmla="*/ 2130 h 3199"/>
                <a:gd name="T36" fmla="*/ 2292 w 2774"/>
                <a:gd name="T37" fmla="*/ 2666 h 3199"/>
                <a:gd name="T38" fmla="*/ 2353 w 2774"/>
                <a:gd name="T39" fmla="*/ 3185 h 3199"/>
                <a:gd name="T40" fmla="*/ 2726 w 2774"/>
                <a:gd name="T41" fmla="*/ 3199 h 3199"/>
                <a:gd name="T42" fmla="*/ 2759 w 2774"/>
                <a:gd name="T43" fmla="*/ 2985 h 3199"/>
                <a:gd name="T44" fmla="*/ 2745 w 2774"/>
                <a:gd name="T45" fmla="*/ 2757 h 3199"/>
                <a:gd name="T46" fmla="*/ 2719 w 2774"/>
                <a:gd name="T47" fmla="*/ 2292 h 3199"/>
                <a:gd name="T48" fmla="*/ 2696 w 2774"/>
                <a:gd name="T49" fmla="*/ 1986 h 3199"/>
                <a:gd name="T50" fmla="*/ 2647 w 2774"/>
                <a:gd name="T51" fmla="*/ 1706 h 3199"/>
                <a:gd name="T52" fmla="*/ 2435 w 2774"/>
                <a:gd name="T53" fmla="*/ 579 h 3199"/>
                <a:gd name="T54" fmla="*/ 2327 w 2774"/>
                <a:gd name="T55" fmla="*/ 358 h 3199"/>
                <a:gd name="T56" fmla="*/ 2146 w 2774"/>
                <a:gd name="T57" fmla="*/ 203 h 3199"/>
                <a:gd name="T58" fmla="*/ 1745 w 2774"/>
                <a:gd name="T59" fmla="*/ 39 h 3199"/>
                <a:gd name="T60" fmla="*/ 1908 w 2774"/>
                <a:gd name="T61" fmla="*/ 421 h 3199"/>
                <a:gd name="T62" fmla="*/ 1760 w 2774"/>
                <a:gd name="T63" fmla="*/ 373 h 3199"/>
                <a:gd name="T64" fmla="*/ 1870 w 2774"/>
                <a:gd name="T65" fmla="*/ 505 h 3199"/>
                <a:gd name="T66" fmla="*/ 1776 w 2774"/>
                <a:gd name="T67" fmla="*/ 643 h 3199"/>
                <a:gd name="T68" fmla="*/ 1448 w 2774"/>
                <a:gd name="T69" fmla="*/ 988 h 3199"/>
                <a:gd name="T70" fmla="*/ 1428 w 2774"/>
                <a:gd name="T71" fmla="*/ 1000 h 3199"/>
                <a:gd name="T72" fmla="*/ 989 w 2774"/>
                <a:gd name="T73" fmla="*/ 488 h 3199"/>
                <a:gd name="T74" fmla="*/ 1097 w 2774"/>
                <a:gd name="T75" fmla="*/ 359 h 3199"/>
                <a:gd name="T76" fmla="*/ 950 w 2774"/>
                <a:gd name="T77" fmla="*/ 406 h 3199"/>
                <a:gd name="T78" fmla="*/ 1103 w 2774"/>
                <a:gd name="T79" fmla="*/ 29 h 3199"/>
                <a:gd name="T80" fmla="*/ 742 w 2774"/>
                <a:gd name="T81" fmla="*/ 166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74" h="3199">
                  <a:moveTo>
                    <a:pt x="742" y="166"/>
                  </a:moveTo>
                  <a:cubicBezTo>
                    <a:pt x="654" y="213"/>
                    <a:pt x="563" y="299"/>
                    <a:pt x="503" y="360"/>
                  </a:cubicBezTo>
                  <a:cubicBezTo>
                    <a:pt x="437" y="426"/>
                    <a:pt x="413" y="578"/>
                    <a:pt x="385" y="692"/>
                  </a:cubicBezTo>
                  <a:cubicBezTo>
                    <a:pt x="326" y="929"/>
                    <a:pt x="262" y="1165"/>
                    <a:pt x="204" y="1403"/>
                  </a:cubicBezTo>
                  <a:cubicBezTo>
                    <a:pt x="163" y="1625"/>
                    <a:pt x="72" y="1827"/>
                    <a:pt x="59" y="2054"/>
                  </a:cubicBezTo>
                  <a:cubicBezTo>
                    <a:pt x="51" y="2183"/>
                    <a:pt x="43" y="2308"/>
                    <a:pt x="36" y="2435"/>
                  </a:cubicBezTo>
                  <a:cubicBezTo>
                    <a:pt x="28" y="2549"/>
                    <a:pt x="29" y="2706"/>
                    <a:pt x="12" y="2812"/>
                  </a:cubicBezTo>
                  <a:lnTo>
                    <a:pt x="3" y="2983"/>
                  </a:lnTo>
                  <a:cubicBezTo>
                    <a:pt x="0" y="3056"/>
                    <a:pt x="0" y="3104"/>
                    <a:pt x="34" y="3161"/>
                  </a:cubicBezTo>
                  <a:lnTo>
                    <a:pt x="415" y="3163"/>
                  </a:lnTo>
                  <a:cubicBezTo>
                    <a:pt x="469" y="3062"/>
                    <a:pt x="468" y="2754"/>
                    <a:pt x="475" y="2622"/>
                  </a:cubicBezTo>
                  <a:cubicBezTo>
                    <a:pt x="484" y="2433"/>
                    <a:pt x="491" y="2232"/>
                    <a:pt x="508" y="2047"/>
                  </a:cubicBezTo>
                  <a:cubicBezTo>
                    <a:pt x="518" y="1950"/>
                    <a:pt x="723" y="1241"/>
                    <a:pt x="750" y="1079"/>
                  </a:cubicBezTo>
                  <a:cubicBezTo>
                    <a:pt x="789" y="1152"/>
                    <a:pt x="804" y="1508"/>
                    <a:pt x="803" y="1614"/>
                  </a:cubicBezTo>
                  <a:cubicBezTo>
                    <a:pt x="799" y="1809"/>
                    <a:pt x="777" y="1970"/>
                    <a:pt x="754" y="2159"/>
                  </a:cubicBezTo>
                  <a:lnTo>
                    <a:pt x="2077" y="2158"/>
                  </a:lnTo>
                  <a:cubicBezTo>
                    <a:pt x="2039" y="1743"/>
                    <a:pt x="2012" y="1595"/>
                    <a:pt x="2082" y="1157"/>
                  </a:cubicBezTo>
                  <a:cubicBezTo>
                    <a:pt x="2116" y="1225"/>
                    <a:pt x="2247" y="2012"/>
                    <a:pt x="2256" y="2130"/>
                  </a:cubicBezTo>
                  <a:cubicBezTo>
                    <a:pt x="2269" y="2308"/>
                    <a:pt x="2281" y="2489"/>
                    <a:pt x="2292" y="2666"/>
                  </a:cubicBezTo>
                  <a:cubicBezTo>
                    <a:pt x="2301" y="2798"/>
                    <a:pt x="2300" y="3089"/>
                    <a:pt x="2353" y="3185"/>
                  </a:cubicBezTo>
                  <a:lnTo>
                    <a:pt x="2726" y="3199"/>
                  </a:lnTo>
                  <a:cubicBezTo>
                    <a:pt x="2756" y="3092"/>
                    <a:pt x="2774" y="3137"/>
                    <a:pt x="2759" y="2985"/>
                  </a:cubicBezTo>
                  <a:cubicBezTo>
                    <a:pt x="2751" y="2914"/>
                    <a:pt x="2748" y="2830"/>
                    <a:pt x="2745" y="2757"/>
                  </a:cubicBezTo>
                  <a:cubicBezTo>
                    <a:pt x="2742" y="2679"/>
                    <a:pt x="2707" y="2339"/>
                    <a:pt x="2719" y="2292"/>
                  </a:cubicBezTo>
                  <a:cubicBezTo>
                    <a:pt x="2703" y="2225"/>
                    <a:pt x="2704" y="2069"/>
                    <a:pt x="2696" y="1986"/>
                  </a:cubicBezTo>
                  <a:cubicBezTo>
                    <a:pt x="2689" y="1900"/>
                    <a:pt x="2663" y="1793"/>
                    <a:pt x="2647" y="1706"/>
                  </a:cubicBezTo>
                  <a:lnTo>
                    <a:pt x="2435" y="579"/>
                  </a:lnTo>
                  <a:cubicBezTo>
                    <a:pt x="2406" y="429"/>
                    <a:pt x="2411" y="444"/>
                    <a:pt x="2327" y="358"/>
                  </a:cubicBezTo>
                  <a:cubicBezTo>
                    <a:pt x="2263" y="293"/>
                    <a:pt x="2228" y="259"/>
                    <a:pt x="2146" y="203"/>
                  </a:cubicBezTo>
                  <a:cubicBezTo>
                    <a:pt x="2101" y="179"/>
                    <a:pt x="1805" y="9"/>
                    <a:pt x="1745" y="39"/>
                  </a:cubicBezTo>
                  <a:cubicBezTo>
                    <a:pt x="1870" y="93"/>
                    <a:pt x="1936" y="237"/>
                    <a:pt x="1908" y="421"/>
                  </a:cubicBezTo>
                  <a:lnTo>
                    <a:pt x="1760" y="373"/>
                  </a:lnTo>
                  <a:cubicBezTo>
                    <a:pt x="1794" y="419"/>
                    <a:pt x="1833" y="453"/>
                    <a:pt x="1870" y="505"/>
                  </a:cubicBezTo>
                  <a:cubicBezTo>
                    <a:pt x="1837" y="553"/>
                    <a:pt x="1809" y="595"/>
                    <a:pt x="1776" y="643"/>
                  </a:cubicBezTo>
                  <a:cubicBezTo>
                    <a:pt x="1690" y="768"/>
                    <a:pt x="1579" y="909"/>
                    <a:pt x="1448" y="988"/>
                  </a:cubicBezTo>
                  <a:lnTo>
                    <a:pt x="1428" y="1000"/>
                  </a:lnTo>
                  <a:cubicBezTo>
                    <a:pt x="1284" y="929"/>
                    <a:pt x="1025" y="582"/>
                    <a:pt x="989" y="488"/>
                  </a:cubicBezTo>
                  <a:cubicBezTo>
                    <a:pt x="1007" y="458"/>
                    <a:pt x="1083" y="391"/>
                    <a:pt x="1097" y="359"/>
                  </a:cubicBezTo>
                  <a:lnTo>
                    <a:pt x="950" y="406"/>
                  </a:lnTo>
                  <a:cubicBezTo>
                    <a:pt x="933" y="209"/>
                    <a:pt x="974" y="111"/>
                    <a:pt x="1103" y="29"/>
                  </a:cubicBezTo>
                  <a:cubicBezTo>
                    <a:pt x="1049" y="0"/>
                    <a:pt x="791" y="135"/>
                    <a:pt x="742" y="1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5" name="Freeform 408">
              <a:extLst>
                <a:ext uri="{FF2B5EF4-FFF2-40B4-BE49-F238E27FC236}">
                  <a16:creationId xmlns:a16="http://schemas.microsoft.com/office/drawing/2014/main" id="{CB879A56-09E2-482B-BE5F-B4A5A34EA47F}"/>
                </a:ext>
              </a:extLst>
            </p:cNvPr>
            <p:cNvSpPr>
              <a:spLocks/>
            </p:cNvSpPr>
            <p:nvPr/>
          </p:nvSpPr>
          <p:spPr bwMode="auto">
            <a:xfrm>
              <a:off x="11347" y="3731704"/>
              <a:ext cx="135957" cy="176919"/>
            </a:xfrm>
            <a:custGeom>
              <a:avLst/>
              <a:gdLst>
                <a:gd name="T0" fmla="*/ 360 w 758"/>
                <a:gd name="T1" fmla="*/ 985 h 985"/>
                <a:gd name="T2" fmla="*/ 380 w 758"/>
                <a:gd name="T3" fmla="*/ 973 h 985"/>
                <a:gd name="T4" fmla="*/ 479 w 758"/>
                <a:gd name="T5" fmla="*/ 771 h 985"/>
                <a:gd name="T6" fmla="*/ 618 w 758"/>
                <a:gd name="T7" fmla="*/ 16 h 985"/>
                <a:gd name="T8" fmla="*/ 110 w 758"/>
                <a:gd name="T9" fmla="*/ 0 h 985"/>
                <a:gd name="T10" fmla="*/ 143 w 758"/>
                <a:gd name="T11" fmla="*/ 536 h 985"/>
                <a:gd name="T12" fmla="*/ 242 w 758"/>
                <a:gd name="T13" fmla="*/ 767 h 985"/>
                <a:gd name="T14" fmla="*/ 360 w 758"/>
                <a:gd name="T15" fmla="*/ 985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8" h="985">
                  <a:moveTo>
                    <a:pt x="360" y="985"/>
                  </a:moveTo>
                  <a:lnTo>
                    <a:pt x="380" y="973"/>
                  </a:lnTo>
                  <a:cubicBezTo>
                    <a:pt x="365" y="962"/>
                    <a:pt x="457" y="816"/>
                    <a:pt x="479" y="771"/>
                  </a:cubicBezTo>
                  <a:cubicBezTo>
                    <a:pt x="555" y="618"/>
                    <a:pt x="758" y="119"/>
                    <a:pt x="618" y="16"/>
                  </a:cubicBezTo>
                  <a:cubicBezTo>
                    <a:pt x="648" y="316"/>
                    <a:pt x="61" y="319"/>
                    <a:pt x="110" y="0"/>
                  </a:cubicBezTo>
                  <a:cubicBezTo>
                    <a:pt x="0" y="69"/>
                    <a:pt x="107" y="437"/>
                    <a:pt x="143" y="536"/>
                  </a:cubicBezTo>
                  <a:cubicBezTo>
                    <a:pt x="174" y="621"/>
                    <a:pt x="205" y="692"/>
                    <a:pt x="242" y="767"/>
                  </a:cubicBezTo>
                  <a:cubicBezTo>
                    <a:pt x="279" y="842"/>
                    <a:pt x="327" y="917"/>
                    <a:pt x="360" y="98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6" name="Freeform 437">
              <a:extLst>
                <a:ext uri="{FF2B5EF4-FFF2-40B4-BE49-F238E27FC236}">
                  <a16:creationId xmlns:a16="http://schemas.microsoft.com/office/drawing/2014/main" id="{FE5382AF-9CED-4289-B3C8-0700B804E742}"/>
                </a:ext>
              </a:extLst>
            </p:cNvPr>
            <p:cNvSpPr>
              <a:spLocks/>
            </p:cNvSpPr>
            <p:nvPr/>
          </p:nvSpPr>
          <p:spPr bwMode="auto">
            <a:xfrm>
              <a:off x="-13055" y="3729961"/>
              <a:ext cx="88895" cy="178662"/>
            </a:xfrm>
            <a:custGeom>
              <a:avLst/>
              <a:gdLst>
                <a:gd name="T0" fmla="*/ 170 w 495"/>
                <a:gd name="T1" fmla="*/ 22 h 993"/>
                <a:gd name="T2" fmla="*/ 17 w 495"/>
                <a:gd name="T3" fmla="*/ 399 h 993"/>
                <a:gd name="T4" fmla="*/ 164 w 495"/>
                <a:gd name="T5" fmla="*/ 352 h 993"/>
                <a:gd name="T6" fmla="*/ 56 w 495"/>
                <a:gd name="T7" fmla="*/ 481 h 993"/>
                <a:gd name="T8" fmla="*/ 495 w 495"/>
                <a:gd name="T9" fmla="*/ 993 h 993"/>
                <a:gd name="T10" fmla="*/ 377 w 495"/>
                <a:gd name="T11" fmla="*/ 775 h 993"/>
                <a:gd name="T12" fmla="*/ 278 w 495"/>
                <a:gd name="T13" fmla="*/ 544 h 993"/>
                <a:gd name="T14" fmla="*/ 245 w 495"/>
                <a:gd name="T15" fmla="*/ 8 h 993"/>
                <a:gd name="T16" fmla="*/ 225 w 495"/>
                <a:gd name="T17" fmla="*/ 3 h 993"/>
                <a:gd name="T18" fmla="*/ 206 w 495"/>
                <a:gd name="T19" fmla="*/ 6 h 993"/>
                <a:gd name="T20" fmla="*/ 170 w 495"/>
                <a:gd name="T21" fmla="*/ 2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5" h="993">
                  <a:moveTo>
                    <a:pt x="170" y="22"/>
                  </a:moveTo>
                  <a:cubicBezTo>
                    <a:pt x="41" y="104"/>
                    <a:pt x="0" y="202"/>
                    <a:pt x="17" y="399"/>
                  </a:cubicBezTo>
                  <a:lnTo>
                    <a:pt x="164" y="352"/>
                  </a:lnTo>
                  <a:cubicBezTo>
                    <a:pt x="150" y="384"/>
                    <a:pt x="74" y="451"/>
                    <a:pt x="56" y="481"/>
                  </a:cubicBezTo>
                  <a:cubicBezTo>
                    <a:pt x="92" y="575"/>
                    <a:pt x="351" y="922"/>
                    <a:pt x="495" y="993"/>
                  </a:cubicBezTo>
                  <a:cubicBezTo>
                    <a:pt x="462" y="925"/>
                    <a:pt x="414" y="850"/>
                    <a:pt x="377" y="775"/>
                  </a:cubicBezTo>
                  <a:cubicBezTo>
                    <a:pt x="340" y="700"/>
                    <a:pt x="309" y="629"/>
                    <a:pt x="278" y="544"/>
                  </a:cubicBezTo>
                  <a:cubicBezTo>
                    <a:pt x="242" y="445"/>
                    <a:pt x="135" y="77"/>
                    <a:pt x="245" y="8"/>
                  </a:cubicBezTo>
                  <a:cubicBezTo>
                    <a:pt x="228" y="0"/>
                    <a:pt x="244" y="4"/>
                    <a:pt x="225" y="3"/>
                  </a:cubicBezTo>
                  <a:cubicBezTo>
                    <a:pt x="218" y="3"/>
                    <a:pt x="213" y="4"/>
                    <a:pt x="206" y="6"/>
                  </a:cubicBezTo>
                  <a:cubicBezTo>
                    <a:pt x="199" y="8"/>
                    <a:pt x="178" y="18"/>
                    <a:pt x="170"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7" name="Freeform 438">
              <a:extLst>
                <a:ext uri="{FF2B5EF4-FFF2-40B4-BE49-F238E27FC236}">
                  <a16:creationId xmlns:a16="http://schemas.microsoft.com/office/drawing/2014/main" id="{BC81097E-A1DA-4E5B-B918-E669168AE01B}"/>
                </a:ext>
              </a:extLst>
            </p:cNvPr>
            <p:cNvSpPr>
              <a:spLocks/>
            </p:cNvSpPr>
            <p:nvPr/>
          </p:nvSpPr>
          <p:spPr bwMode="auto">
            <a:xfrm>
              <a:off x="76712" y="3731704"/>
              <a:ext cx="90638" cy="175176"/>
            </a:xfrm>
            <a:custGeom>
              <a:avLst/>
              <a:gdLst>
                <a:gd name="T0" fmla="*/ 15 w 503"/>
                <a:gd name="T1" fmla="*/ 974 h 974"/>
                <a:gd name="T2" fmla="*/ 343 w 503"/>
                <a:gd name="T3" fmla="*/ 629 h 974"/>
                <a:gd name="T4" fmla="*/ 437 w 503"/>
                <a:gd name="T5" fmla="*/ 491 h 974"/>
                <a:gd name="T6" fmla="*/ 327 w 503"/>
                <a:gd name="T7" fmla="*/ 359 h 974"/>
                <a:gd name="T8" fmla="*/ 475 w 503"/>
                <a:gd name="T9" fmla="*/ 407 h 974"/>
                <a:gd name="T10" fmla="*/ 312 w 503"/>
                <a:gd name="T11" fmla="*/ 25 h 974"/>
                <a:gd name="T12" fmla="*/ 286 w 503"/>
                <a:gd name="T13" fmla="*/ 12 h 974"/>
                <a:gd name="T14" fmla="*/ 253 w 503"/>
                <a:gd name="T15" fmla="*/ 17 h 974"/>
                <a:gd name="T16" fmla="*/ 114 w 503"/>
                <a:gd name="T17" fmla="*/ 772 h 974"/>
                <a:gd name="T18" fmla="*/ 15 w 503"/>
                <a:gd name="T19"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3" h="974">
                  <a:moveTo>
                    <a:pt x="15" y="974"/>
                  </a:moveTo>
                  <a:cubicBezTo>
                    <a:pt x="146" y="895"/>
                    <a:pt x="257" y="754"/>
                    <a:pt x="343" y="629"/>
                  </a:cubicBezTo>
                  <a:cubicBezTo>
                    <a:pt x="376" y="581"/>
                    <a:pt x="404" y="539"/>
                    <a:pt x="437" y="491"/>
                  </a:cubicBezTo>
                  <a:cubicBezTo>
                    <a:pt x="400" y="439"/>
                    <a:pt x="361" y="405"/>
                    <a:pt x="327" y="359"/>
                  </a:cubicBezTo>
                  <a:lnTo>
                    <a:pt x="475" y="407"/>
                  </a:lnTo>
                  <a:cubicBezTo>
                    <a:pt x="503" y="223"/>
                    <a:pt x="437" y="79"/>
                    <a:pt x="312" y="25"/>
                  </a:cubicBezTo>
                  <a:cubicBezTo>
                    <a:pt x="309" y="23"/>
                    <a:pt x="289" y="13"/>
                    <a:pt x="286" y="12"/>
                  </a:cubicBezTo>
                  <a:cubicBezTo>
                    <a:pt x="244" y="4"/>
                    <a:pt x="268" y="0"/>
                    <a:pt x="253" y="17"/>
                  </a:cubicBezTo>
                  <a:cubicBezTo>
                    <a:pt x="393" y="120"/>
                    <a:pt x="190" y="619"/>
                    <a:pt x="114" y="772"/>
                  </a:cubicBezTo>
                  <a:cubicBezTo>
                    <a:pt x="92" y="817"/>
                    <a:pt x="0" y="963"/>
                    <a:pt x="15" y="9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8" name="Rectangle 267">
              <a:extLst>
                <a:ext uri="{FF2B5EF4-FFF2-40B4-BE49-F238E27FC236}">
                  <a16:creationId xmlns:a16="http://schemas.microsoft.com/office/drawing/2014/main" id="{DAE01089-2B2A-48B0-8F6E-D288F1BFDB9F}"/>
                </a:ext>
              </a:extLst>
            </p:cNvPr>
            <p:cNvSpPr/>
            <p:nvPr/>
          </p:nvSpPr>
          <p:spPr>
            <a:xfrm>
              <a:off x="235795" y="4296504"/>
              <a:ext cx="80028" cy="40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5" name="Group 224">
            <a:extLst>
              <a:ext uri="{FF2B5EF4-FFF2-40B4-BE49-F238E27FC236}">
                <a16:creationId xmlns:a16="http://schemas.microsoft.com/office/drawing/2014/main" id="{60FD7547-7542-433F-AC69-A98C8F32CB17}"/>
              </a:ext>
            </a:extLst>
          </p:cNvPr>
          <p:cNvGrpSpPr/>
          <p:nvPr/>
        </p:nvGrpSpPr>
        <p:grpSpPr>
          <a:xfrm>
            <a:off x="1233622" y="2085696"/>
            <a:ext cx="504181" cy="1232950"/>
            <a:chOff x="1566078" y="327738"/>
            <a:chExt cx="2894555" cy="7078494"/>
          </a:xfrm>
        </p:grpSpPr>
        <p:sp>
          <p:nvSpPr>
            <p:cNvPr id="226" name="Freeform 75">
              <a:extLst>
                <a:ext uri="{FF2B5EF4-FFF2-40B4-BE49-F238E27FC236}">
                  <a16:creationId xmlns:a16="http://schemas.microsoft.com/office/drawing/2014/main" id="{03FF03E0-BDC3-4382-8A29-C6A25579BC3D}"/>
                </a:ext>
              </a:extLst>
            </p:cNvPr>
            <p:cNvSpPr>
              <a:spLocks/>
            </p:cNvSpPr>
            <p:nvPr/>
          </p:nvSpPr>
          <p:spPr bwMode="auto">
            <a:xfrm>
              <a:off x="3671888" y="3962401"/>
              <a:ext cx="731838" cy="593725"/>
            </a:xfrm>
            <a:custGeom>
              <a:avLst/>
              <a:gdLst>
                <a:gd name="T0" fmla="*/ 1343 w 2741"/>
                <a:gd name="T1" fmla="*/ 56 h 2226"/>
                <a:gd name="T2" fmla="*/ 172 w 2741"/>
                <a:gd name="T3" fmla="*/ 1151 h 2226"/>
                <a:gd name="T4" fmla="*/ 1341 w 2741"/>
                <a:gd name="T5" fmla="*/ 2196 h 2226"/>
                <a:gd name="T6" fmla="*/ 2254 w 2741"/>
                <a:gd name="T7" fmla="*/ 211 h 2226"/>
                <a:gd name="T8" fmla="*/ 1343 w 2741"/>
                <a:gd name="T9" fmla="*/ 56 h 2226"/>
              </a:gdLst>
              <a:ahLst/>
              <a:cxnLst>
                <a:cxn ang="0">
                  <a:pos x="T0" y="T1"/>
                </a:cxn>
                <a:cxn ang="0">
                  <a:pos x="T2" y="T3"/>
                </a:cxn>
                <a:cxn ang="0">
                  <a:pos x="T4" y="T5"/>
                </a:cxn>
                <a:cxn ang="0">
                  <a:pos x="T6" y="T7"/>
                </a:cxn>
                <a:cxn ang="0">
                  <a:pos x="T8" y="T9"/>
                </a:cxn>
              </a:cxnLst>
              <a:rect l="0" t="0" r="r" b="b"/>
              <a:pathLst>
                <a:path w="2741" h="2226">
                  <a:moveTo>
                    <a:pt x="1343" y="56"/>
                  </a:moveTo>
                  <a:cubicBezTo>
                    <a:pt x="723" y="170"/>
                    <a:pt x="306" y="582"/>
                    <a:pt x="172" y="1151"/>
                  </a:cubicBezTo>
                  <a:cubicBezTo>
                    <a:pt x="0" y="1879"/>
                    <a:pt x="806" y="2226"/>
                    <a:pt x="1341" y="2196"/>
                  </a:cubicBezTo>
                  <a:cubicBezTo>
                    <a:pt x="2593" y="2125"/>
                    <a:pt x="2741" y="535"/>
                    <a:pt x="2254" y="211"/>
                  </a:cubicBezTo>
                  <a:cubicBezTo>
                    <a:pt x="2046" y="72"/>
                    <a:pt x="1648" y="0"/>
                    <a:pt x="1343" y="56"/>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7" name="Freeform 71">
              <a:extLst>
                <a:ext uri="{FF2B5EF4-FFF2-40B4-BE49-F238E27FC236}">
                  <a16:creationId xmlns:a16="http://schemas.microsoft.com/office/drawing/2014/main" id="{658F8D51-1A83-4ED5-A1FE-D84B1D75B15A}"/>
                </a:ext>
              </a:extLst>
            </p:cNvPr>
            <p:cNvSpPr>
              <a:spLocks/>
            </p:cNvSpPr>
            <p:nvPr/>
          </p:nvSpPr>
          <p:spPr bwMode="auto">
            <a:xfrm>
              <a:off x="2051208" y="2660946"/>
              <a:ext cx="2409425" cy="1501995"/>
            </a:xfrm>
            <a:custGeom>
              <a:avLst/>
              <a:gdLst>
                <a:gd name="T0" fmla="*/ 423 w 4660"/>
                <a:gd name="T1" fmla="*/ 2206 h 2845"/>
                <a:gd name="T2" fmla="*/ 477 w 4660"/>
                <a:gd name="T3" fmla="*/ 2497 h 2845"/>
                <a:gd name="T4" fmla="*/ 687 w 4660"/>
                <a:gd name="T5" fmla="*/ 2529 h 2845"/>
                <a:gd name="T6" fmla="*/ 1105 w 4660"/>
                <a:gd name="T7" fmla="*/ 2739 h 2845"/>
                <a:gd name="T8" fmla="*/ 3264 w 4660"/>
                <a:gd name="T9" fmla="*/ 2739 h 2845"/>
                <a:gd name="T10" fmla="*/ 4153 w 4660"/>
                <a:gd name="T11" fmla="*/ 2845 h 2845"/>
                <a:gd name="T12" fmla="*/ 4201 w 4660"/>
                <a:gd name="T13" fmla="*/ 2839 h 2845"/>
                <a:gd name="T14" fmla="*/ 4110 w 4660"/>
                <a:gd name="T15" fmla="*/ 2719 h 2845"/>
                <a:gd name="T16" fmla="*/ 4494 w 4660"/>
                <a:gd name="T17" fmla="*/ 585 h 2845"/>
                <a:gd name="T18" fmla="*/ 4269 w 4660"/>
                <a:gd name="T19" fmla="*/ 58 h 2845"/>
                <a:gd name="T20" fmla="*/ 3414 w 4660"/>
                <a:gd name="T21" fmla="*/ 68 h 2845"/>
                <a:gd name="T22" fmla="*/ 2510 w 4660"/>
                <a:gd name="T23" fmla="*/ 68 h 2845"/>
                <a:gd name="T24" fmla="*/ 1840 w 4660"/>
                <a:gd name="T25" fmla="*/ 67 h 2845"/>
                <a:gd name="T26" fmla="*/ 156 w 4660"/>
                <a:gd name="T27" fmla="*/ 123 h 2845"/>
                <a:gd name="T28" fmla="*/ 95 w 4660"/>
                <a:gd name="T29" fmla="*/ 920 h 2845"/>
                <a:gd name="T30" fmla="*/ 313 w 4660"/>
                <a:gd name="T31" fmla="*/ 1493 h 2845"/>
                <a:gd name="T32" fmla="*/ 423 w 4660"/>
                <a:gd name="T33" fmla="*/ 2206 h 2845"/>
                <a:gd name="connsiteX0" fmla="*/ 765 w 9623"/>
                <a:gd name="connsiteY0" fmla="*/ 7560 h 9806"/>
                <a:gd name="connsiteX1" fmla="*/ 881 w 9623"/>
                <a:gd name="connsiteY1" fmla="*/ 8583 h 9806"/>
                <a:gd name="connsiteX2" fmla="*/ 1331 w 9623"/>
                <a:gd name="connsiteY2" fmla="*/ 8695 h 9806"/>
                <a:gd name="connsiteX3" fmla="*/ 2228 w 9623"/>
                <a:gd name="connsiteY3" fmla="*/ 9433 h 9806"/>
                <a:gd name="connsiteX4" fmla="*/ 6861 w 9623"/>
                <a:gd name="connsiteY4" fmla="*/ 9433 h 9806"/>
                <a:gd name="connsiteX5" fmla="*/ 8769 w 9623"/>
                <a:gd name="connsiteY5" fmla="*/ 9806 h 9806"/>
                <a:gd name="connsiteX6" fmla="*/ 8872 w 9623"/>
                <a:gd name="connsiteY6" fmla="*/ 9785 h 9806"/>
                <a:gd name="connsiteX7" fmla="*/ 8677 w 9623"/>
                <a:gd name="connsiteY7" fmla="*/ 9363 h 9806"/>
                <a:gd name="connsiteX8" fmla="*/ 9501 w 9623"/>
                <a:gd name="connsiteY8" fmla="*/ 1862 h 9806"/>
                <a:gd name="connsiteX9" fmla="*/ 9018 w 9623"/>
                <a:gd name="connsiteY9" fmla="*/ 10 h 9806"/>
                <a:gd name="connsiteX10" fmla="*/ 7183 w 9623"/>
                <a:gd name="connsiteY10" fmla="*/ 45 h 9806"/>
                <a:gd name="connsiteX11" fmla="*/ 5243 w 9623"/>
                <a:gd name="connsiteY11" fmla="*/ 45 h 9806"/>
                <a:gd name="connsiteX12" fmla="*/ 3805 w 9623"/>
                <a:gd name="connsiteY12" fmla="*/ 42 h 9806"/>
                <a:gd name="connsiteX13" fmla="*/ 192 w 9623"/>
                <a:gd name="connsiteY13" fmla="*/ 238 h 9806"/>
                <a:gd name="connsiteX14" fmla="*/ 529 w 9623"/>
                <a:gd name="connsiteY14" fmla="*/ 5054 h 9806"/>
                <a:gd name="connsiteX15" fmla="*/ 765 w 9623"/>
                <a:gd name="connsiteY15" fmla="*/ 7560 h 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23" h="9806">
                  <a:moveTo>
                    <a:pt x="765" y="7560"/>
                  </a:moveTo>
                  <a:cubicBezTo>
                    <a:pt x="804" y="7901"/>
                    <a:pt x="842" y="8242"/>
                    <a:pt x="881" y="8583"/>
                  </a:cubicBezTo>
                  <a:lnTo>
                    <a:pt x="1331" y="8695"/>
                  </a:lnTo>
                  <a:cubicBezTo>
                    <a:pt x="1771" y="8853"/>
                    <a:pt x="1986" y="9082"/>
                    <a:pt x="2228" y="9433"/>
                  </a:cubicBezTo>
                  <a:lnTo>
                    <a:pt x="6861" y="9433"/>
                  </a:lnTo>
                  <a:cubicBezTo>
                    <a:pt x="7490" y="8632"/>
                    <a:pt x="8331" y="8541"/>
                    <a:pt x="8769" y="9806"/>
                  </a:cubicBezTo>
                  <a:lnTo>
                    <a:pt x="8872" y="9785"/>
                  </a:lnTo>
                  <a:lnTo>
                    <a:pt x="8677" y="9363"/>
                  </a:lnTo>
                  <a:cubicBezTo>
                    <a:pt x="8992" y="7261"/>
                    <a:pt x="9260" y="4172"/>
                    <a:pt x="9501" y="1862"/>
                  </a:cubicBezTo>
                  <a:cubicBezTo>
                    <a:pt x="9617" y="741"/>
                    <a:pt x="9857" y="63"/>
                    <a:pt x="9018" y="10"/>
                  </a:cubicBezTo>
                  <a:lnTo>
                    <a:pt x="7183" y="45"/>
                  </a:lnTo>
                  <a:lnTo>
                    <a:pt x="5243" y="45"/>
                  </a:lnTo>
                  <a:lnTo>
                    <a:pt x="3805" y="42"/>
                  </a:lnTo>
                  <a:cubicBezTo>
                    <a:pt x="3080" y="108"/>
                    <a:pt x="567" y="-194"/>
                    <a:pt x="192" y="238"/>
                  </a:cubicBezTo>
                  <a:cubicBezTo>
                    <a:pt x="-354" y="1073"/>
                    <a:pt x="433" y="3834"/>
                    <a:pt x="529" y="5054"/>
                  </a:cubicBezTo>
                  <a:cubicBezTo>
                    <a:pt x="612" y="5890"/>
                    <a:pt x="722" y="6727"/>
                    <a:pt x="765" y="7560"/>
                  </a:cubicBezTo>
                  <a:close/>
                </a:path>
              </a:pathLst>
            </a:custGeom>
            <a:solidFill>
              <a:srgbClr val="BAE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8" name="Freeform 74">
              <a:extLst>
                <a:ext uri="{FF2B5EF4-FFF2-40B4-BE49-F238E27FC236}">
                  <a16:creationId xmlns:a16="http://schemas.microsoft.com/office/drawing/2014/main" id="{D4E9ECE4-855A-4C2E-8CE3-DBD52D7597C6}"/>
                </a:ext>
              </a:extLst>
            </p:cNvPr>
            <p:cNvSpPr>
              <a:spLocks/>
            </p:cNvSpPr>
            <p:nvPr/>
          </p:nvSpPr>
          <p:spPr bwMode="auto">
            <a:xfrm>
              <a:off x="1566078" y="1615650"/>
              <a:ext cx="1445040" cy="2206861"/>
            </a:xfrm>
            <a:custGeom>
              <a:avLst/>
              <a:gdLst>
                <a:gd name="T0" fmla="*/ 602 w 3032"/>
                <a:gd name="T1" fmla="*/ 2310 h 4135"/>
                <a:gd name="T2" fmla="*/ 1383 w 3032"/>
                <a:gd name="T3" fmla="*/ 3981 h 4135"/>
                <a:gd name="T4" fmla="*/ 1561 w 3032"/>
                <a:gd name="T5" fmla="*/ 4110 h 4135"/>
                <a:gd name="T6" fmla="*/ 1615 w 3032"/>
                <a:gd name="T7" fmla="*/ 4117 h 4135"/>
                <a:gd name="T8" fmla="*/ 1505 w 3032"/>
                <a:gd name="T9" fmla="*/ 3404 h 4135"/>
                <a:gd name="T10" fmla="*/ 1287 w 3032"/>
                <a:gd name="T11" fmla="*/ 2831 h 4135"/>
                <a:gd name="T12" fmla="*/ 1348 w 3032"/>
                <a:gd name="T13" fmla="*/ 2034 h 4135"/>
                <a:gd name="T14" fmla="*/ 3032 w 3032"/>
                <a:gd name="T15" fmla="*/ 1978 h 4135"/>
                <a:gd name="T16" fmla="*/ 2601 w 3032"/>
                <a:gd name="T17" fmla="*/ 1243 h 4135"/>
                <a:gd name="T18" fmla="*/ 2843 w 3032"/>
                <a:gd name="T19" fmla="*/ 957 h 4135"/>
                <a:gd name="T20" fmla="*/ 2435 w 3032"/>
                <a:gd name="T21" fmla="*/ 734 h 4135"/>
                <a:gd name="T22" fmla="*/ 2430 w 3032"/>
                <a:gd name="T23" fmla="*/ 21 h 4135"/>
                <a:gd name="T24" fmla="*/ 1236 w 3032"/>
                <a:gd name="T25" fmla="*/ 900 h 4135"/>
                <a:gd name="T26" fmla="*/ 923 w 3032"/>
                <a:gd name="T27" fmla="*/ 1608 h 4135"/>
                <a:gd name="T28" fmla="*/ 602 w 3032"/>
                <a:gd name="T29" fmla="*/ 2310 h 4135"/>
                <a:gd name="connsiteX0" fmla="*/ 799 w 8814"/>
                <a:gd name="connsiteY0" fmla="*/ 5537 h 9930"/>
                <a:gd name="connsiteX1" fmla="*/ 3375 w 8814"/>
                <a:gd name="connsiteY1" fmla="*/ 9579 h 9930"/>
                <a:gd name="connsiteX2" fmla="*/ 3962 w 8814"/>
                <a:gd name="connsiteY2" fmla="*/ 9891 h 9930"/>
                <a:gd name="connsiteX3" fmla="*/ 4141 w 8814"/>
                <a:gd name="connsiteY3" fmla="*/ 9907 h 9930"/>
                <a:gd name="connsiteX4" fmla="*/ 3778 w 8814"/>
                <a:gd name="connsiteY4" fmla="*/ 8183 h 9930"/>
                <a:gd name="connsiteX5" fmla="*/ 3059 w 8814"/>
                <a:gd name="connsiteY5" fmla="*/ 6797 h 9930"/>
                <a:gd name="connsiteX6" fmla="*/ 3260 w 8814"/>
                <a:gd name="connsiteY6" fmla="*/ 4870 h 9930"/>
                <a:gd name="connsiteX7" fmla="*/ 8814 w 8814"/>
                <a:gd name="connsiteY7" fmla="*/ 4735 h 9930"/>
                <a:gd name="connsiteX8" fmla="*/ 7392 w 8814"/>
                <a:gd name="connsiteY8" fmla="*/ 2957 h 9930"/>
                <a:gd name="connsiteX9" fmla="*/ 8191 w 8814"/>
                <a:gd name="connsiteY9" fmla="*/ 2265 h 9930"/>
                <a:gd name="connsiteX10" fmla="*/ 6845 w 8814"/>
                <a:gd name="connsiteY10" fmla="*/ 1726 h 9930"/>
                <a:gd name="connsiteX11" fmla="*/ 6829 w 8814"/>
                <a:gd name="connsiteY11" fmla="*/ 2 h 9930"/>
                <a:gd name="connsiteX12" fmla="*/ 2891 w 8814"/>
                <a:gd name="connsiteY12" fmla="*/ 2128 h 9930"/>
                <a:gd name="connsiteX13" fmla="*/ 1858 w 8814"/>
                <a:gd name="connsiteY13" fmla="*/ 3840 h 9930"/>
                <a:gd name="connsiteX14" fmla="*/ 799 w 8814"/>
                <a:gd name="connsiteY14" fmla="*/ 5537 h 993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293 w 10000"/>
                <a:gd name="connsiteY9" fmla="*/ 2281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493 w 10000"/>
                <a:gd name="connsiteY8" fmla="*/ 2987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53"/>
                <a:gd name="connsiteY0" fmla="*/ 5576 h 10000"/>
                <a:gd name="connsiteX1" fmla="*/ 3829 w 10053"/>
                <a:gd name="connsiteY1" fmla="*/ 9647 h 10000"/>
                <a:gd name="connsiteX2" fmla="*/ 4495 w 10053"/>
                <a:gd name="connsiteY2" fmla="*/ 9961 h 10000"/>
                <a:gd name="connsiteX3" fmla="*/ 4698 w 10053"/>
                <a:gd name="connsiteY3" fmla="*/ 9977 h 10000"/>
                <a:gd name="connsiteX4" fmla="*/ 4286 w 10053"/>
                <a:gd name="connsiteY4" fmla="*/ 8241 h 10000"/>
                <a:gd name="connsiteX5" fmla="*/ 3471 w 10053"/>
                <a:gd name="connsiteY5" fmla="*/ 6845 h 10000"/>
                <a:gd name="connsiteX6" fmla="*/ 3699 w 10053"/>
                <a:gd name="connsiteY6" fmla="*/ 4904 h 10000"/>
                <a:gd name="connsiteX7" fmla="*/ 10053 w 10053"/>
                <a:gd name="connsiteY7" fmla="*/ 4768 h 10000"/>
                <a:gd name="connsiteX8" fmla="*/ 8493 w 10053"/>
                <a:gd name="connsiteY8" fmla="*/ 2987 h 10000"/>
                <a:gd name="connsiteX9" fmla="*/ 9346 w 10053"/>
                <a:gd name="connsiteY9" fmla="*/ 2272 h 10000"/>
                <a:gd name="connsiteX10" fmla="*/ 7832 w 10053"/>
                <a:gd name="connsiteY10" fmla="*/ 1712 h 10000"/>
                <a:gd name="connsiteX11" fmla="*/ 7748 w 10053"/>
                <a:gd name="connsiteY11" fmla="*/ 2 h 10000"/>
                <a:gd name="connsiteX12" fmla="*/ 3280 w 10053"/>
                <a:gd name="connsiteY12" fmla="*/ 2143 h 10000"/>
                <a:gd name="connsiteX13" fmla="*/ 2108 w 10053"/>
                <a:gd name="connsiteY13" fmla="*/ 3867 h 10000"/>
                <a:gd name="connsiteX14" fmla="*/ 907 w 10053"/>
                <a:gd name="connsiteY14" fmla="*/ 557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53" h="10000">
                  <a:moveTo>
                    <a:pt x="907" y="5576"/>
                  </a:moveTo>
                  <a:cubicBezTo>
                    <a:pt x="-111" y="7766"/>
                    <a:pt x="-1346" y="6963"/>
                    <a:pt x="3829" y="9647"/>
                  </a:cubicBezTo>
                  <a:lnTo>
                    <a:pt x="4495" y="9961"/>
                  </a:lnTo>
                  <a:cubicBezTo>
                    <a:pt x="4746" y="10021"/>
                    <a:pt x="4552" y="10002"/>
                    <a:pt x="4698" y="9977"/>
                  </a:cubicBezTo>
                  <a:cubicBezTo>
                    <a:pt x="4623" y="9400"/>
                    <a:pt x="4432" y="8821"/>
                    <a:pt x="4286" y="8241"/>
                  </a:cubicBezTo>
                  <a:cubicBezTo>
                    <a:pt x="4084" y="7456"/>
                    <a:pt x="4249" y="7213"/>
                    <a:pt x="3471" y="6845"/>
                  </a:cubicBezTo>
                  <a:cubicBezTo>
                    <a:pt x="4181" y="5783"/>
                    <a:pt x="3114" y="5318"/>
                    <a:pt x="3699" y="4904"/>
                  </a:cubicBezTo>
                  <a:cubicBezTo>
                    <a:pt x="4353" y="4605"/>
                    <a:pt x="8788" y="4815"/>
                    <a:pt x="10053" y="4768"/>
                  </a:cubicBezTo>
                  <a:cubicBezTo>
                    <a:pt x="9817" y="4247"/>
                    <a:pt x="8493" y="3508"/>
                    <a:pt x="8493" y="2987"/>
                  </a:cubicBezTo>
                  <a:cubicBezTo>
                    <a:pt x="9010" y="2558"/>
                    <a:pt x="9255" y="2933"/>
                    <a:pt x="9346" y="2272"/>
                  </a:cubicBezTo>
                  <a:cubicBezTo>
                    <a:pt x="8724" y="1966"/>
                    <a:pt x="8176" y="2083"/>
                    <a:pt x="7832" y="1712"/>
                  </a:cubicBezTo>
                  <a:cubicBezTo>
                    <a:pt x="7480" y="1225"/>
                    <a:pt x="8372" y="385"/>
                    <a:pt x="7748" y="2"/>
                  </a:cubicBezTo>
                  <a:cubicBezTo>
                    <a:pt x="6333" y="-49"/>
                    <a:pt x="4062" y="983"/>
                    <a:pt x="3280" y="2143"/>
                  </a:cubicBezTo>
                  <a:cubicBezTo>
                    <a:pt x="2891" y="2722"/>
                    <a:pt x="2497" y="3282"/>
                    <a:pt x="2108" y="3867"/>
                  </a:cubicBezTo>
                  <a:cubicBezTo>
                    <a:pt x="1719" y="4458"/>
                    <a:pt x="1364" y="5080"/>
                    <a:pt x="907" y="5576"/>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9" name="Freeform 77">
              <a:extLst>
                <a:ext uri="{FF2B5EF4-FFF2-40B4-BE49-F238E27FC236}">
                  <a16:creationId xmlns:a16="http://schemas.microsoft.com/office/drawing/2014/main" id="{58119575-4A9C-4A65-AE88-263BB2C4C6AE}"/>
                </a:ext>
              </a:extLst>
            </p:cNvPr>
            <p:cNvSpPr>
              <a:spLocks/>
            </p:cNvSpPr>
            <p:nvPr/>
          </p:nvSpPr>
          <p:spPr bwMode="auto">
            <a:xfrm>
              <a:off x="2658146" y="930042"/>
              <a:ext cx="1125599" cy="1419789"/>
            </a:xfrm>
            <a:custGeom>
              <a:avLst/>
              <a:gdLst>
                <a:gd name="T0" fmla="*/ 114 w 2096"/>
                <a:gd name="T1" fmla="*/ 613 h 2638"/>
                <a:gd name="T2" fmla="*/ 87 w 2096"/>
                <a:gd name="T3" fmla="*/ 894 h 2638"/>
                <a:gd name="T4" fmla="*/ 182 w 2096"/>
                <a:gd name="T5" fmla="*/ 1186 h 2638"/>
                <a:gd name="T6" fmla="*/ 684 w 2096"/>
                <a:gd name="T7" fmla="*/ 1851 h 2638"/>
                <a:gd name="T8" fmla="*/ 672 w 2096"/>
                <a:gd name="T9" fmla="*/ 2246 h 2638"/>
                <a:gd name="T10" fmla="*/ 742 w 2096"/>
                <a:gd name="T11" fmla="*/ 2638 h 2638"/>
                <a:gd name="T12" fmla="*/ 761 w 2096"/>
                <a:gd name="T13" fmla="*/ 2603 h 2638"/>
                <a:gd name="T14" fmla="*/ 810 w 2096"/>
                <a:gd name="T15" fmla="*/ 2470 h 2638"/>
                <a:gd name="T16" fmla="*/ 779 w 2096"/>
                <a:gd name="T17" fmla="*/ 1958 h 2638"/>
                <a:gd name="T18" fmla="*/ 1096 w 2096"/>
                <a:gd name="T19" fmla="*/ 1933 h 2638"/>
                <a:gd name="T20" fmla="*/ 1090 w 2096"/>
                <a:gd name="T21" fmla="*/ 2161 h 2638"/>
                <a:gd name="T22" fmla="*/ 1077 w 2096"/>
                <a:gd name="T23" fmla="*/ 2191 h 2638"/>
                <a:gd name="T24" fmla="*/ 1105 w 2096"/>
                <a:gd name="T25" fmla="*/ 2624 h 2638"/>
                <a:gd name="T26" fmla="*/ 1135 w 2096"/>
                <a:gd name="T27" fmla="*/ 2577 h 2638"/>
                <a:gd name="T28" fmla="*/ 1221 w 2096"/>
                <a:gd name="T29" fmla="*/ 2174 h 2638"/>
                <a:gd name="T30" fmla="*/ 1235 w 2096"/>
                <a:gd name="T31" fmla="*/ 1936 h 2638"/>
                <a:gd name="T32" fmla="*/ 1800 w 2096"/>
                <a:gd name="T33" fmla="*/ 1545 h 2638"/>
                <a:gd name="T34" fmla="*/ 1933 w 2096"/>
                <a:gd name="T35" fmla="*/ 1319 h 2638"/>
                <a:gd name="T36" fmla="*/ 2096 w 2096"/>
                <a:gd name="T37" fmla="*/ 1132 h 2638"/>
                <a:gd name="T38" fmla="*/ 2071 w 2096"/>
                <a:gd name="T39" fmla="*/ 845 h 2638"/>
                <a:gd name="T40" fmla="*/ 2002 w 2096"/>
                <a:gd name="T41" fmla="*/ 856 h 2638"/>
                <a:gd name="T42" fmla="*/ 1994 w 2096"/>
                <a:gd name="T43" fmla="*/ 826 h 2638"/>
                <a:gd name="T44" fmla="*/ 1943 w 2096"/>
                <a:gd name="T45" fmla="*/ 653 h 2638"/>
                <a:gd name="T46" fmla="*/ 888 w 2096"/>
                <a:gd name="T47" fmla="*/ 127 h 2638"/>
                <a:gd name="T48" fmla="*/ 791 w 2096"/>
                <a:gd name="T49" fmla="*/ 0 h 2638"/>
                <a:gd name="T50" fmla="*/ 267 w 2096"/>
                <a:gd name="T51" fmla="*/ 297 h 2638"/>
                <a:gd name="T52" fmla="*/ 237 w 2096"/>
                <a:gd name="T53" fmla="*/ 608 h 2638"/>
                <a:gd name="T54" fmla="*/ 114 w 2096"/>
                <a:gd name="T55" fmla="*/ 613 h 2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96" h="2638">
                  <a:moveTo>
                    <a:pt x="114" y="613"/>
                  </a:moveTo>
                  <a:cubicBezTo>
                    <a:pt x="57" y="716"/>
                    <a:pt x="0" y="765"/>
                    <a:pt x="87" y="894"/>
                  </a:cubicBezTo>
                  <a:cubicBezTo>
                    <a:pt x="190" y="1048"/>
                    <a:pt x="170" y="904"/>
                    <a:pt x="182" y="1186"/>
                  </a:cubicBezTo>
                  <a:cubicBezTo>
                    <a:pt x="222" y="1522"/>
                    <a:pt x="429" y="1743"/>
                    <a:pt x="684" y="1851"/>
                  </a:cubicBezTo>
                  <a:cubicBezTo>
                    <a:pt x="686" y="2005"/>
                    <a:pt x="658" y="2090"/>
                    <a:pt x="672" y="2246"/>
                  </a:cubicBezTo>
                  <a:cubicBezTo>
                    <a:pt x="683" y="2376"/>
                    <a:pt x="725" y="2508"/>
                    <a:pt x="742" y="2638"/>
                  </a:cubicBezTo>
                  <a:cubicBezTo>
                    <a:pt x="749" y="2627"/>
                    <a:pt x="758" y="2598"/>
                    <a:pt x="761" y="2603"/>
                  </a:cubicBezTo>
                  <a:lnTo>
                    <a:pt x="810" y="2470"/>
                  </a:lnTo>
                  <a:cubicBezTo>
                    <a:pt x="860" y="2209"/>
                    <a:pt x="762" y="2074"/>
                    <a:pt x="779" y="1958"/>
                  </a:cubicBezTo>
                  <a:cubicBezTo>
                    <a:pt x="780" y="1957"/>
                    <a:pt x="833" y="1831"/>
                    <a:pt x="1096" y="1933"/>
                  </a:cubicBezTo>
                  <a:cubicBezTo>
                    <a:pt x="1142" y="2050"/>
                    <a:pt x="1118" y="2080"/>
                    <a:pt x="1090" y="2161"/>
                  </a:cubicBezTo>
                  <a:cubicBezTo>
                    <a:pt x="1086" y="2173"/>
                    <a:pt x="1081" y="2179"/>
                    <a:pt x="1077" y="2191"/>
                  </a:cubicBezTo>
                  <a:cubicBezTo>
                    <a:pt x="1030" y="2328"/>
                    <a:pt x="1062" y="2458"/>
                    <a:pt x="1105" y="2624"/>
                  </a:cubicBezTo>
                  <a:lnTo>
                    <a:pt x="1135" y="2577"/>
                  </a:lnTo>
                  <a:cubicBezTo>
                    <a:pt x="1192" y="2454"/>
                    <a:pt x="1209" y="2305"/>
                    <a:pt x="1221" y="2174"/>
                  </a:cubicBezTo>
                  <a:lnTo>
                    <a:pt x="1235" y="1936"/>
                  </a:lnTo>
                  <a:cubicBezTo>
                    <a:pt x="1502" y="1847"/>
                    <a:pt x="1654" y="1785"/>
                    <a:pt x="1800" y="1545"/>
                  </a:cubicBezTo>
                  <a:lnTo>
                    <a:pt x="1933" y="1319"/>
                  </a:lnTo>
                  <a:cubicBezTo>
                    <a:pt x="1960" y="1179"/>
                    <a:pt x="1988" y="1199"/>
                    <a:pt x="2096" y="1132"/>
                  </a:cubicBezTo>
                  <a:lnTo>
                    <a:pt x="2071" y="845"/>
                  </a:lnTo>
                  <a:cubicBezTo>
                    <a:pt x="2040" y="862"/>
                    <a:pt x="2033" y="859"/>
                    <a:pt x="2002" y="856"/>
                  </a:cubicBezTo>
                  <a:cubicBezTo>
                    <a:pt x="1998" y="847"/>
                    <a:pt x="1996" y="834"/>
                    <a:pt x="1994" y="826"/>
                  </a:cubicBezTo>
                  <a:lnTo>
                    <a:pt x="1943" y="653"/>
                  </a:lnTo>
                  <a:cubicBezTo>
                    <a:pt x="1502" y="640"/>
                    <a:pt x="1003" y="449"/>
                    <a:pt x="888" y="127"/>
                  </a:cubicBezTo>
                  <a:lnTo>
                    <a:pt x="791" y="0"/>
                  </a:lnTo>
                  <a:cubicBezTo>
                    <a:pt x="687" y="191"/>
                    <a:pt x="490" y="292"/>
                    <a:pt x="267" y="297"/>
                  </a:cubicBezTo>
                  <a:lnTo>
                    <a:pt x="237" y="608"/>
                  </a:lnTo>
                  <a:lnTo>
                    <a:pt x="114" y="613"/>
                  </a:lnTo>
                  <a:close/>
                </a:path>
              </a:pathLst>
            </a:custGeom>
            <a:solidFill>
              <a:srgbClr val="FBB2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0" name="Freeform 78">
              <a:extLst>
                <a:ext uri="{FF2B5EF4-FFF2-40B4-BE49-F238E27FC236}">
                  <a16:creationId xmlns:a16="http://schemas.microsoft.com/office/drawing/2014/main" id="{6D3DAD74-8D77-48BD-AA10-F382A2CBAB71}"/>
                </a:ext>
              </a:extLst>
            </p:cNvPr>
            <p:cNvSpPr>
              <a:spLocks/>
            </p:cNvSpPr>
            <p:nvPr/>
          </p:nvSpPr>
          <p:spPr bwMode="auto">
            <a:xfrm>
              <a:off x="2718424" y="327738"/>
              <a:ext cx="998779" cy="931670"/>
            </a:xfrm>
            <a:custGeom>
              <a:avLst/>
              <a:gdLst>
                <a:gd name="T0" fmla="*/ 249 w 2214"/>
                <a:gd name="T1" fmla="*/ 1746 h 1746"/>
                <a:gd name="T2" fmla="*/ 372 w 2214"/>
                <a:gd name="T3" fmla="*/ 1741 h 1746"/>
                <a:gd name="T4" fmla="*/ 402 w 2214"/>
                <a:gd name="T5" fmla="*/ 1430 h 1746"/>
                <a:gd name="T6" fmla="*/ 926 w 2214"/>
                <a:gd name="T7" fmla="*/ 1133 h 1746"/>
                <a:gd name="T8" fmla="*/ 1023 w 2214"/>
                <a:gd name="T9" fmla="*/ 1260 h 1746"/>
                <a:gd name="T10" fmla="*/ 1999 w 2214"/>
                <a:gd name="T11" fmla="*/ 1431 h 1746"/>
                <a:gd name="T12" fmla="*/ 1959 w 2214"/>
                <a:gd name="T13" fmla="*/ 202 h 1746"/>
                <a:gd name="T14" fmla="*/ 1896 w 2214"/>
                <a:gd name="T15" fmla="*/ 143 h 1746"/>
                <a:gd name="T16" fmla="*/ 1233 w 2214"/>
                <a:gd name="T17" fmla="*/ 29 h 1746"/>
                <a:gd name="T18" fmla="*/ 249 w 2214"/>
                <a:gd name="T19" fmla="*/ 1746 h 1746"/>
                <a:gd name="connsiteX0" fmla="*/ 0 w 8347"/>
                <a:gd name="connsiteY0" fmla="*/ 9910 h 9910"/>
                <a:gd name="connsiteX1" fmla="*/ 555 w 8347"/>
                <a:gd name="connsiteY1" fmla="*/ 9881 h 9910"/>
                <a:gd name="connsiteX2" fmla="*/ 691 w 8347"/>
                <a:gd name="connsiteY2" fmla="*/ 8100 h 9910"/>
                <a:gd name="connsiteX3" fmla="*/ 3057 w 8347"/>
                <a:gd name="connsiteY3" fmla="*/ 6399 h 9910"/>
                <a:gd name="connsiteX4" fmla="*/ 3496 w 8347"/>
                <a:gd name="connsiteY4" fmla="*/ 7126 h 9910"/>
                <a:gd name="connsiteX5" fmla="*/ 8000 w 8347"/>
                <a:gd name="connsiteY5" fmla="*/ 8106 h 9910"/>
                <a:gd name="connsiteX6" fmla="*/ 7723 w 8347"/>
                <a:gd name="connsiteY6" fmla="*/ 1067 h 9910"/>
                <a:gd name="connsiteX7" fmla="*/ 7439 w 8347"/>
                <a:gd name="connsiteY7" fmla="*/ 729 h 9910"/>
                <a:gd name="connsiteX8" fmla="*/ 4444 w 8347"/>
                <a:gd name="connsiteY8" fmla="*/ 76 h 9910"/>
                <a:gd name="connsiteX9" fmla="*/ 0 w 8347"/>
                <a:gd name="connsiteY9" fmla="*/ 9910 h 991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780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9" h="10000">
                  <a:moveTo>
                    <a:pt x="0" y="10000"/>
                  </a:moveTo>
                  <a:lnTo>
                    <a:pt x="780" y="9971"/>
                  </a:lnTo>
                  <a:cubicBezTo>
                    <a:pt x="834" y="9371"/>
                    <a:pt x="889" y="8732"/>
                    <a:pt x="943" y="8133"/>
                  </a:cubicBezTo>
                  <a:cubicBezTo>
                    <a:pt x="2149" y="8104"/>
                    <a:pt x="3101" y="7561"/>
                    <a:pt x="3662" y="6457"/>
                  </a:cubicBezTo>
                  <a:lnTo>
                    <a:pt x="4188" y="7191"/>
                  </a:lnTo>
                  <a:cubicBezTo>
                    <a:pt x="6259" y="7582"/>
                    <a:pt x="5531" y="8850"/>
                    <a:pt x="9584" y="8180"/>
                  </a:cubicBezTo>
                  <a:cubicBezTo>
                    <a:pt x="10748" y="3810"/>
                    <a:pt x="9430" y="2195"/>
                    <a:pt x="9252" y="1077"/>
                  </a:cubicBezTo>
                  <a:cubicBezTo>
                    <a:pt x="9177" y="979"/>
                    <a:pt x="9274" y="1013"/>
                    <a:pt x="8912" y="736"/>
                  </a:cubicBezTo>
                  <a:cubicBezTo>
                    <a:pt x="7917" y="-27"/>
                    <a:pt x="6483" y="-91"/>
                    <a:pt x="5324" y="77"/>
                  </a:cubicBezTo>
                  <a:cubicBezTo>
                    <a:pt x="-1348" y="1024"/>
                    <a:pt x="422" y="3741"/>
                    <a:pt x="0" y="10000"/>
                  </a:cubicBezTo>
                  <a:close/>
                </a:path>
              </a:pathLst>
            </a:custGeom>
            <a:solidFill>
              <a:srgbClr val="7B3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1" name="Freeform 80">
              <a:extLst>
                <a:ext uri="{FF2B5EF4-FFF2-40B4-BE49-F238E27FC236}">
                  <a16:creationId xmlns:a16="http://schemas.microsoft.com/office/drawing/2014/main" id="{189DA3F4-D69D-4415-A3E0-155B0781AD2B}"/>
                </a:ext>
              </a:extLst>
            </p:cNvPr>
            <p:cNvSpPr>
              <a:spLocks/>
            </p:cNvSpPr>
            <p:nvPr/>
          </p:nvSpPr>
          <p:spPr bwMode="auto">
            <a:xfrm>
              <a:off x="3533611" y="1697496"/>
              <a:ext cx="800739" cy="972108"/>
            </a:xfrm>
            <a:custGeom>
              <a:avLst/>
              <a:gdLst>
                <a:gd name="T0" fmla="*/ 572 w 1566"/>
                <a:gd name="T1" fmla="*/ 1805 h 1805"/>
                <a:gd name="T2" fmla="*/ 1427 w 1566"/>
                <a:gd name="T3" fmla="*/ 1795 h 1805"/>
                <a:gd name="T4" fmla="*/ 1446 w 1566"/>
                <a:gd name="T5" fmla="*/ 1622 h 1805"/>
                <a:gd name="T6" fmla="*/ 1267 w 1566"/>
                <a:gd name="T7" fmla="*/ 559 h 1805"/>
                <a:gd name="T8" fmla="*/ 591 w 1566"/>
                <a:gd name="T9" fmla="*/ 0 h 1805"/>
                <a:gd name="T10" fmla="*/ 406 w 1566"/>
                <a:gd name="T11" fmla="*/ 400 h 1805"/>
                <a:gd name="T12" fmla="*/ 233 w 1566"/>
                <a:gd name="T13" fmla="*/ 794 h 1805"/>
                <a:gd name="T14" fmla="*/ 1 w 1566"/>
                <a:gd name="T15" fmla="*/ 887 h 1805"/>
                <a:gd name="T16" fmla="*/ 60 w 1566"/>
                <a:gd name="T17" fmla="*/ 1023 h 1805"/>
                <a:gd name="T18" fmla="*/ 76 w 1566"/>
                <a:gd name="T19" fmla="*/ 1454 h 1805"/>
                <a:gd name="T20" fmla="*/ 474 w 1566"/>
                <a:gd name="T21" fmla="*/ 1454 h 1805"/>
                <a:gd name="T22" fmla="*/ 580 w 1566"/>
                <a:gd name="T23" fmla="*/ 1240 h 1805"/>
                <a:gd name="T24" fmla="*/ 608 w 1566"/>
                <a:gd name="T25" fmla="*/ 1522 h 1805"/>
                <a:gd name="T26" fmla="*/ 572 w 1566"/>
                <a:gd name="T27" fmla="*/ 1805 h 1805"/>
                <a:gd name="connsiteX0" fmla="*/ 3647 w 9395"/>
                <a:gd name="connsiteY0" fmla="*/ 10000 h 10000"/>
                <a:gd name="connsiteX1" fmla="*/ 9106 w 9395"/>
                <a:gd name="connsiteY1" fmla="*/ 9945 h 10000"/>
                <a:gd name="connsiteX2" fmla="*/ 9228 w 9395"/>
                <a:gd name="connsiteY2" fmla="*/ 8986 h 10000"/>
                <a:gd name="connsiteX3" fmla="*/ 8085 w 9395"/>
                <a:gd name="connsiteY3" fmla="*/ 3097 h 10000"/>
                <a:gd name="connsiteX4" fmla="*/ 3768 w 9395"/>
                <a:gd name="connsiteY4" fmla="*/ 0 h 10000"/>
                <a:gd name="connsiteX5" fmla="*/ 2587 w 9395"/>
                <a:gd name="connsiteY5" fmla="*/ 2216 h 10000"/>
                <a:gd name="connsiteX6" fmla="*/ 1482 w 9395"/>
                <a:gd name="connsiteY6" fmla="*/ 4399 h 10000"/>
                <a:gd name="connsiteX7" fmla="*/ 0 w 9395"/>
                <a:gd name="connsiteY7" fmla="*/ 4914 h 10000"/>
                <a:gd name="connsiteX8" fmla="*/ 377 w 9395"/>
                <a:gd name="connsiteY8" fmla="*/ 5668 h 10000"/>
                <a:gd name="connsiteX9" fmla="*/ 479 w 9395"/>
                <a:gd name="connsiteY9" fmla="*/ 8055 h 10000"/>
                <a:gd name="connsiteX10" fmla="*/ 3089 w 9395"/>
                <a:gd name="connsiteY10" fmla="*/ 8055 h 10000"/>
                <a:gd name="connsiteX11" fmla="*/ 3698 w 9395"/>
                <a:gd name="connsiteY11" fmla="*/ 6870 h 10000"/>
                <a:gd name="connsiteX12" fmla="*/ 3877 w 9395"/>
                <a:gd name="connsiteY12" fmla="*/ 8432 h 10000"/>
                <a:gd name="connsiteX13" fmla="*/ 3647 w 9395"/>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114 h 10000"/>
                <a:gd name="connsiteX11" fmla="*/ 3936 w 10000"/>
                <a:gd name="connsiteY11" fmla="*/ 6870 h 10000"/>
                <a:gd name="connsiteX12" fmla="*/ 4127 w 10000"/>
                <a:gd name="connsiteY12" fmla="*/ 8432 h 10000"/>
                <a:gd name="connsiteX13" fmla="*/ 3882 w 10000"/>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497 w 10096"/>
                <a:gd name="connsiteY8" fmla="*/ 566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96" h="10000">
                  <a:moveTo>
                    <a:pt x="3978" y="10000"/>
                  </a:moveTo>
                  <a:lnTo>
                    <a:pt x="9788" y="9945"/>
                  </a:lnTo>
                  <a:cubicBezTo>
                    <a:pt x="9832" y="9625"/>
                    <a:pt x="9875" y="9306"/>
                    <a:pt x="9918" y="8986"/>
                  </a:cubicBezTo>
                  <a:cubicBezTo>
                    <a:pt x="9959" y="5956"/>
                    <a:pt x="10734" y="5385"/>
                    <a:pt x="8702" y="3097"/>
                  </a:cubicBezTo>
                  <a:cubicBezTo>
                    <a:pt x="7451" y="1684"/>
                    <a:pt x="6268" y="1025"/>
                    <a:pt x="4107" y="0"/>
                  </a:cubicBezTo>
                  <a:cubicBezTo>
                    <a:pt x="3944" y="953"/>
                    <a:pt x="3182" y="1587"/>
                    <a:pt x="2586" y="2177"/>
                  </a:cubicBezTo>
                  <a:cubicBezTo>
                    <a:pt x="1908" y="2848"/>
                    <a:pt x="2135" y="2623"/>
                    <a:pt x="1625" y="4379"/>
                  </a:cubicBezTo>
                  <a:lnTo>
                    <a:pt x="0" y="4914"/>
                  </a:lnTo>
                  <a:cubicBezTo>
                    <a:pt x="225" y="5873"/>
                    <a:pt x="276" y="5158"/>
                    <a:pt x="377" y="5688"/>
                  </a:cubicBezTo>
                  <a:cubicBezTo>
                    <a:pt x="478" y="6218"/>
                    <a:pt x="776" y="6482"/>
                    <a:pt x="606" y="8094"/>
                  </a:cubicBezTo>
                  <a:lnTo>
                    <a:pt x="3384" y="8114"/>
                  </a:lnTo>
                  <a:cubicBezTo>
                    <a:pt x="4159" y="7339"/>
                    <a:pt x="3384" y="7538"/>
                    <a:pt x="4032" y="6870"/>
                  </a:cubicBezTo>
                  <a:cubicBezTo>
                    <a:pt x="4344" y="7269"/>
                    <a:pt x="4277" y="7967"/>
                    <a:pt x="4223" y="8432"/>
                  </a:cubicBezTo>
                  <a:cubicBezTo>
                    <a:pt x="4161" y="8920"/>
                    <a:pt x="4073" y="9452"/>
                    <a:pt x="3978" y="1000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2" name="Freeform 81">
              <a:extLst>
                <a:ext uri="{FF2B5EF4-FFF2-40B4-BE49-F238E27FC236}">
                  <a16:creationId xmlns:a16="http://schemas.microsoft.com/office/drawing/2014/main" id="{9E58364A-FD6E-4DE2-A317-6A9063247833}"/>
                </a:ext>
              </a:extLst>
            </p:cNvPr>
            <p:cNvSpPr>
              <a:spLocks/>
            </p:cNvSpPr>
            <p:nvPr/>
          </p:nvSpPr>
          <p:spPr bwMode="auto">
            <a:xfrm>
              <a:off x="2669941" y="1566388"/>
              <a:ext cx="982467" cy="1103215"/>
            </a:xfrm>
            <a:custGeom>
              <a:avLst/>
              <a:gdLst>
                <a:gd name="T0" fmla="*/ 89 w 1916"/>
                <a:gd name="T1" fmla="*/ 89 h 2047"/>
                <a:gd name="T2" fmla="*/ 94 w 1916"/>
                <a:gd name="T3" fmla="*/ 802 h 2047"/>
                <a:gd name="T4" fmla="*/ 502 w 1916"/>
                <a:gd name="T5" fmla="*/ 1025 h 2047"/>
                <a:gd name="T6" fmla="*/ 260 w 1916"/>
                <a:gd name="T7" fmla="*/ 1311 h 2047"/>
                <a:gd name="T8" fmla="*/ 691 w 1916"/>
                <a:gd name="T9" fmla="*/ 2046 h 2047"/>
                <a:gd name="T10" fmla="*/ 1361 w 1916"/>
                <a:gd name="T11" fmla="*/ 2047 h 2047"/>
                <a:gd name="T12" fmla="*/ 1637 w 1916"/>
                <a:gd name="T13" fmla="*/ 1628 h 2047"/>
                <a:gd name="T14" fmla="*/ 1648 w 1916"/>
                <a:gd name="T15" fmla="*/ 1106 h 2047"/>
                <a:gd name="T16" fmla="*/ 1891 w 1916"/>
                <a:gd name="T17" fmla="*/ 854 h 2047"/>
                <a:gd name="T18" fmla="*/ 1269 w 1916"/>
                <a:gd name="T19" fmla="*/ 988 h 2047"/>
                <a:gd name="T20" fmla="*/ 1183 w 1916"/>
                <a:gd name="T21" fmla="*/ 1391 h 2047"/>
                <a:gd name="T22" fmla="*/ 1153 w 1916"/>
                <a:gd name="T23" fmla="*/ 1438 h 2047"/>
                <a:gd name="T24" fmla="*/ 1003 w 1916"/>
                <a:gd name="T25" fmla="*/ 1944 h 2047"/>
                <a:gd name="T26" fmla="*/ 790 w 1916"/>
                <a:gd name="T27" fmla="*/ 1452 h 2047"/>
                <a:gd name="T28" fmla="*/ 720 w 1916"/>
                <a:gd name="T29" fmla="*/ 1060 h 2047"/>
                <a:gd name="T30" fmla="*/ 732 w 1916"/>
                <a:gd name="T31" fmla="*/ 665 h 2047"/>
                <a:gd name="T32" fmla="*/ 230 w 1916"/>
                <a:gd name="T33" fmla="*/ 0 h 2047"/>
                <a:gd name="T34" fmla="*/ 89 w 1916"/>
                <a:gd name="T35" fmla="*/ 89 h 2047"/>
                <a:gd name="connsiteX0" fmla="*/ 102 w 9514"/>
                <a:gd name="connsiteY0" fmla="*/ 435 h 10000"/>
                <a:gd name="connsiteX1" fmla="*/ 128 w 9514"/>
                <a:gd name="connsiteY1" fmla="*/ 3918 h 10000"/>
                <a:gd name="connsiteX2" fmla="*/ 2257 w 9514"/>
                <a:gd name="connsiteY2" fmla="*/ 5007 h 10000"/>
                <a:gd name="connsiteX3" fmla="*/ 994 w 9514"/>
                <a:gd name="connsiteY3" fmla="*/ 6404 h 10000"/>
                <a:gd name="connsiteX4" fmla="*/ 3243 w 9514"/>
                <a:gd name="connsiteY4" fmla="*/ 9995 h 10000"/>
                <a:gd name="connsiteX5" fmla="*/ 6740 w 9514"/>
                <a:gd name="connsiteY5" fmla="*/ 10000 h 10000"/>
                <a:gd name="connsiteX6" fmla="*/ 8181 w 9514"/>
                <a:gd name="connsiteY6" fmla="*/ 7953 h 10000"/>
                <a:gd name="connsiteX7" fmla="*/ 8238 w 9514"/>
                <a:gd name="connsiteY7" fmla="*/ 5403 h 10000"/>
                <a:gd name="connsiteX8" fmla="*/ 9507 w 9514"/>
                <a:gd name="connsiteY8" fmla="*/ 4172 h 10000"/>
                <a:gd name="connsiteX9" fmla="*/ 6260 w 9514"/>
                <a:gd name="connsiteY9" fmla="*/ 4827 h 10000"/>
                <a:gd name="connsiteX10" fmla="*/ 5811 w 9514"/>
                <a:gd name="connsiteY10" fmla="*/ 6795 h 10000"/>
                <a:gd name="connsiteX11" fmla="*/ 5655 w 9514"/>
                <a:gd name="connsiteY11" fmla="*/ 7025 h 10000"/>
                <a:gd name="connsiteX12" fmla="*/ 4872 w 9514"/>
                <a:gd name="connsiteY12" fmla="*/ 9497 h 10000"/>
                <a:gd name="connsiteX13" fmla="*/ 3760 w 9514"/>
                <a:gd name="connsiteY13" fmla="*/ 7093 h 10000"/>
                <a:gd name="connsiteX14" fmla="*/ 3395 w 9514"/>
                <a:gd name="connsiteY14" fmla="*/ 5178 h 10000"/>
                <a:gd name="connsiteX15" fmla="*/ 3457 w 9514"/>
                <a:gd name="connsiteY15" fmla="*/ 3249 h 10000"/>
                <a:gd name="connsiteX16" fmla="*/ 837 w 9514"/>
                <a:gd name="connsiteY16" fmla="*/ 0 h 10000"/>
                <a:gd name="connsiteX17" fmla="*/ 102 w 9514"/>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29" h="10000">
                  <a:moveTo>
                    <a:pt x="107" y="435"/>
                  </a:moveTo>
                  <a:cubicBezTo>
                    <a:pt x="809" y="1221"/>
                    <a:pt x="-382" y="2941"/>
                    <a:pt x="135" y="3918"/>
                  </a:cubicBezTo>
                  <a:cubicBezTo>
                    <a:pt x="639" y="4660"/>
                    <a:pt x="1462" y="4392"/>
                    <a:pt x="2372" y="5007"/>
                  </a:cubicBezTo>
                  <a:cubicBezTo>
                    <a:pt x="2241" y="6331"/>
                    <a:pt x="1802" y="5545"/>
                    <a:pt x="1045" y="6404"/>
                  </a:cubicBezTo>
                  <a:cubicBezTo>
                    <a:pt x="1045" y="7450"/>
                    <a:pt x="3064" y="8950"/>
                    <a:pt x="3409" y="9995"/>
                  </a:cubicBezTo>
                  <a:lnTo>
                    <a:pt x="7084" y="10000"/>
                  </a:lnTo>
                  <a:cubicBezTo>
                    <a:pt x="7440" y="9323"/>
                    <a:pt x="8188" y="8499"/>
                    <a:pt x="8599" y="7953"/>
                  </a:cubicBezTo>
                  <a:cubicBezTo>
                    <a:pt x="10218" y="6173"/>
                    <a:pt x="8701" y="6786"/>
                    <a:pt x="8659" y="5403"/>
                  </a:cubicBezTo>
                  <a:cubicBezTo>
                    <a:pt x="9844" y="5030"/>
                    <a:pt x="10144" y="5388"/>
                    <a:pt x="9993" y="4172"/>
                  </a:cubicBezTo>
                  <a:cubicBezTo>
                    <a:pt x="8670" y="4529"/>
                    <a:pt x="8236" y="4787"/>
                    <a:pt x="6580" y="4827"/>
                  </a:cubicBezTo>
                  <a:cubicBezTo>
                    <a:pt x="6515" y="5467"/>
                    <a:pt x="6421" y="6194"/>
                    <a:pt x="6108" y="6795"/>
                  </a:cubicBezTo>
                  <a:lnTo>
                    <a:pt x="5944" y="7025"/>
                  </a:lnTo>
                  <a:cubicBezTo>
                    <a:pt x="5976" y="7753"/>
                    <a:pt x="5593" y="9052"/>
                    <a:pt x="5121" y="9497"/>
                  </a:cubicBezTo>
                  <a:cubicBezTo>
                    <a:pt x="4325" y="9140"/>
                    <a:pt x="4407" y="7665"/>
                    <a:pt x="3952" y="7093"/>
                  </a:cubicBezTo>
                  <a:cubicBezTo>
                    <a:pt x="3859" y="6458"/>
                    <a:pt x="3628" y="5813"/>
                    <a:pt x="3568" y="5178"/>
                  </a:cubicBezTo>
                  <a:cubicBezTo>
                    <a:pt x="3492" y="4416"/>
                    <a:pt x="3645" y="4001"/>
                    <a:pt x="3634" y="3249"/>
                  </a:cubicBezTo>
                  <a:cubicBezTo>
                    <a:pt x="2236" y="2721"/>
                    <a:pt x="1099" y="1641"/>
                    <a:pt x="880" y="0"/>
                  </a:cubicBezTo>
                  <a:lnTo>
                    <a:pt x="107" y="43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3" name="Freeform 82">
              <a:extLst>
                <a:ext uri="{FF2B5EF4-FFF2-40B4-BE49-F238E27FC236}">
                  <a16:creationId xmlns:a16="http://schemas.microsoft.com/office/drawing/2014/main" id="{8332105A-5A29-459E-88DD-6CD7E5E131AE}"/>
                </a:ext>
              </a:extLst>
            </p:cNvPr>
            <p:cNvSpPr>
              <a:spLocks/>
            </p:cNvSpPr>
            <p:nvPr/>
          </p:nvSpPr>
          <p:spPr bwMode="auto">
            <a:xfrm>
              <a:off x="2606982" y="4105380"/>
              <a:ext cx="1166463" cy="390122"/>
            </a:xfrm>
            <a:custGeom>
              <a:avLst/>
              <a:gdLst>
                <a:gd name="T0" fmla="*/ 270 w 2159"/>
                <a:gd name="T1" fmla="*/ 724 h 724"/>
                <a:gd name="T2" fmla="*/ 1082 w 2159"/>
                <a:gd name="T3" fmla="*/ 666 h 724"/>
                <a:gd name="T4" fmla="*/ 1944 w 2159"/>
                <a:gd name="T5" fmla="*/ 702 h 724"/>
                <a:gd name="T6" fmla="*/ 1990 w 2159"/>
                <a:gd name="T7" fmla="*/ 318 h 724"/>
                <a:gd name="T8" fmla="*/ 2159 w 2159"/>
                <a:gd name="T9" fmla="*/ 0 h 724"/>
                <a:gd name="T10" fmla="*/ 0 w 2159"/>
                <a:gd name="T11" fmla="*/ 0 h 724"/>
                <a:gd name="T12" fmla="*/ 154 w 2159"/>
                <a:gd name="T13" fmla="*/ 344 h 724"/>
                <a:gd name="T14" fmla="*/ 270 w 2159"/>
                <a:gd name="T15" fmla="*/ 724 h 724"/>
                <a:gd name="connsiteX0" fmla="*/ 1251 w 10000"/>
                <a:gd name="connsiteY0" fmla="*/ 10000 h 10000"/>
                <a:gd name="connsiteX1" fmla="*/ 5012 w 10000"/>
                <a:gd name="connsiteY1" fmla="*/ 9199 h 10000"/>
                <a:gd name="connsiteX2" fmla="*/ 9004 w 10000"/>
                <a:gd name="connsiteY2" fmla="*/ 9696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00"/>
                <a:gd name="connsiteY0" fmla="*/ 10000 h 10000"/>
                <a:gd name="connsiteX1" fmla="*/ 5012 w 10000"/>
                <a:gd name="connsiteY1" fmla="*/ 9199 h 10000"/>
                <a:gd name="connsiteX2" fmla="*/ 9119 w 10000"/>
                <a:gd name="connsiteY2" fmla="*/ 9647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49"/>
                <a:gd name="connsiteY0" fmla="*/ 10000 h 10000"/>
                <a:gd name="connsiteX1" fmla="*/ 5012 w 10049"/>
                <a:gd name="connsiteY1" fmla="*/ 9199 h 10000"/>
                <a:gd name="connsiteX2" fmla="*/ 9119 w 10049"/>
                <a:gd name="connsiteY2" fmla="*/ 9647 h 10000"/>
                <a:gd name="connsiteX3" fmla="*/ 9365 w 10049"/>
                <a:gd name="connsiteY3" fmla="*/ 4441 h 10000"/>
                <a:gd name="connsiteX4" fmla="*/ 10049 w 10049"/>
                <a:gd name="connsiteY4" fmla="*/ 0 h 10000"/>
                <a:gd name="connsiteX5" fmla="*/ 0 w 10049"/>
                <a:gd name="connsiteY5" fmla="*/ 0 h 10000"/>
                <a:gd name="connsiteX6" fmla="*/ 713 w 10049"/>
                <a:gd name="connsiteY6" fmla="*/ 4751 h 10000"/>
                <a:gd name="connsiteX7" fmla="*/ 1251 w 10049"/>
                <a:gd name="connsiteY7"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9" h="10000">
                  <a:moveTo>
                    <a:pt x="1251" y="10000"/>
                  </a:moveTo>
                  <a:cubicBezTo>
                    <a:pt x="2534" y="9627"/>
                    <a:pt x="3701" y="9258"/>
                    <a:pt x="5012" y="9199"/>
                  </a:cubicBezTo>
                  <a:cubicBezTo>
                    <a:pt x="6323" y="9140"/>
                    <a:pt x="8123" y="9951"/>
                    <a:pt x="9119" y="9647"/>
                  </a:cubicBezTo>
                  <a:cubicBezTo>
                    <a:pt x="9277" y="8252"/>
                    <a:pt x="9194" y="6168"/>
                    <a:pt x="9365" y="4441"/>
                  </a:cubicBezTo>
                  <a:cubicBezTo>
                    <a:pt x="9555" y="2549"/>
                    <a:pt x="9804" y="1878"/>
                    <a:pt x="10049" y="0"/>
                  </a:cubicBezTo>
                  <a:lnTo>
                    <a:pt x="0" y="0"/>
                  </a:lnTo>
                  <a:cubicBezTo>
                    <a:pt x="371" y="1975"/>
                    <a:pt x="449" y="1892"/>
                    <a:pt x="713" y="4751"/>
                  </a:cubicBezTo>
                  <a:cubicBezTo>
                    <a:pt x="899" y="6713"/>
                    <a:pt x="1065" y="8605"/>
                    <a:pt x="1251" y="10000"/>
                  </a:cubicBezTo>
                  <a:close/>
                </a:path>
              </a:pathLst>
            </a:custGeom>
            <a:solidFill>
              <a:srgbClr val="2C3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4" name="Freeform 84">
              <a:extLst>
                <a:ext uri="{FF2B5EF4-FFF2-40B4-BE49-F238E27FC236}">
                  <a16:creationId xmlns:a16="http://schemas.microsoft.com/office/drawing/2014/main" id="{9A7B0760-1069-47D4-8745-750502F09923}"/>
                </a:ext>
              </a:extLst>
            </p:cNvPr>
            <p:cNvSpPr>
              <a:spLocks/>
            </p:cNvSpPr>
            <p:nvPr/>
          </p:nvSpPr>
          <p:spPr bwMode="auto">
            <a:xfrm>
              <a:off x="3307285" y="6549242"/>
              <a:ext cx="601172" cy="856990"/>
            </a:xfrm>
            <a:custGeom>
              <a:avLst/>
              <a:gdLst>
                <a:gd name="T0" fmla="*/ 208 w 1117"/>
                <a:gd name="T1" fmla="*/ 556 h 1595"/>
                <a:gd name="T2" fmla="*/ 311 w 1117"/>
                <a:gd name="T3" fmla="*/ 1515 h 1595"/>
                <a:gd name="T4" fmla="*/ 893 w 1117"/>
                <a:gd name="T5" fmla="*/ 1011 h 1595"/>
                <a:gd name="T6" fmla="*/ 1117 w 1117"/>
                <a:gd name="T7" fmla="*/ 118 h 1595"/>
                <a:gd name="T8" fmla="*/ 743 w 1117"/>
                <a:gd name="T9" fmla="*/ 44 h 1595"/>
                <a:gd name="T10" fmla="*/ 384 w 1117"/>
                <a:gd name="T11" fmla="*/ 0 h 1595"/>
                <a:gd name="T12" fmla="*/ 208 w 1117"/>
                <a:gd name="T13" fmla="*/ 556 h 1595"/>
              </a:gdLst>
              <a:ahLst/>
              <a:cxnLst>
                <a:cxn ang="0">
                  <a:pos x="T0" y="T1"/>
                </a:cxn>
                <a:cxn ang="0">
                  <a:pos x="T2" y="T3"/>
                </a:cxn>
                <a:cxn ang="0">
                  <a:pos x="T4" y="T5"/>
                </a:cxn>
                <a:cxn ang="0">
                  <a:pos x="T6" y="T7"/>
                </a:cxn>
                <a:cxn ang="0">
                  <a:pos x="T8" y="T9"/>
                </a:cxn>
                <a:cxn ang="0">
                  <a:pos x="T10" y="T11"/>
                </a:cxn>
                <a:cxn ang="0">
                  <a:pos x="T12" y="T13"/>
                </a:cxn>
              </a:cxnLst>
              <a:rect l="0" t="0" r="r" b="b"/>
              <a:pathLst>
                <a:path w="1117" h="1595">
                  <a:moveTo>
                    <a:pt x="208" y="556"/>
                  </a:moveTo>
                  <a:cubicBezTo>
                    <a:pt x="125" y="945"/>
                    <a:pt x="0" y="1240"/>
                    <a:pt x="311" y="1515"/>
                  </a:cubicBezTo>
                  <a:cubicBezTo>
                    <a:pt x="487" y="1595"/>
                    <a:pt x="797" y="1330"/>
                    <a:pt x="893" y="1011"/>
                  </a:cubicBezTo>
                  <a:cubicBezTo>
                    <a:pt x="946" y="834"/>
                    <a:pt x="1112" y="272"/>
                    <a:pt x="1117" y="118"/>
                  </a:cubicBezTo>
                  <a:cubicBezTo>
                    <a:pt x="1081" y="21"/>
                    <a:pt x="889" y="61"/>
                    <a:pt x="743" y="44"/>
                  </a:cubicBezTo>
                  <a:cubicBezTo>
                    <a:pt x="618" y="29"/>
                    <a:pt x="478" y="13"/>
                    <a:pt x="384" y="0"/>
                  </a:cubicBezTo>
                  <a:lnTo>
                    <a:pt x="208" y="556"/>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5" name="Freeform 85">
              <a:extLst>
                <a:ext uri="{FF2B5EF4-FFF2-40B4-BE49-F238E27FC236}">
                  <a16:creationId xmlns:a16="http://schemas.microsoft.com/office/drawing/2014/main" id="{22A4474A-CEED-4496-A528-85CA124F3B1F}"/>
                </a:ext>
              </a:extLst>
            </p:cNvPr>
            <p:cNvSpPr>
              <a:spLocks/>
            </p:cNvSpPr>
            <p:nvPr/>
          </p:nvSpPr>
          <p:spPr bwMode="auto">
            <a:xfrm>
              <a:off x="2418317" y="6174308"/>
              <a:ext cx="866585" cy="914549"/>
            </a:xfrm>
            <a:custGeom>
              <a:avLst/>
              <a:gdLst>
                <a:gd name="T0" fmla="*/ 650 w 1611"/>
                <a:gd name="T1" fmla="*/ 308 h 1702"/>
                <a:gd name="T2" fmla="*/ 596 w 1611"/>
                <a:gd name="T3" fmla="*/ 456 h 1702"/>
                <a:gd name="T4" fmla="*/ 337 w 1611"/>
                <a:gd name="T5" fmla="*/ 1036 h 1702"/>
                <a:gd name="T6" fmla="*/ 48 w 1611"/>
                <a:gd name="T7" fmla="*/ 1541 h 1702"/>
                <a:gd name="T8" fmla="*/ 1115 w 1611"/>
                <a:gd name="T9" fmla="*/ 895 h 1702"/>
                <a:gd name="T10" fmla="*/ 1232 w 1611"/>
                <a:gd name="T11" fmla="*/ 667 h 1702"/>
                <a:gd name="T12" fmla="*/ 1244 w 1611"/>
                <a:gd name="T13" fmla="*/ 651 h 1702"/>
                <a:gd name="T14" fmla="*/ 1396 w 1611"/>
                <a:gd name="T15" fmla="*/ 544 h 1702"/>
                <a:gd name="T16" fmla="*/ 1597 w 1611"/>
                <a:gd name="T17" fmla="*/ 345 h 1702"/>
                <a:gd name="T18" fmla="*/ 1501 w 1611"/>
                <a:gd name="T19" fmla="*/ 8 h 1702"/>
                <a:gd name="T20" fmla="*/ 720 w 1611"/>
                <a:gd name="T21" fmla="*/ 260 h 1702"/>
                <a:gd name="T22" fmla="*/ 650 w 1611"/>
                <a:gd name="T23" fmla="*/ 308 h 1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1" h="1702">
                  <a:moveTo>
                    <a:pt x="650" y="308"/>
                  </a:moveTo>
                  <a:lnTo>
                    <a:pt x="596" y="456"/>
                  </a:lnTo>
                  <a:cubicBezTo>
                    <a:pt x="493" y="632"/>
                    <a:pt x="452" y="884"/>
                    <a:pt x="337" y="1036"/>
                  </a:cubicBezTo>
                  <a:cubicBezTo>
                    <a:pt x="219" y="1192"/>
                    <a:pt x="0" y="1321"/>
                    <a:pt x="48" y="1541"/>
                  </a:cubicBezTo>
                  <a:cubicBezTo>
                    <a:pt x="534" y="1702"/>
                    <a:pt x="821" y="1261"/>
                    <a:pt x="1115" y="895"/>
                  </a:cubicBezTo>
                  <a:cubicBezTo>
                    <a:pt x="1194" y="796"/>
                    <a:pt x="1188" y="730"/>
                    <a:pt x="1232" y="667"/>
                  </a:cubicBezTo>
                  <a:cubicBezTo>
                    <a:pt x="1235" y="663"/>
                    <a:pt x="1241" y="655"/>
                    <a:pt x="1244" y="651"/>
                  </a:cubicBezTo>
                  <a:cubicBezTo>
                    <a:pt x="1270" y="623"/>
                    <a:pt x="1321" y="626"/>
                    <a:pt x="1396" y="544"/>
                  </a:cubicBezTo>
                  <a:cubicBezTo>
                    <a:pt x="1492" y="437"/>
                    <a:pt x="1455" y="411"/>
                    <a:pt x="1597" y="345"/>
                  </a:cubicBezTo>
                  <a:cubicBezTo>
                    <a:pt x="1611" y="230"/>
                    <a:pt x="1576" y="119"/>
                    <a:pt x="1501" y="8"/>
                  </a:cubicBezTo>
                  <a:cubicBezTo>
                    <a:pt x="1383" y="0"/>
                    <a:pt x="810" y="210"/>
                    <a:pt x="720" y="260"/>
                  </a:cubicBezTo>
                  <a:lnTo>
                    <a:pt x="650" y="308"/>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6" name="Freeform 87">
              <a:extLst>
                <a:ext uri="{FF2B5EF4-FFF2-40B4-BE49-F238E27FC236}">
                  <a16:creationId xmlns:a16="http://schemas.microsoft.com/office/drawing/2014/main" id="{928CA431-9C30-4DFA-8F43-9AD0AA470FA2}"/>
                </a:ext>
              </a:extLst>
            </p:cNvPr>
            <p:cNvSpPr>
              <a:spLocks/>
            </p:cNvSpPr>
            <p:nvPr/>
          </p:nvSpPr>
          <p:spPr bwMode="auto">
            <a:xfrm>
              <a:off x="3313680" y="1639937"/>
              <a:ext cx="565998" cy="1029667"/>
            </a:xfrm>
            <a:custGeom>
              <a:avLst/>
              <a:gdLst>
                <a:gd name="T0" fmla="*/ 0 w 1050"/>
                <a:gd name="T1" fmla="*/ 855 h 1914"/>
                <a:gd name="T2" fmla="*/ 622 w 1050"/>
                <a:gd name="T3" fmla="*/ 721 h 1914"/>
                <a:gd name="T4" fmla="*/ 379 w 1050"/>
                <a:gd name="T5" fmla="*/ 973 h 1914"/>
                <a:gd name="T6" fmla="*/ 368 w 1050"/>
                <a:gd name="T7" fmla="*/ 1495 h 1914"/>
                <a:gd name="T8" fmla="*/ 92 w 1050"/>
                <a:gd name="T9" fmla="*/ 1914 h 1914"/>
                <a:gd name="T10" fmla="*/ 996 w 1050"/>
                <a:gd name="T11" fmla="*/ 1914 h 1914"/>
                <a:gd name="T12" fmla="*/ 1032 w 1050"/>
                <a:gd name="T13" fmla="*/ 1631 h 1914"/>
                <a:gd name="T14" fmla="*/ 1004 w 1050"/>
                <a:gd name="T15" fmla="*/ 1349 h 1914"/>
                <a:gd name="T16" fmla="*/ 898 w 1050"/>
                <a:gd name="T17" fmla="*/ 1563 h 1914"/>
                <a:gd name="T18" fmla="*/ 500 w 1050"/>
                <a:gd name="T19" fmla="*/ 1563 h 1914"/>
                <a:gd name="T20" fmla="*/ 484 w 1050"/>
                <a:gd name="T21" fmla="*/ 1132 h 1914"/>
                <a:gd name="T22" fmla="*/ 425 w 1050"/>
                <a:gd name="T23" fmla="*/ 996 h 1914"/>
                <a:gd name="T24" fmla="*/ 657 w 1050"/>
                <a:gd name="T25" fmla="*/ 903 h 1914"/>
                <a:gd name="T26" fmla="*/ 830 w 1050"/>
                <a:gd name="T27" fmla="*/ 509 h 1914"/>
                <a:gd name="T28" fmla="*/ 1015 w 1050"/>
                <a:gd name="T29" fmla="*/ 109 h 1914"/>
                <a:gd name="T30" fmla="*/ 712 w 1050"/>
                <a:gd name="T31" fmla="*/ 0 h 1914"/>
                <a:gd name="T32" fmla="*/ 579 w 1050"/>
                <a:gd name="T33" fmla="*/ 226 h 1914"/>
                <a:gd name="T34" fmla="*/ 14 w 1050"/>
                <a:gd name="T35" fmla="*/ 617 h 1914"/>
                <a:gd name="T36" fmla="*/ 0 w 1050"/>
                <a:gd name="T37" fmla="*/ 855 h 1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0" h="1914">
                  <a:moveTo>
                    <a:pt x="0" y="855"/>
                  </a:moveTo>
                  <a:cubicBezTo>
                    <a:pt x="302" y="847"/>
                    <a:pt x="381" y="794"/>
                    <a:pt x="622" y="721"/>
                  </a:cubicBezTo>
                  <a:cubicBezTo>
                    <a:pt x="632" y="977"/>
                    <a:pt x="556" y="865"/>
                    <a:pt x="379" y="973"/>
                  </a:cubicBezTo>
                  <a:cubicBezTo>
                    <a:pt x="376" y="1256"/>
                    <a:pt x="647" y="1123"/>
                    <a:pt x="368" y="1495"/>
                  </a:cubicBezTo>
                  <a:cubicBezTo>
                    <a:pt x="286" y="1603"/>
                    <a:pt x="139" y="1772"/>
                    <a:pt x="92" y="1914"/>
                  </a:cubicBezTo>
                  <a:lnTo>
                    <a:pt x="996" y="1914"/>
                  </a:lnTo>
                  <a:cubicBezTo>
                    <a:pt x="1010" y="1815"/>
                    <a:pt x="1023" y="1719"/>
                    <a:pt x="1032" y="1631"/>
                  </a:cubicBezTo>
                  <a:cubicBezTo>
                    <a:pt x="1040" y="1547"/>
                    <a:pt x="1050" y="1421"/>
                    <a:pt x="1004" y="1349"/>
                  </a:cubicBezTo>
                  <a:cubicBezTo>
                    <a:pt x="884" y="1452"/>
                    <a:pt x="1012" y="1423"/>
                    <a:pt x="898" y="1563"/>
                  </a:cubicBezTo>
                  <a:lnTo>
                    <a:pt x="500" y="1563"/>
                  </a:lnTo>
                  <a:cubicBezTo>
                    <a:pt x="525" y="1272"/>
                    <a:pt x="584" y="1323"/>
                    <a:pt x="484" y="1132"/>
                  </a:cubicBezTo>
                  <a:cubicBezTo>
                    <a:pt x="424" y="1018"/>
                    <a:pt x="458" y="1169"/>
                    <a:pt x="425" y="996"/>
                  </a:cubicBezTo>
                  <a:lnTo>
                    <a:pt x="657" y="903"/>
                  </a:lnTo>
                  <a:cubicBezTo>
                    <a:pt x="732" y="586"/>
                    <a:pt x="654" y="729"/>
                    <a:pt x="830" y="509"/>
                  </a:cubicBezTo>
                  <a:cubicBezTo>
                    <a:pt x="909" y="411"/>
                    <a:pt x="991" y="281"/>
                    <a:pt x="1015" y="109"/>
                  </a:cubicBezTo>
                  <a:lnTo>
                    <a:pt x="712" y="0"/>
                  </a:lnTo>
                  <a:lnTo>
                    <a:pt x="579" y="226"/>
                  </a:lnTo>
                  <a:cubicBezTo>
                    <a:pt x="433" y="466"/>
                    <a:pt x="281" y="528"/>
                    <a:pt x="14" y="617"/>
                  </a:cubicBezTo>
                  <a:lnTo>
                    <a:pt x="0" y="85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7" name="Freeform 88">
              <a:extLst>
                <a:ext uri="{FF2B5EF4-FFF2-40B4-BE49-F238E27FC236}">
                  <a16:creationId xmlns:a16="http://schemas.microsoft.com/office/drawing/2014/main" id="{711C1BDA-5876-4360-884A-783172D3769F}"/>
                </a:ext>
              </a:extLst>
            </p:cNvPr>
            <p:cNvSpPr>
              <a:spLocks/>
            </p:cNvSpPr>
            <p:nvPr/>
          </p:nvSpPr>
          <p:spPr bwMode="auto">
            <a:xfrm>
              <a:off x="3134608" y="427999"/>
              <a:ext cx="793036" cy="965712"/>
            </a:xfrm>
            <a:custGeom>
              <a:avLst/>
              <a:gdLst>
                <a:gd name="T0" fmla="*/ 0 w 1474"/>
                <a:gd name="T1" fmla="*/ 1058 h 1793"/>
                <a:gd name="T2" fmla="*/ 1055 w 1474"/>
                <a:gd name="T3" fmla="*/ 1584 h 1793"/>
                <a:gd name="T4" fmla="*/ 1106 w 1474"/>
                <a:gd name="T5" fmla="*/ 1757 h 1793"/>
                <a:gd name="T6" fmla="*/ 1114 w 1474"/>
                <a:gd name="T7" fmla="*/ 1787 h 1793"/>
                <a:gd name="T8" fmla="*/ 1183 w 1474"/>
                <a:gd name="T9" fmla="*/ 1776 h 1793"/>
                <a:gd name="T10" fmla="*/ 1398 w 1474"/>
                <a:gd name="T11" fmla="*/ 1558 h 1793"/>
                <a:gd name="T12" fmla="*/ 936 w 1474"/>
                <a:gd name="T13" fmla="*/ 0 h 1793"/>
                <a:gd name="T14" fmla="*/ 976 w 1474"/>
                <a:gd name="T15" fmla="*/ 1229 h 1793"/>
                <a:gd name="T16" fmla="*/ 0 w 1474"/>
                <a:gd name="T17" fmla="*/ 1058 h 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793">
                  <a:moveTo>
                    <a:pt x="0" y="1058"/>
                  </a:moveTo>
                  <a:cubicBezTo>
                    <a:pt x="115" y="1380"/>
                    <a:pt x="614" y="1571"/>
                    <a:pt x="1055" y="1584"/>
                  </a:cubicBezTo>
                  <a:lnTo>
                    <a:pt x="1106" y="1757"/>
                  </a:lnTo>
                  <a:cubicBezTo>
                    <a:pt x="1108" y="1765"/>
                    <a:pt x="1110" y="1778"/>
                    <a:pt x="1114" y="1787"/>
                  </a:cubicBezTo>
                  <a:cubicBezTo>
                    <a:pt x="1145" y="1790"/>
                    <a:pt x="1152" y="1793"/>
                    <a:pt x="1183" y="1776"/>
                  </a:cubicBezTo>
                  <a:cubicBezTo>
                    <a:pt x="1225" y="1493"/>
                    <a:pt x="1202" y="1633"/>
                    <a:pt x="1398" y="1558"/>
                  </a:cubicBezTo>
                  <a:cubicBezTo>
                    <a:pt x="1474" y="924"/>
                    <a:pt x="1353" y="188"/>
                    <a:pt x="936" y="0"/>
                  </a:cubicBezTo>
                  <a:cubicBezTo>
                    <a:pt x="905" y="144"/>
                    <a:pt x="1191" y="473"/>
                    <a:pt x="976" y="1229"/>
                  </a:cubicBezTo>
                  <a:cubicBezTo>
                    <a:pt x="227" y="1345"/>
                    <a:pt x="319" y="1076"/>
                    <a:pt x="0" y="1058"/>
                  </a:cubicBezTo>
                  <a:close/>
                </a:path>
              </a:pathLst>
            </a:custGeom>
            <a:solidFill>
              <a:srgbClr val="5929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8" name="Freeform 89">
              <a:extLst>
                <a:ext uri="{FF2B5EF4-FFF2-40B4-BE49-F238E27FC236}">
                  <a16:creationId xmlns:a16="http://schemas.microsoft.com/office/drawing/2014/main" id="{42D2AF80-B889-47F8-A932-97F0117492E4}"/>
                </a:ext>
              </a:extLst>
            </p:cNvPr>
            <p:cNvSpPr>
              <a:spLocks/>
            </p:cNvSpPr>
            <p:nvPr/>
          </p:nvSpPr>
          <p:spPr bwMode="auto">
            <a:xfrm>
              <a:off x="3057862" y="1914941"/>
              <a:ext cx="214249" cy="697104"/>
            </a:xfrm>
            <a:custGeom>
              <a:avLst/>
              <a:gdLst>
                <a:gd name="T0" fmla="*/ 0 w 400"/>
                <a:gd name="T1" fmla="*/ 807 h 1299"/>
                <a:gd name="T2" fmla="*/ 213 w 400"/>
                <a:gd name="T3" fmla="*/ 1299 h 1299"/>
                <a:gd name="T4" fmla="*/ 363 w 400"/>
                <a:gd name="T5" fmla="*/ 793 h 1299"/>
                <a:gd name="T6" fmla="*/ 335 w 400"/>
                <a:gd name="T7" fmla="*/ 360 h 1299"/>
                <a:gd name="T8" fmla="*/ 348 w 400"/>
                <a:gd name="T9" fmla="*/ 330 h 1299"/>
                <a:gd name="T10" fmla="*/ 354 w 400"/>
                <a:gd name="T11" fmla="*/ 102 h 1299"/>
                <a:gd name="T12" fmla="*/ 37 w 400"/>
                <a:gd name="T13" fmla="*/ 127 h 1299"/>
                <a:gd name="T14" fmla="*/ 68 w 400"/>
                <a:gd name="T15" fmla="*/ 639 h 1299"/>
                <a:gd name="T16" fmla="*/ 19 w 400"/>
                <a:gd name="T17" fmla="*/ 772 h 1299"/>
                <a:gd name="T18" fmla="*/ 0 w 400"/>
                <a:gd name="T19" fmla="*/ 807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1299">
                  <a:moveTo>
                    <a:pt x="0" y="807"/>
                  </a:moveTo>
                  <a:cubicBezTo>
                    <a:pt x="83" y="924"/>
                    <a:pt x="68" y="1226"/>
                    <a:pt x="213" y="1299"/>
                  </a:cubicBezTo>
                  <a:cubicBezTo>
                    <a:pt x="299" y="1208"/>
                    <a:pt x="369" y="942"/>
                    <a:pt x="363" y="793"/>
                  </a:cubicBezTo>
                  <a:cubicBezTo>
                    <a:pt x="320" y="627"/>
                    <a:pt x="288" y="497"/>
                    <a:pt x="335" y="360"/>
                  </a:cubicBezTo>
                  <a:cubicBezTo>
                    <a:pt x="339" y="348"/>
                    <a:pt x="344" y="342"/>
                    <a:pt x="348" y="330"/>
                  </a:cubicBezTo>
                  <a:cubicBezTo>
                    <a:pt x="376" y="249"/>
                    <a:pt x="400" y="219"/>
                    <a:pt x="354" y="102"/>
                  </a:cubicBezTo>
                  <a:cubicBezTo>
                    <a:pt x="91" y="0"/>
                    <a:pt x="38" y="126"/>
                    <a:pt x="37" y="127"/>
                  </a:cubicBezTo>
                  <a:cubicBezTo>
                    <a:pt x="20" y="243"/>
                    <a:pt x="118" y="378"/>
                    <a:pt x="68" y="639"/>
                  </a:cubicBezTo>
                  <a:lnTo>
                    <a:pt x="19" y="772"/>
                  </a:lnTo>
                  <a:cubicBezTo>
                    <a:pt x="16" y="767"/>
                    <a:pt x="7" y="796"/>
                    <a:pt x="0" y="807"/>
                  </a:cubicBezTo>
                  <a:close/>
                </a:path>
              </a:pathLst>
            </a:custGeom>
            <a:solidFill>
              <a:srgbClr val="DE6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9" name="Freeform 90">
              <a:extLst>
                <a:ext uri="{FF2B5EF4-FFF2-40B4-BE49-F238E27FC236}">
                  <a16:creationId xmlns:a16="http://schemas.microsoft.com/office/drawing/2014/main" id="{94BC392E-C047-44FF-9ABF-B88A298A5B0F}"/>
                </a:ext>
              </a:extLst>
            </p:cNvPr>
            <p:cNvSpPr>
              <a:spLocks/>
            </p:cNvSpPr>
            <p:nvPr/>
          </p:nvSpPr>
          <p:spPr bwMode="auto">
            <a:xfrm>
              <a:off x="3056222" y="3217762"/>
              <a:ext cx="406194" cy="313878"/>
            </a:xfrm>
            <a:prstGeom prst="ellipse">
              <a:avLst/>
            </a:pr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0" name="Oval 239">
              <a:extLst>
                <a:ext uri="{FF2B5EF4-FFF2-40B4-BE49-F238E27FC236}">
                  <a16:creationId xmlns:a16="http://schemas.microsoft.com/office/drawing/2014/main" id="{2578E5BA-4CF7-41A8-9172-CDEA2192E786}"/>
                </a:ext>
              </a:extLst>
            </p:cNvPr>
            <p:cNvSpPr/>
            <p:nvPr/>
          </p:nvSpPr>
          <p:spPr>
            <a:xfrm>
              <a:off x="2976001"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1" name="Freeform 56">
              <a:extLst>
                <a:ext uri="{FF2B5EF4-FFF2-40B4-BE49-F238E27FC236}">
                  <a16:creationId xmlns:a16="http://schemas.microsoft.com/office/drawing/2014/main" id="{A148765F-623B-4DAC-B1F8-517C90D7303F}"/>
                </a:ext>
              </a:extLst>
            </p:cNvPr>
            <p:cNvSpPr>
              <a:spLocks/>
            </p:cNvSpPr>
            <p:nvPr/>
          </p:nvSpPr>
          <p:spPr bwMode="auto">
            <a:xfrm flipH="1">
              <a:off x="2926075"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2" name="Oval 241">
              <a:extLst>
                <a:ext uri="{FF2B5EF4-FFF2-40B4-BE49-F238E27FC236}">
                  <a16:creationId xmlns:a16="http://schemas.microsoft.com/office/drawing/2014/main" id="{74B5D618-2A6B-4540-B62D-6EF1C3BDD9A1}"/>
                </a:ext>
              </a:extLst>
            </p:cNvPr>
            <p:cNvSpPr/>
            <p:nvPr/>
          </p:nvSpPr>
          <p:spPr>
            <a:xfrm>
              <a:off x="3433276"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3" name="Freeform 56">
              <a:extLst>
                <a:ext uri="{FF2B5EF4-FFF2-40B4-BE49-F238E27FC236}">
                  <a16:creationId xmlns:a16="http://schemas.microsoft.com/office/drawing/2014/main" id="{F67671B2-E7AA-45CB-8855-3B05AF3C8CD5}"/>
                </a:ext>
              </a:extLst>
            </p:cNvPr>
            <p:cNvSpPr>
              <a:spLocks/>
            </p:cNvSpPr>
            <p:nvPr/>
          </p:nvSpPr>
          <p:spPr bwMode="auto">
            <a:xfrm>
              <a:off x="3394917"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4" name="Freeform 41">
              <a:extLst>
                <a:ext uri="{FF2B5EF4-FFF2-40B4-BE49-F238E27FC236}">
                  <a16:creationId xmlns:a16="http://schemas.microsoft.com/office/drawing/2014/main" id="{F9B26192-861C-4F49-B226-8BA2A2D4CDC8}"/>
                </a:ext>
              </a:extLst>
            </p:cNvPr>
            <p:cNvSpPr>
              <a:spLocks/>
            </p:cNvSpPr>
            <p:nvPr/>
          </p:nvSpPr>
          <p:spPr bwMode="auto">
            <a:xfrm>
              <a:off x="3111819" y="1707748"/>
              <a:ext cx="253682" cy="111036"/>
            </a:xfrm>
            <a:custGeom>
              <a:avLst/>
              <a:gdLst>
                <a:gd name="T0" fmla="*/ 541 w 541"/>
                <a:gd name="T1" fmla="*/ 0 h 252"/>
                <a:gd name="T2" fmla="*/ 0 w 541"/>
                <a:gd name="T3" fmla="*/ 15 h 252"/>
                <a:gd name="T4" fmla="*/ 130 w 541"/>
                <a:gd name="T5" fmla="*/ 220 h 252"/>
                <a:gd name="T6" fmla="*/ 541 w 541"/>
                <a:gd name="T7" fmla="*/ 0 h 252"/>
                <a:gd name="connsiteX0" fmla="*/ 10000 w 10000"/>
                <a:gd name="connsiteY0" fmla="*/ 0 h 9263"/>
                <a:gd name="connsiteX1" fmla="*/ 0 w 10000"/>
                <a:gd name="connsiteY1" fmla="*/ 595 h 9263"/>
                <a:gd name="connsiteX2" fmla="*/ 2403 w 10000"/>
                <a:gd name="connsiteY2" fmla="*/ 8730 h 9263"/>
                <a:gd name="connsiteX3" fmla="*/ 10000 w 10000"/>
                <a:gd name="connsiteY3" fmla="*/ 0 h 9263"/>
              </a:gdLst>
              <a:ahLst/>
              <a:cxnLst>
                <a:cxn ang="0">
                  <a:pos x="connsiteX0" y="connsiteY0"/>
                </a:cxn>
                <a:cxn ang="0">
                  <a:pos x="connsiteX1" y="connsiteY1"/>
                </a:cxn>
                <a:cxn ang="0">
                  <a:pos x="connsiteX2" y="connsiteY2"/>
                </a:cxn>
                <a:cxn ang="0">
                  <a:pos x="connsiteX3" y="connsiteY3"/>
                </a:cxn>
              </a:cxnLst>
              <a:rect l="l" t="t" r="r" b="b"/>
              <a:pathLst>
                <a:path w="10000" h="9263">
                  <a:moveTo>
                    <a:pt x="10000" y="0"/>
                  </a:moveTo>
                  <a:lnTo>
                    <a:pt x="0" y="595"/>
                  </a:lnTo>
                  <a:cubicBezTo>
                    <a:pt x="388" y="5238"/>
                    <a:pt x="1209" y="7952"/>
                    <a:pt x="2403" y="8730"/>
                  </a:cubicBezTo>
                  <a:cubicBezTo>
                    <a:pt x="6636" y="10000"/>
                    <a:pt x="9242" y="9683"/>
                    <a:pt x="10000" y="0"/>
                  </a:cubicBezTo>
                  <a:close/>
                </a:path>
              </a:pathLst>
            </a:custGeom>
            <a:solidFill>
              <a:srgbClr val="FDFB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5" name="Freeform 34">
              <a:extLst>
                <a:ext uri="{FF2B5EF4-FFF2-40B4-BE49-F238E27FC236}">
                  <a16:creationId xmlns:a16="http://schemas.microsoft.com/office/drawing/2014/main" id="{BF6C1C8D-E46B-479C-844B-61C134E91B5D}"/>
                </a:ext>
              </a:extLst>
            </p:cNvPr>
            <p:cNvSpPr>
              <a:spLocks/>
            </p:cNvSpPr>
            <p:nvPr/>
          </p:nvSpPr>
          <p:spPr bwMode="auto">
            <a:xfrm>
              <a:off x="2545080" y="4079797"/>
              <a:ext cx="1304565" cy="83144"/>
            </a:xfrm>
            <a:custGeom>
              <a:avLst/>
              <a:gdLst>
                <a:gd name="T0" fmla="*/ 166 w 2515"/>
                <a:gd name="T1" fmla="*/ 149 h 149"/>
                <a:gd name="T2" fmla="*/ 2324 w 2515"/>
                <a:gd name="T3" fmla="*/ 148 h 149"/>
                <a:gd name="T4" fmla="*/ 2515 w 2515"/>
                <a:gd name="T5" fmla="*/ 0 h 149"/>
                <a:gd name="T6" fmla="*/ 0 w 2515"/>
                <a:gd name="T7" fmla="*/ 17 h 149"/>
                <a:gd name="T8" fmla="*/ 166 w 2515"/>
                <a:gd name="T9" fmla="*/ 149 h 149"/>
              </a:gdLst>
              <a:ahLst/>
              <a:cxnLst>
                <a:cxn ang="0">
                  <a:pos x="T0" y="T1"/>
                </a:cxn>
                <a:cxn ang="0">
                  <a:pos x="T2" y="T3"/>
                </a:cxn>
                <a:cxn ang="0">
                  <a:pos x="T4" y="T5"/>
                </a:cxn>
                <a:cxn ang="0">
                  <a:pos x="T6" y="T7"/>
                </a:cxn>
                <a:cxn ang="0">
                  <a:pos x="T8" y="T9"/>
                </a:cxn>
              </a:cxnLst>
              <a:rect l="0" t="0" r="r" b="b"/>
              <a:pathLst>
                <a:path w="2515" h="149">
                  <a:moveTo>
                    <a:pt x="166" y="149"/>
                  </a:moveTo>
                  <a:lnTo>
                    <a:pt x="2324" y="148"/>
                  </a:lnTo>
                  <a:lnTo>
                    <a:pt x="2515" y="0"/>
                  </a:lnTo>
                  <a:lnTo>
                    <a:pt x="0" y="17"/>
                  </a:lnTo>
                  <a:lnTo>
                    <a:pt x="166" y="149"/>
                  </a:lnTo>
                  <a:close/>
                </a:path>
              </a:pathLst>
            </a:custGeom>
            <a:solidFill>
              <a:srgbClr val="A3B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6" name="Freeform 72">
              <a:extLst>
                <a:ext uri="{FF2B5EF4-FFF2-40B4-BE49-F238E27FC236}">
                  <a16:creationId xmlns:a16="http://schemas.microsoft.com/office/drawing/2014/main" id="{373910DA-69B2-499C-91C5-35C6C66378C2}"/>
                </a:ext>
              </a:extLst>
            </p:cNvPr>
            <p:cNvSpPr>
              <a:spLocks/>
            </p:cNvSpPr>
            <p:nvPr/>
          </p:nvSpPr>
          <p:spPr bwMode="auto">
            <a:xfrm>
              <a:off x="3515136" y="3967879"/>
              <a:ext cx="847398" cy="2654110"/>
            </a:xfrm>
            <a:custGeom>
              <a:avLst/>
              <a:gdLst>
                <a:gd name="T0" fmla="*/ 474 w 1577"/>
                <a:gd name="T1" fmla="*/ 254 h 4932"/>
                <a:gd name="T2" fmla="*/ 305 w 1577"/>
                <a:gd name="T3" fmla="*/ 572 h 4932"/>
                <a:gd name="T4" fmla="*/ 259 w 1577"/>
                <a:gd name="T5" fmla="*/ 956 h 4932"/>
                <a:gd name="T6" fmla="*/ 259 w 1577"/>
                <a:gd name="T7" fmla="*/ 1025 h 4932"/>
                <a:gd name="T8" fmla="*/ 0 w 1577"/>
                <a:gd name="T9" fmla="*/ 4814 h 4932"/>
                <a:gd name="T10" fmla="*/ 359 w 1577"/>
                <a:gd name="T11" fmla="*/ 4858 h 4932"/>
                <a:gd name="T12" fmla="*/ 733 w 1577"/>
                <a:gd name="T13" fmla="*/ 4932 h 4932"/>
                <a:gd name="T14" fmla="*/ 860 w 1577"/>
                <a:gd name="T15" fmla="*/ 4731 h 4932"/>
                <a:gd name="T16" fmla="*/ 907 w 1577"/>
                <a:gd name="T17" fmla="*/ 4422 h 4932"/>
                <a:gd name="T18" fmla="*/ 1371 w 1577"/>
                <a:gd name="T19" fmla="*/ 1502 h 4932"/>
                <a:gd name="T20" fmla="*/ 1363 w 1577"/>
                <a:gd name="T21" fmla="*/ 360 h 4932"/>
                <a:gd name="T22" fmla="*/ 474 w 1577"/>
                <a:gd name="T23" fmla="*/ 254 h 4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7" h="4932">
                  <a:moveTo>
                    <a:pt x="474" y="254"/>
                  </a:moveTo>
                  <a:cubicBezTo>
                    <a:pt x="421" y="390"/>
                    <a:pt x="346" y="435"/>
                    <a:pt x="305" y="572"/>
                  </a:cubicBezTo>
                  <a:cubicBezTo>
                    <a:pt x="268" y="697"/>
                    <a:pt x="293" y="855"/>
                    <a:pt x="259" y="956"/>
                  </a:cubicBezTo>
                  <a:lnTo>
                    <a:pt x="259" y="1025"/>
                  </a:lnTo>
                  <a:lnTo>
                    <a:pt x="0" y="4814"/>
                  </a:lnTo>
                  <a:cubicBezTo>
                    <a:pt x="94" y="4827"/>
                    <a:pt x="234" y="4843"/>
                    <a:pt x="359" y="4858"/>
                  </a:cubicBezTo>
                  <a:cubicBezTo>
                    <a:pt x="505" y="4875"/>
                    <a:pt x="697" y="4835"/>
                    <a:pt x="733" y="4932"/>
                  </a:cubicBezTo>
                  <a:cubicBezTo>
                    <a:pt x="825" y="4864"/>
                    <a:pt x="831" y="4888"/>
                    <a:pt x="860" y="4731"/>
                  </a:cubicBezTo>
                  <a:cubicBezTo>
                    <a:pt x="878" y="4633"/>
                    <a:pt x="891" y="4522"/>
                    <a:pt x="907" y="4422"/>
                  </a:cubicBezTo>
                  <a:lnTo>
                    <a:pt x="1371" y="1502"/>
                  </a:lnTo>
                  <a:cubicBezTo>
                    <a:pt x="1433" y="1108"/>
                    <a:pt x="1577" y="684"/>
                    <a:pt x="1363" y="360"/>
                  </a:cubicBezTo>
                  <a:cubicBezTo>
                    <a:pt x="1159" y="0"/>
                    <a:pt x="767" y="26"/>
                    <a:pt x="474" y="254"/>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7" name="Freeform 73">
              <a:extLst>
                <a:ext uri="{FF2B5EF4-FFF2-40B4-BE49-F238E27FC236}">
                  <a16:creationId xmlns:a16="http://schemas.microsoft.com/office/drawing/2014/main" id="{8F0F6AD5-261D-4D04-9EB8-25116BD4F024}"/>
                </a:ext>
              </a:extLst>
            </p:cNvPr>
            <p:cNvSpPr>
              <a:spLocks/>
            </p:cNvSpPr>
            <p:nvPr/>
          </p:nvSpPr>
          <p:spPr bwMode="auto">
            <a:xfrm>
              <a:off x="2021799" y="3990262"/>
              <a:ext cx="1205544" cy="2347129"/>
            </a:xfrm>
            <a:custGeom>
              <a:avLst/>
              <a:gdLst>
                <a:gd name="T0" fmla="*/ 105 w 2243"/>
                <a:gd name="T1" fmla="*/ 883 h 4364"/>
                <a:gd name="T2" fmla="*/ 419 w 2243"/>
                <a:gd name="T3" fmla="*/ 1735 h 4364"/>
                <a:gd name="T4" fmla="*/ 748 w 2243"/>
                <a:gd name="T5" fmla="*/ 2605 h 4364"/>
                <a:gd name="T6" fmla="*/ 1392 w 2243"/>
                <a:gd name="T7" fmla="*/ 4364 h 4364"/>
                <a:gd name="T8" fmla="*/ 1462 w 2243"/>
                <a:gd name="T9" fmla="*/ 4316 h 4364"/>
                <a:gd name="T10" fmla="*/ 2243 w 2243"/>
                <a:gd name="T11" fmla="*/ 4064 h 4364"/>
                <a:gd name="T12" fmla="*/ 1899 w 2243"/>
                <a:gd name="T13" fmla="*/ 2801 h 4364"/>
                <a:gd name="T14" fmla="*/ 1363 w 2243"/>
                <a:gd name="T15" fmla="*/ 934 h 4364"/>
                <a:gd name="T16" fmla="*/ 1247 w 2243"/>
                <a:gd name="T17" fmla="*/ 554 h 4364"/>
                <a:gd name="T18" fmla="*/ 1093 w 2243"/>
                <a:gd name="T19" fmla="*/ 210 h 4364"/>
                <a:gd name="T20" fmla="*/ 675 w 2243"/>
                <a:gd name="T21" fmla="*/ 0 h 4364"/>
                <a:gd name="T22" fmla="*/ 147 w 2243"/>
                <a:gd name="T23" fmla="*/ 243 h 4364"/>
                <a:gd name="T24" fmla="*/ 105 w 2243"/>
                <a:gd name="T25" fmla="*/ 883 h 4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3" h="4364">
                  <a:moveTo>
                    <a:pt x="105" y="883"/>
                  </a:moveTo>
                  <a:cubicBezTo>
                    <a:pt x="174" y="1143"/>
                    <a:pt x="318" y="1470"/>
                    <a:pt x="419" y="1735"/>
                  </a:cubicBezTo>
                  <a:cubicBezTo>
                    <a:pt x="527" y="2019"/>
                    <a:pt x="636" y="2311"/>
                    <a:pt x="748" y="2605"/>
                  </a:cubicBezTo>
                  <a:cubicBezTo>
                    <a:pt x="871" y="2929"/>
                    <a:pt x="1368" y="4119"/>
                    <a:pt x="1392" y="4364"/>
                  </a:cubicBezTo>
                  <a:lnTo>
                    <a:pt x="1462" y="4316"/>
                  </a:lnTo>
                  <a:cubicBezTo>
                    <a:pt x="1552" y="4266"/>
                    <a:pt x="2125" y="4056"/>
                    <a:pt x="2243" y="4064"/>
                  </a:cubicBezTo>
                  <a:cubicBezTo>
                    <a:pt x="2163" y="3799"/>
                    <a:pt x="1911" y="3052"/>
                    <a:pt x="1899" y="2801"/>
                  </a:cubicBezTo>
                  <a:cubicBezTo>
                    <a:pt x="1821" y="2692"/>
                    <a:pt x="1394" y="1154"/>
                    <a:pt x="1363" y="934"/>
                  </a:cubicBezTo>
                  <a:cubicBezTo>
                    <a:pt x="1323" y="833"/>
                    <a:pt x="1287" y="696"/>
                    <a:pt x="1247" y="554"/>
                  </a:cubicBezTo>
                  <a:cubicBezTo>
                    <a:pt x="1190" y="347"/>
                    <a:pt x="1173" y="353"/>
                    <a:pt x="1093" y="210"/>
                  </a:cubicBezTo>
                  <a:cubicBezTo>
                    <a:pt x="980" y="110"/>
                    <a:pt x="880" y="45"/>
                    <a:pt x="675" y="0"/>
                  </a:cubicBezTo>
                  <a:cubicBezTo>
                    <a:pt x="385" y="1"/>
                    <a:pt x="257" y="61"/>
                    <a:pt x="147" y="243"/>
                  </a:cubicBezTo>
                  <a:cubicBezTo>
                    <a:pt x="42" y="417"/>
                    <a:pt x="0" y="688"/>
                    <a:pt x="105" y="883"/>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8282096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theme" Target="../theme/theme3.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FB7A80-472D-28F7-248E-326125DA4C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76CB27-52F4-597D-C751-94BD44AC4B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AB2C3F-CFE5-2B16-7604-40DE7CA711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C21A7A-A620-FB44-B72A-5BC4526B70AA}" type="datetimeFigureOut">
              <a:rPr lang="en-US" smtClean="0"/>
              <a:t>2/3/23</a:t>
            </a:fld>
            <a:endParaRPr lang="en-US"/>
          </a:p>
        </p:txBody>
      </p:sp>
      <p:sp>
        <p:nvSpPr>
          <p:cNvPr id="5" name="Footer Placeholder 4">
            <a:extLst>
              <a:ext uri="{FF2B5EF4-FFF2-40B4-BE49-F238E27FC236}">
                <a16:creationId xmlns:a16="http://schemas.microsoft.com/office/drawing/2014/main" id="{C9DA0C19-595C-0E41-D9BF-640E99E3EA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A8ABDF4-CD24-29DA-2A87-D5906FC09C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14CC6E-C8D3-D14F-99F1-0FB2C8F35983}" type="slidenum">
              <a:rPr lang="en-US" smtClean="0"/>
              <a:t>‹#›</a:t>
            </a:fld>
            <a:endParaRPr lang="en-US"/>
          </a:p>
        </p:txBody>
      </p:sp>
    </p:spTree>
    <p:extLst>
      <p:ext uri="{BB962C8B-B14F-4D97-AF65-F5344CB8AC3E}">
        <p14:creationId xmlns:p14="http://schemas.microsoft.com/office/powerpoint/2010/main" val="2376488718"/>
      </p:ext>
    </p:extLst>
  </p:cSld>
  <p:clrMap bg1="lt1" tx1="dk1" bg2="lt2" tx2="dk2" accent1="accent1" accent2="accent2" accent3="accent3" accent4="accent4" accent5="accent5" accent6="accent6" hlink="hlink" folHlink="folHlink"/>
  <p:sldLayoutIdLst>
    <p:sldLayoutId id="2147483656" r:id="rId1"/>
    <p:sldLayoutId id="2147483655"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418396"/>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3F3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8624" y="0"/>
            <a:ext cx="11115357" cy="72866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28624" y="1047750"/>
            <a:ext cx="11115357" cy="5129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1863143"/>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Lst>
  <p:hf hdr="0" ftr="0" dt="0"/>
  <p:txStyles>
    <p:titleStyle>
      <a:lvl1pPr marL="72000" indent="-72000" algn="l" defTabSz="914400" rtl="0" eaLnBrk="1" latinLnBrk="0" hangingPunct="1">
        <a:lnSpc>
          <a:spcPct val="100000"/>
        </a:lnSpc>
        <a:spcBef>
          <a:spcPct val="0"/>
        </a:spcBef>
        <a:buNone/>
        <a:defRPr sz="2800" b="1" kern="1200">
          <a:solidFill>
            <a:srgbClr val="0182C3"/>
          </a:solidFill>
          <a:latin typeface="Century Gothic" panose="020B0502020202020204" pitchFamily="34" charset="0"/>
          <a:ea typeface="+mj-ea"/>
          <a:cs typeface="+mj-cs"/>
        </a:defRPr>
      </a:lvl1pPr>
    </p:titleStyle>
    <p:bodyStyle>
      <a:lvl1pPr marL="72000" indent="-720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72000" indent="-720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72000" indent="-72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lus.youexec.com/video/abm" TargetMode="External"/><Relationship Id="rId7" Type="http://schemas.openxmlformats.org/officeDocument/2006/relationships/hyperlink" Target="https://plus.youexec.com/feedback/abm"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2.gif"/><Relationship Id="rId5" Type="http://schemas.openxmlformats.org/officeDocument/2006/relationships/image" Target="../media/image1.png"/><Relationship Id="rId4" Type="http://schemas.openxmlformats.org/officeDocument/2006/relationships/hyperlink" Target="https://youexec.com/plus?m=ppt&amp;sr=ab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12.jp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 Id="rId5" Type="http://schemas.openxmlformats.org/officeDocument/2006/relationships/chart" Target="../charts/chart5.xml"/><Relationship Id="rId4" Type="http://schemas.openxmlformats.org/officeDocument/2006/relationships/chart" Target="../charts/char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2.xml"/><Relationship Id="rId5" Type="http://schemas.openxmlformats.org/officeDocument/2006/relationships/chart" Target="../charts/chart11.xml"/><Relationship Id="rId4" Type="http://schemas.openxmlformats.org/officeDocument/2006/relationships/chart" Target="../charts/char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9.gif"/><Relationship Id="rId3" Type="http://schemas.openxmlformats.org/officeDocument/2006/relationships/hyperlink" Target="https://plus.youexec.com/article/marketcomms" TargetMode="External"/><Relationship Id="rId7" Type="http://schemas.openxmlformats.org/officeDocument/2006/relationships/hyperlink" Target="https://plus.youexec.com/article/salespro" TargetMode="External"/><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image" Target="../media/image18.gif"/><Relationship Id="rId5" Type="http://schemas.openxmlformats.org/officeDocument/2006/relationships/hyperlink" Target="https://plus.youexec.com/article/kam" TargetMode="External"/><Relationship Id="rId10" Type="http://schemas.openxmlformats.org/officeDocument/2006/relationships/image" Target="../media/image20.gif"/><Relationship Id="rId4" Type="http://schemas.openxmlformats.org/officeDocument/2006/relationships/image" Target="../media/image17.gif"/><Relationship Id="rId9" Type="http://schemas.openxmlformats.org/officeDocument/2006/relationships/hyperlink" Target="https://plus.youexec.com/article/rf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EFBBC22-36DF-084B-8829-047B0472472A}"/>
              </a:ext>
            </a:extLst>
          </p:cNvPr>
          <p:cNvSpPr txBox="1"/>
          <p:nvPr/>
        </p:nvSpPr>
        <p:spPr>
          <a:xfrm>
            <a:off x="7075564" y="5129052"/>
            <a:ext cx="3455705" cy="888256"/>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This video will walk you through the benefits of this framework. Paid members, please log in for a better viewing experience.</a:t>
            </a:r>
          </a:p>
        </p:txBody>
      </p:sp>
      <p:sp>
        <p:nvSpPr>
          <p:cNvPr id="15" name="Rounded Rectangle 14">
            <a:hlinkClick r:id="rId3"/>
            <a:extLst>
              <a:ext uri="{FF2B5EF4-FFF2-40B4-BE49-F238E27FC236}">
                <a16:creationId xmlns:a16="http://schemas.microsoft.com/office/drawing/2014/main" id="{46713F1D-4D14-9C48-AAB5-37AB772F3CA3}"/>
              </a:ext>
            </a:extLst>
          </p:cNvPr>
          <p:cNvSpPr/>
          <p:nvPr/>
        </p:nvSpPr>
        <p:spPr bwMode="auto">
          <a:xfrm>
            <a:off x="7083138" y="4206754"/>
            <a:ext cx="3455706" cy="690671"/>
          </a:xfrm>
          <a:prstGeom prst="roundRect">
            <a:avLst>
              <a:gd name="adj" fmla="val 9962"/>
            </a:avLst>
          </a:prstGeom>
          <a:solidFill>
            <a:srgbClr val="0044FF"/>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998"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Watch explainer</a:t>
            </a:r>
          </a:p>
        </p:txBody>
      </p:sp>
      <p:pic>
        <p:nvPicPr>
          <p:cNvPr id="25" name="Picture 24">
            <a:hlinkClick r:id="rId4"/>
            <a:extLst>
              <a:ext uri="{FF2B5EF4-FFF2-40B4-BE49-F238E27FC236}">
                <a16:creationId xmlns:a16="http://schemas.microsoft.com/office/drawing/2014/main" id="{1AB3293C-F512-DF4E-8165-1A9C8B9668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2131" y="840692"/>
            <a:ext cx="2388399" cy="686665"/>
          </a:xfrm>
          <a:prstGeom prst="rect">
            <a:avLst/>
          </a:prstGeom>
        </p:spPr>
      </p:pic>
      <p:sp>
        <p:nvSpPr>
          <p:cNvPr id="13" name="TextBox 12">
            <a:extLst>
              <a:ext uri="{FF2B5EF4-FFF2-40B4-BE49-F238E27FC236}">
                <a16:creationId xmlns:a16="http://schemas.microsoft.com/office/drawing/2014/main" id="{E6774262-A710-D04D-A5FB-5BDB58062892}"/>
              </a:ext>
            </a:extLst>
          </p:cNvPr>
          <p:cNvSpPr txBox="1"/>
          <p:nvPr/>
        </p:nvSpPr>
        <p:spPr>
          <a:xfrm>
            <a:off x="750698" y="2020243"/>
            <a:ext cx="4217177" cy="1165191"/>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You Exec provides business resources that move your career forward. Access our full library of presentations, spreadsheet models, and business book summaries. We do the work, you take the credit.</a:t>
            </a:r>
          </a:p>
        </p:txBody>
      </p:sp>
      <p:sp>
        <p:nvSpPr>
          <p:cNvPr id="14" name="TextBox 13">
            <a:extLst>
              <a:ext uri="{FF2B5EF4-FFF2-40B4-BE49-F238E27FC236}">
                <a16:creationId xmlns:a16="http://schemas.microsoft.com/office/drawing/2014/main" id="{BAC14C91-8D62-C340-9046-24DCF787110B}"/>
              </a:ext>
            </a:extLst>
          </p:cNvPr>
          <p:cNvSpPr txBox="1"/>
          <p:nvPr/>
        </p:nvSpPr>
        <p:spPr>
          <a:xfrm>
            <a:off x="750700" y="3503715"/>
            <a:ext cx="4217176" cy="1719189"/>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Errors &amp; Omissions Liability (E&amp;O): </a:t>
            </a: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You Exec makes no guarantee that the statements, analysis, projections, estimates, graphs, reports, numbers, and any derivatives sourced from this presentation are free of errors and omissions. You Exec assumes no liability for erroneous outcomes derived from this presentation. </a:t>
            </a: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p:txBody>
      </p:sp>
      <p:pic>
        <p:nvPicPr>
          <p:cNvPr id="6" name="Picture 5">
            <a:hlinkClick r:id="rId3"/>
            <a:extLst>
              <a:ext uri="{FF2B5EF4-FFF2-40B4-BE49-F238E27FC236}">
                <a16:creationId xmlns:a16="http://schemas.microsoft.com/office/drawing/2014/main" id="{2005BA3B-18D8-2F48-95D5-B3C8B62AE9C6}"/>
              </a:ext>
            </a:extLst>
          </p:cNvPr>
          <p:cNvPicPr>
            <a:picLocks noChangeAspect="1"/>
          </p:cNvPicPr>
          <p:nvPr/>
        </p:nvPicPr>
        <p:blipFill>
          <a:blip r:embed="rId6"/>
          <a:srcRect l="74" r="74"/>
          <a:stretch/>
        </p:blipFill>
        <p:spPr>
          <a:xfrm>
            <a:off x="6248415" y="932980"/>
            <a:ext cx="5125153" cy="2887170"/>
          </a:xfrm>
          <a:prstGeom prst="roundRect">
            <a:avLst>
              <a:gd name="adj" fmla="val 5398"/>
            </a:avLst>
          </a:prstGeom>
          <a:solidFill>
            <a:srgbClr val="FFFFFF">
              <a:shade val="85000"/>
            </a:srgbClr>
          </a:solidFill>
          <a:ln>
            <a:noFill/>
          </a:ln>
          <a:effectLst/>
        </p:spPr>
      </p:pic>
      <p:sp>
        <p:nvSpPr>
          <p:cNvPr id="8" name="Rounded Rectangle 7">
            <a:hlinkClick r:id="rId7"/>
            <a:extLst>
              <a:ext uri="{FF2B5EF4-FFF2-40B4-BE49-F238E27FC236}">
                <a16:creationId xmlns:a16="http://schemas.microsoft.com/office/drawing/2014/main" id="{0653B420-FC03-DFCC-57E3-30F3F87284E0}"/>
              </a:ext>
            </a:extLst>
          </p:cNvPr>
          <p:cNvSpPr/>
          <p:nvPr/>
        </p:nvSpPr>
        <p:spPr bwMode="auto">
          <a:xfrm>
            <a:off x="3569478" y="5541186"/>
            <a:ext cx="1174618" cy="402414"/>
          </a:xfrm>
          <a:prstGeom prst="roundRect">
            <a:avLst>
              <a:gd name="adj" fmla="val 24054"/>
            </a:avLst>
          </a:prstGeom>
          <a:solidFill>
            <a:srgbClr val="424242"/>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Feedback</a:t>
            </a:r>
          </a:p>
        </p:txBody>
      </p:sp>
      <p:sp>
        <p:nvSpPr>
          <p:cNvPr id="9" name="TextBox 8">
            <a:extLst>
              <a:ext uri="{FF2B5EF4-FFF2-40B4-BE49-F238E27FC236}">
                <a16:creationId xmlns:a16="http://schemas.microsoft.com/office/drawing/2014/main" id="{5CEA113A-0781-CC8E-23A1-ADC09B093B93}"/>
              </a:ext>
            </a:extLst>
          </p:cNvPr>
          <p:cNvSpPr txBox="1"/>
          <p:nvPr/>
        </p:nvSpPr>
        <p:spPr>
          <a:xfrm>
            <a:off x="750699" y="5541186"/>
            <a:ext cx="2818780" cy="334194"/>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Found an error, have suggestions?</a:t>
            </a:r>
          </a:p>
        </p:txBody>
      </p:sp>
    </p:spTree>
    <p:extLst>
      <p:ext uri="{BB962C8B-B14F-4D97-AF65-F5344CB8AC3E}">
        <p14:creationId xmlns:p14="http://schemas.microsoft.com/office/powerpoint/2010/main" val="187216679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8">
            <a:extLst>
              <a:ext uri="{FF2B5EF4-FFF2-40B4-BE49-F238E27FC236}">
                <a16:creationId xmlns:a16="http://schemas.microsoft.com/office/drawing/2014/main" id="{27BBCD89-6967-4753-938A-BC52A5471DEA}"/>
              </a:ext>
            </a:extLst>
          </p:cNvPr>
          <p:cNvSpPr/>
          <p:nvPr/>
        </p:nvSpPr>
        <p:spPr>
          <a:xfrm>
            <a:off x="660399" y="2241126"/>
            <a:ext cx="10617200" cy="4055319"/>
          </a:xfrm>
          <a:prstGeom prst="round2SameRect">
            <a:avLst>
              <a:gd name="adj1" fmla="val 6469"/>
              <a:gd name="adj2" fmla="val 0"/>
            </a:avLst>
          </a:prstGeom>
          <a:solidFill>
            <a:schemeClr val="accent3">
              <a:alpha val="25000"/>
            </a:schemeClr>
          </a:solidFill>
          <a:ln w="12700">
            <a:miter lim="400000"/>
          </a:ln>
        </p:spPr>
        <p:txBody>
          <a:bodyPr lIns="182880" tIns="365760" rIns="182880" bIns="0" anchor="ctr"/>
          <a:lstStyle/>
          <a:p>
            <a:pPr marL="210312" indent="-210312">
              <a:lnSpc>
                <a:spcPts val="1700"/>
              </a:lnSpc>
              <a:spcAft>
                <a:spcPts val="600"/>
              </a:spcAft>
              <a:buClr>
                <a:schemeClr val="accent2"/>
              </a:buClr>
              <a:buFont typeface="Wingdings 2" panose="05020102010507070707" pitchFamily="18" charset="2"/>
              <a:buChar char=""/>
            </a:pPr>
            <a:endParaRPr lang="en-US" sz="1100" dirty="0">
              <a:solidFill>
                <a:schemeClr val="bg1"/>
              </a:solidFill>
              <a:latin typeface="Montserrat Regular"/>
            </a:endParaRPr>
          </a:p>
        </p:txBody>
      </p:sp>
      <p:sp>
        <p:nvSpPr>
          <p:cNvPr id="16" name="Rounded Rectangle 8">
            <a:extLst>
              <a:ext uri="{FF2B5EF4-FFF2-40B4-BE49-F238E27FC236}">
                <a16:creationId xmlns:a16="http://schemas.microsoft.com/office/drawing/2014/main" id="{BC99CA28-2890-4B85-AFA2-5F863CB6390E}"/>
              </a:ext>
            </a:extLst>
          </p:cNvPr>
          <p:cNvSpPr/>
          <p:nvPr/>
        </p:nvSpPr>
        <p:spPr>
          <a:xfrm>
            <a:off x="660399" y="2241127"/>
            <a:ext cx="10617200" cy="542376"/>
          </a:xfrm>
          <a:prstGeom prst="round2SameRect">
            <a:avLst>
              <a:gd name="adj1" fmla="val 42509"/>
              <a:gd name="adj2" fmla="val 0"/>
            </a:avLst>
          </a:prstGeom>
          <a:gradFill flip="none" rotWithShape="1">
            <a:gsLst>
              <a:gs pos="100000">
                <a:schemeClr val="accent1">
                  <a:lumMod val="50000"/>
                  <a:lumOff val="50000"/>
                </a:schemeClr>
              </a:gs>
              <a:gs pos="0">
                <a:schemeClr val="accent2"/>
              </a:gs>
            </a:gsLst>
            <a:lin ang="0" scaled="1"/>
            <a:tileRect/>
          </a:gradFill>
          <a:ln w="12700">
            <a:miter lim="400000"/>
          </a:ln>
        </p:spPr>
        <p:txBody>
          <a:bodyPr lIns="0" tIns="0" rIns="0" bIns="91440" anchor="ctr"/>
          <a:lstStyle/>
          <a:p>
            <a:pPr algn="ctr">
              <a:buClr>
                <a:schemeClr val="accent2"/>
              </a:buClr>
            </a:pPr>
            <a:endParaRPr lang="en-US" sz="1600" b="1" dirty="0">
              <a:solidFill>
                <a:schemeClr val="bg1"/>
              </a:solidFill>
              <a:latin typeface="Montserrat" panose="00000500000000000000" pitchFamily="50" charset="0"/>
            </a:endParaRPr>
          </a:p>
        </p:txBody>
      </p:sp>
      <p:graphicFrame>
        <p:nvGraphicFramePr>
          <p:cNvPr id="24" name="Table 23">
            <a:extLst>
              <a:ext uri="{FF2B5EF4-FFF2-40B4-BE49-F238E27FC236}">
                <a16:creationId xmlns:a16="http://schemas.microsoft.com/office/drawing/2014/main" id="{3A259D86-1962-421D-93FF-14672E1C23F5}"/>
              </a:ext>
            </a:extLst>
          </p:cNvPr>
          <p:cNvGraphicFramePr>
            <a:graphicFrameLocks noGrp="1"/>
          </p:cNvGraphicFramePr>
          <p:nvPr>
            <p:extLst>
              <p:ext uri="{D42A27DB-BD31-4B8C-83A1-F6EECF244321}">
                <p14:modId xmlns:p14="http://schemas.microsoft.com/office/powerpoint/2010/main" val="2790046231"/>
              </p:ext>
            </p:extLst>
          </p:nvPr>
        </p:nvGraphicFramePr>
        <p:xfrm>
          <a:off x="660400" y="2241125"/>
          <a:ext cx="10617199" cy="4055317"/>
        </p:xfrm>
        <a:graphic>
          <a:graphicData uri="http://schemas.openxmlformats.org/drawingml/2006/table">
            <a:tbl>
              <a:tblPr/>
              <a:tblGrid>
                <a:gridCol w="768352">
                  <a:extLst>
                    <a:ext uri="{9D8B030D-6E8A-4147-A177-3AD203B41FA5}">
                      <a16:colId xmlns:a16="http://schemas.microsoft.com/office/drawing/2014/main" val="3977466972"/>
                    </a:ext>
                  </a:extLst>
                </a:gridCol>
                <a:gridCol w="2247900">
                  <a:extLst>
                    <a:ext uri="{9D8B030D-6E8A-4147-A177-3AD203B41FA5}">
                      <a16:colId xmlns:a16="http://schemas.microsoft.com/office/drawing/2014/main" val="3048450414"/>
                    </a:ext>
                  </a:extLst>
                </a:gridCol>
                <a:gridCol w="3638550">
                  <a:extLst>
                    <a:ext uri="{9D8B030D-6E8A-4147-A177-3AD203B41FA5}">
                      <a16:colId xmlns:a16="http://schemas.microsoft.com/office/drawing/2014/main" val="3847517476"/>
                    </a:ext>
                  </a:extLst>
                </a:gridCol>
                <a:gridCol w="1320799">
                  <a:extLst>
                    <a:ext uri="{9D8B030D-6E8A-4147-A177-3AD203B41FA5}">
                      <a16:colId xmlns:a16="http://schemas.microsoft.com/office/drawing/2014/main" val="1202918231"/>
                    </a:ext>
                  </a:extLst>
                </a:gridCol>
                <a:gridCol w="1320799">
                  <a:extLst>
                    <a:ext uri="{9D8B030D-6E8A-4147-A177-3AD203B41FA5}">
                      <a16:colId xmlns:a16="http://schemas.microsoft.com/office/drawing/2014/main" val="3105539995"/>
                    </a:ext>
                  </a:extLst>
                </a:gridCol>
                <a:gridCol w="1320799">
                  <a:extLst>
                    <a:ext uri="{9D8B030D-6E8A-4147-A177-3AD203B41FA5}">
                      <a16:colId xmlns:a16="http://schemas.microsoft.com/office/drawing/2014/main" val="1256750895"/>
                    </a:ext>
                  </a:extLst>
                </a:gridCol>
              </a:tblGrid>
              <a:tr h="534032">
                <a:tc>
                  <a:txBody>
                    <a:bodyPr/>
                    <a:lstStyle/>
                    <a:p>
                      <a:pPr algn="ctr" fontAlgn="t"/>
                      <a:r>
                        <a:rPr lang="en-US" sz="1100" b="1" dirty="0">
                          <a:solidFill>
                            <a:schemeClr val="bg1"/>
                          </a:solidFill>
                          <a:effectLst/>
                          <a:latin typeface="Montserrat" panose="00000500000000000000" pitchFamily="50" charset="0"/>
                        </a:rPr>
                        <a:t>Touch</a:t>
                      </a:r>
                    </a:p>
                  </a:txBody>
                  <a:tcPr marL="51802" marR="51802" marT="25901" marB="25901" anchor="ctr">
                    <a:lnL w="952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100" b="1" dirty="0">
                          <a:solidFill>
                            <a:schemeClr val="bg1"/>
                          </a:solidFill>
                          <a:effectLst/>
                          <a:latin typeface="Montserrat" panose="00000500000000000000" pitchFamily="50" charset="0"/>
                        </a:rPr>
                        <a:t>Content</a:t>
                      </a:r>
                    </a:p>
                  </a:txBody>
                  <a:tcPr marL="137160" marR="137160" marT="25901" marB="25901"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100" b="1" dirty="0">
                          <a:solidFill>
                            <a:schemeClr val="bg1"/>
                          </a:solidFill>
                          <a:effectLst/>
                          <a:latin typeface="Montserrat" panose="00000500000000000000" pitchFamily="50" charset="0"/>
                        </a:rPr>
                        <a:t>Channel &amp; Media</a:t>
                      </a:r>
                    </a:p>
                  </a:txBody>
                  <a:tcPr marL="137160" marR="137160" marT="25901" marB="25901"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1" dirty="0">
                          <a:solidFill>
                            <a:schemeClr val="bg1"/>
                          </a:solidFill>
                          <a:effectLst/>
                          <a:latin typeface="Montserrat" panose="00000500000000000000" pitchFamily="50" charset="0"/>
                        </a:rPr>
                        <a:t>Content Value</a:t>
                      </a:r>
                    </a:p>
                    <a:p>
                      <a:pPr algn="ctr" fontAlgn="t"/>
                      <a:r>
                        <a:rPr lang="en-US" sz="1100" b="1" dirty="0">
                          <a:solidFill>
                            <a:schemeClr val="bg1"/>
                          </a:solidFill>
                          <a:effectLst/>
                          <a:latin typeface="Montserrat" panose="00000500000000000000" pitchFamily="50" charset="0"/>
                        </a:rPr>
                        <a:t>1-5</a:t>
                      </a:r>
                    </a:p>
                  </a:txBody>
                  <a:tcPr marL="51802" marR="51802" marT="25901" marB="25901"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1" dirty="0">
                          <a:solidFill>
                            <a:schemeClr val="bg1"/>
                          </a:solidFill>
                          <a:effectLst/>
                          <a:latin typeface="Montserrat" panose="00000500000000000000" pitchFamily="50" charset="0"/>
                        </a:rPr>
                        <a:t>Production LOE 1-5</a:t>
                      </a:r>
                    </a:p>
                  </a:txBody>
                  <a:tcPr marL="51802" marR="51802" marT="25901" marB="25901"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1" dirty="0">
                          <a:solidFill>
                            <a:schemeClr val="bg1"/>
                          </a:solidFill>
                          <a:effectLst/>
                          <a:latin typeface="Montserrat" panose="00000500000000000000" pitchFamily="50" charset="0"/>
                        </a:rPr>
                        <a:t>Avg = Priority</a:t>
                      </a:r>
                    </a:p>
                  </a:txBody>
                  <a:tcPr marL="51802" marR="51802" marT="25901" marB="25901" anchor="ctr">
                    <a:lnL w="317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6908685"/>
                  </a:ext>
                </a:extLst>
              </a:tr>
              <a:tr h="704257">
                <a:tc>
                  <a:txBody>
                    <a:bodyPr/>
                    <a:lstStyle/>
                    <a:p>
                      <a:pPr algn="ctr" fontAlgn="t"/>
                      <a:r>
                        <a:rPr lang="en-US" sz="1000" dirty="0">
                          <a:solidFill>
                            <a:schemeClr val="bg1"/>
                          </a:solidFill>
                          <a:effectLst/>
                          <a:latin typeface="Montserrat" panose="00000500000000000000" pitchFamily="50" charset="0"/>
                        </a:rPr>
                        <a:t>1</a:t>
                      </a:r>
                    </a:p>
                  </a:txBody>
                  <a:tcPr marL="51802" marR="51802" marT="25901" marB="25901" anchor="ctr">
                    <a:lnL w="952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lnSpc>
                          <a:spcPts val="1500"/>
                        </a:lnSpc>
                      </a:pPr>
                      <a:r>
                        <a:rPr lang="en-US" sz="1000" dirty="0">
                          <a:solidFill>
                            <a:schemeClr val="bg1"/>
                          </a:solidFill>
                          <a:effectLst/>
                          <a:latin typeface="Montserrat" panose="00000500000000000000" pitchFamily="50" charset="0"/>
                        </a:rPr>
                        <a:t>Infographic on risks (FUD)</a:t>
                      </a:r>
                    </a:p>
                  </a:txBody>
                  <a:tcPr marL="137160" marR="137160" marT="0" marB="9144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lnSpc>
                          <a:spcPts val="1500"/>
                        </a:lnSpc>
                      </a:pPr>
                      <a:r>
                        <a:rPr lang="en-US" sz="1000" dirty="0">
                          <a:solidFill>
                            <a:schemeClr val="bg1"/>
                          </a:solidFill>
                          <a:effectLst/>
                          <a:latin typeface="Montserrat" panose="00000500000000000000" pitchFamily="50" charset="0"/>
                        </a:rPr>
                        <a:t>Email and LinkedIn (social promotion) directed at LP. With SEM/remarketing.</a:t>
                      </a:r>
                    </a:p>
                  </a:txBody>
                  <a:tcPr marL="137160" marR="137160" marT="0" marB="9144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300" dirty="0">
                          <a:solidFill>
                            <a:schemeClr val="bg1"/>
                          </a:solidFill>
                          <a:effectLst/>
                          <a:latin typeface="Montserrat" panose="00000500000000000000" pitchFamily="50" charset="0"/>
                        </a:rPr>
                        <a:t>3</a:t>
                      </a:r>
                    </a:p>
                  </a:txBody>
                  <a:tcPr marL="51802" marR="51802" marT="25901" marB="25901"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300" dirty="0">
                          <a:solidFill>
                            <a:schemeClr val="bg1"/>
                          </a:solidFill>
                          <a:effectLst/>
                          <a:latin typeface="Montserrat" panose="00000500000000000000" pitchFamily="50" charset="0"/>
                        </a:rPr>
                        <a:t>3</a:t>
                      </a:r>
                    </a:p>
                  </a:txBody>
                  <a:tcPr marL="51802" marR="51802" marT="25901" marB="25901"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300" dirty="0">
                          <a:solidFill>
                            <a:schemeClr val="bg1"/>
                          </a:solidFill>
                          <a:effectLst/>
                          <a:latin typeface="Montserrat" panose="00000500000000000000" pitchFamily="50" charset="0"/>
                        </a:rPr>
                        <a:t>3</a:t>
                      </a:r>
                    </a:p>
                  </a:txBody>
                  <a:tcPr marL="51802" marR="51802" marT="25901" marB="25901" anchor="ctr">
                    <a:lnL w="317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7239107"/>
                  </a:ext>
                </a:extLst>
              </a:tr>
              <a:tr h="704257">
                <a:tc>
                  <a:txBody>
                    <a:bodyPr/>
                    <a:lstStyle/>
                    <a:p>
                      <a:pPr algn="ctr" fontAlgn="t"/>
                      <a:r>
                        <a:rPr lang="en-US" sz="1000" dirty="0">
                          <a:solidFill>
                            <a:schemeClr val="bg1"/>
                          </a:solidFill>
                          <a:effectLst/>
                          <a:latin typeface="Montserrat" panose="00000500000000000000" pitchFamily="50" charset="0"/>
                        </a:rPr>
                        <a:t>2</a:t>
                      </a:r>
                    </a:p>
                  </a:txBody>
                  <a:tcPr marL="51802" marR="51802" marT="25901" marB="25901" anchor="ctr">
                    <a:lnL w="952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7059"/>
                      </a:srgbClr>
                    </a:solidFill>
                  </a:tcPr>
                </a:tc>
                <a:tc>
                  <a:txBody>
                    <a:bodyPr/>
                    <a:lstStyle/>
                    <a:p>
                      <a:pPr algn="l" fontAlgn="t">
                        <a:lnSpc>
                          <a:spcPts val="1500"/>
                        </a:lnSpc>
                      </a:pPr>
                      <a:r>
                        <a:rPr lang="en-US" sz="1000" dirty="0">
                          <a:solidFill>
                            <a:schemeClr val="bg1"/>
                          </a:solidFill>
                          <a:effectLst/>
                          <a:latin typeface="Montserrat" panose="00000500000000000000" pitchFamily="50" charset="0"/>
                        </a:rPr>
                        <a:t>Video case study about how fast support saves the day</a:t>
                      </a:r>
                    </a:p>
                  </a:txBody>
                  <a:tcPr marL="137160" marR="137160" marT="0" marB="9144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7059"/>
                      </a:srgbClr>
                    </a:solidFill>
                  </a:tcPr>
                </a:tc>
                <a:tc>
                  <a:txBody>
                    <a:bodyPr/>
                    <a:lstStyle/>
                    <a:p>
                      <a:pPr algn="l" fontAlgn="t">
                        <a:lnSpc>
                          <a:spcPts val="1500"/>
                        </a:lnSpc>
                      </a:pPr>
                      <a:r>
                        <a:rPr lang="en-US" sz="1000" dirty="0">
                          <a:solidFill>
                            <a:schemeClr val="bg1"/>
                          </a:solidFill>
                          <a:effectLst/>
                          <a:latin typeface="Montserrat" panose="00000500000000000000" pitchFamily="50" charset="0"/>
                        </a:rPr>
                        <a:t>Video (case study) hosted on LP (for tracking). With social promotion.</a:t>
                      </a:r>
                    </a:p>
                  </a:txBody>
                  <a:tcPr marL="137160" marR="137160" marT="0" marB="9144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7059"/>
                      </a:srgbClr>
                    </a:solidFill>
                  </a:tcPr>
                </a:tc>
                <a:tc>
                  <a:txBody>
                    <a:bodyPr/>
                    <a:lstStyle/>
                    <a:p>
                      <a:pPr algn="ctr" fontAlgn="t"/>
                      <a:r>
                        <a:rPr lang="en-US" sz="1300" dirty="0">
                          <a:solidFill>
                            <a:schemeClr val="bg1"/>
                          </a:solidFill>
                          <a:effectLst/>
                          <a:latin typeface="Montserrat" panose="00000500000000000000" pitchFamily="50" charset="0"/>
                        </a:rPr>
                        <a:t>4</a:t>
                      </a:r>
                    </a:p>
                  </a:txBody>
                  <a:tcPr marL="51802" marR="51802" marT="25901" marB="25901"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7059"/>
                      </a:srgbClr>
                    </a:solidFill>
                  </a:tcPr>
                </a:tc>
                <a:tc>
                  <a:txBody>
                    <a:bodyPr/>
                    <a:lstStyle/>
                    <a:p>
                      <a:pPr algn="ctr" fontAlgn="t"/>
                      <a:r>
                        <a:rPr lang="en-US" sz="1300" dirty="0">
                          <a:solidFill>
                            <a:schemeClr val="bg1"/>
                          </a:solidFill>
                          <a:effectLst/>
                          <a:latin typeface="Montserrat" panose="00000500000000000000" pitchFamily="50" charset="0"/>
                        </a:rPr>
                        <a:t>3</a:t>
                      </a:r>
                    </a:p>
                  </a:txBody>
                  <a:tcPr marL="51802" marR="51802" marT="25901" marB="25901"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7059"/>
                      </a:srgbClr>
                    </a:solidFill>
                  </a:tcPr>
                </a:tc>
                <a:tc>
                  <a:txBody>
                    <a:bodyPr/>
                    <a:lstStyle/>
                    <a:p>
                      <a:pPr algn="ctr" fontAlgn="t"/>
                      <a:r>
                        <a:rPr lang="en-US" sz="1300" dirty="0">
                          <a:solidFill>
                            <a:schemeClr val="bg1"/>
                          </a:solidFill>
                          <a:effectLst/>
                          <a:latin typeface="Montserrat" panose="00000500000000000000" pitchFamily="50" charset="0"/>
                        </a:rPr>
                        <a:t>3.5</a:t>
                      </a:r>
                    </a:p>
                  </a:txBody>
                  <a:tcPr marL="51802" marR="51802" marT="25901" marB="25901" anchor="ctr">
                    <a:lnL w="317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7059"/>
                      </a:srgbClr>
                    </a:solidFill>
                  </a:tcPr>
                </a:tc>
                <a:extLst>
                  <a:ext uri="{0D108BD9-81ED-4DB2-BD59-A6C34878D82A}">
                    <a16:rowId xmlns:a16="http://schemas.microsoft.com/office/drawing/2014/main" val="1632792313"/>
                  </a:ext>
                </a:extLst>
              </a:tr>
              <a:tr h="704257">
                <a:tc>
                  <a:txBody>
                    <a:bodyPr/>
                    <a:lstStyle/>
                    <a:p>
                      <a:pPr algn="ctr" fontAlgn="t"/>
                      <a:r>
                        <a:rPr lang="en-US" sz="1000">
                          <a:solidFill>
                            <a:schemeClr val="bg1"/>
                          </a:solidFill>
                          <a:effectLst/>
                          <a:latin typeface="Montserrat" panose="00000500000000000000" pitchFamily="50" charset="0"/>
                        </a:rPr>
                        <a:t>3</a:t>
                      </a:r>
                    </a:p>
                  </a:txBody>
                  <a:tcPr marL="51802" marR="51802" marT="25901" marB="25901" anchor="ctr">
                    <a:lnL w="952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lnSpc>
                          <a:spcPts val="1500"/>
                        </a:lnSpc>
                      </a:pPr>
                      <a:r>
                        <a:rPr lang="en-US" sz="1000" dirty="0">
                          <a:solidFill>
                            <a:schemeClr val="bg1"/>
                          </a:solidFill>
                          <a:effectLst/>
                          <a:latin typeface="Montserrat" panose="00000500000000000000" pitchFamily="50" charset="0"/>
                        </a:rPr>
                        <a:t>Webinar based on their area of interest</a:t>
                      </a:r>
                    </a:p>
                  </a:txBody>
                  <a:tcPr marL="137160" marR="137160" marT="0" marB="9144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lnSpc>
                          <a:spcPts val="1500"/>
                        </a:lnSpc>
                      </a:pPr>
                      <a:r>
                        <a:rPr lang="en-US" sz="1000" dirty="0">
                          <a:solidFill>
                            <a:schemeClr val="bg1"/>
                          </a:solidFill>
                          <a:effectLst/>
                          <a:latin typeface="Montserrat" panose="00000500000000000000" pitchFamily="50" charset="0"/>
                        </a:rPr>
                        <a:t>Webinar with pre- and post-event emails and related materials.</a:t>
                      </a:r>
                    </a:p>
                  </a:txBody>
                  <a:tcPr marL="137160" marR="137160" marT="0" marB="9144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300">
                          <a:solidFill>
                            <a:schemeClr val="bg1"/>
                          </a:solidFill>
                          <a:effectLst/>
                          <a:latin typeface="Montserrat" panose="00000500000000000000" pitchFamily="50" charset="0"/>
                        </a:rPr>
                        <a:t>5</a:t>
                      </a:r>
                    </a:p>
                  </a:txBody>
                  <a:tcPr marL="51802" marR="51802" marT="25901" marB="25901"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300" dirty="0">
                          <a:solidFill>
                            <a:schemeClr val="bg1"/>
                          </a:solidFill>
                          <a:effectLst/>
                          <a:latin typeface="Montserrat" panose="00000500000000000000" pitchFamily="50" charset="0"/>
                        </a:rPr>
                        <a:t>4</a:t>
                      </a:r>
                    </a:p>
                  </a:txBody>
                  <a:tcPr marL="51802" marR="51802" marT="25901" marB="25901"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300" dirty="0">
                          <a:solidFill>
                            <a:schemeClr val="bg1"/>
                          </a:solidFill>
                          <a:effectLst/>
                          <a:latin typeface="Montserrat" panose="00000500000000000000" pitchFamily="50" charset="0"/>
                        </a:rPr>
                        <a:t>4.5</a:t>
                      </a:r>
                    </a:p>
                  </a:txBody>
                  <a:tcPr marL="51802" marR="51802" marT="25901" marB="25901" anchor="ctr">
                    <a:lnL w="317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558928"/>
                  </a:ext>
                </a:extLst>
              </a:tr>
              <a:tr h="704257">
                <a:tc>
                  <a:txBody>
                    <a:bodyPr/>
                    <a:lstStyle/>
                    <a:p>
                      <a:pPr algn="ctr" fontAlgn="t"/>
                      <a:r>
                        <a:rPr lang="en-US" sz="1000" dirty="0">
                          <a:solidFill>
                            <a:schemeClr val="bg1"/>
                          </a:solidFill>
                          <a:effectLst/>
                          <a:latin typeface="Montserrat" panose="00000500000000000000" pitchFamily="50" charset="0"/>
                        </a:rPr>
                        <a:t>4</a:t>
                      </a:r>
                    </a:p>
                  </a:txBody>
                  <a:tcPr marL="51802" marR="51802" marT="25901" marB="25901" anchor="ctr">
                    <a:lnL w="952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7000"/>
                      </a:srgbClr>
                    </a:solidFill>
                  </a:tcPr>
                </a:tc>
                <a:tc>
                  <a:txBody>
                    <a:bodyPr/>
                    <a:lstStyle/>
                    <a:p>
                      <a:pPr algn="l" fontAlgn="t">
                        <a:lnSpc>
                          <a:spcPts val="1500"/>
                        </a:lnSpc>
                      </a:pPr>
                      <a:r>
                        <a:rPr lang="en-US" sz="1000" dirty="0">
                          <a:solidFill>
                            <a:schemeClr val="bg1"/>
                          </a:solidFill>
                          <a:effectLst/>
                          <a:latin typeface="Montserrat" panose="00000500000000000000" pitchFamily="50" charset="0"/>
                        </a:rPr>
                        <a:t>What Matters Most? Survey to receive tchotchke</a:t>
                      </a:r>
                    </a:p>
                  </a:txBody>
                  <a:tcPr marL="137160" marR="137160" marT="0" marB="9144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7000"/>
                      </a:srgbClr>
                    </a:solidFill>
                  </a:tcPr>
                </a:tc>
                <a:tc>
                  <a:txBody>
                    <a:bodyPr/>
                    <a:lstStyle/>
                    <a:p>
                      <a:pPr algn="l" fontAlgn="t">
                        <a:lnSpc>
                          <a:spcPts val="1500"/>
                        </a:lnSpc>
                      </a:pPr>
                      <a:r>
                        <a:rPr lang="en-US" sz="1000" dirty="0">
                          <a:solidFill>
                            <a:schemeClr val="bg1"/>
                          </a:solidFill>
                          <a:effectLst/>
                          <a:latin typeface="Montserrat" panose="00000500000000000000" pitchFamily="50" charset="0"/>
                        </a:rPr>
                        <a:t>Survey on LP with special offer</a:t>
                      </a:r>
                    </a:p>
                  </a:txBody>
                  <a:tcPr marL="137160" marR="137160" marT="0" marB="9144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7000"/>
                      </a:srgbClr>
                    </a:solidFill>
                  </a:tcPr>
                </a:tc>
                <a:tc>
                  <a:txBody>
                    <a:bodyPr/>
                    <a:lstStyle/>
                    <a:p>
                      <a:pPr algn="ctr" fontAlgn="t"/>
                      <a:r>
                        <a:rPr lang="en-US" sz="1300" dirty="0">
                          <a:solidFill>
                            <a:schemeClr val="bg1"/>
                          </a:solidFill>
                          <a:effectLst/>
                          <a:latin typeface="Montserrat" panose="00000500000000000000" pitchFamily="50" charset="0"/>
                        </a:rPr>
                        <a:t>5</a:t>
                      </a:r>
                    </a:p>
                  </a:txBody>
                  <a:tcPr marL="51802" marR="51802" marT="25901" marB="25901"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7000"/>
                      </a:srgbClr>
                    </a:solidFill>
                  </a:tcPr>
                </a:tc>
                <a:tc>
                  <a:txBody>
                    <a:bodyPr/>
                    <a:lstStyle/>
                    <a:p>
                      <a:pPr algn="ctr" fontAlgn="t"/>
                      <a:r>
                        <a:rPr lang="en-US" sz="1300" dirty="0">
                          <a:solidFill>
                            <a:schemeClr val="bg1"/>
                          </a:solidFill>
                          <a:effectLst/>
                          <a:latin typeface="Montserrat" panose="00000500000000000000" pitchFamily="50" charset="0"/>
                        </a:rPr>
                        <a:t>3</a:t>
                      </a:r>
                    </a:p>
                  </a:txBody>
                  <a:tcPr marL="51802" marR="51802" marT="25901" marB="25901"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7000"/>
                      </a:srgbClr>
                    </a:solidFill>
                  </a:tcPr>
                </a:tc>
                <a:tc>
                  <a:txBody>
                    <a:bodyPr/>
                    <a:lstStyle/>
                    <a:p>
                      <a:pPr algn="ctr" fontAlgn="t"/>
                      <a:r>
                        <a:rPr lang="en-US" sz="1300" dirty="0">
                          <a:solidFill>
                            <a:schemeClr val="bg1"/>
                          </a:solidFill>
                          <a:effectLst/>
                          <a:latin typeface="Montserrat" panose="00000500000000000000" pitchFamily="50" charset="0"/>
                        </a:rPr>
                        <a:t>3.5</a:t>
                      </a:r>
                    </a:p>
                  </a:txBody>
                  <a:tcPr marL="51802" marR="51802" marT="25901" marB="25901" anchor="ctr">
                    <a:lnL w="317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7000"/>
                      </a:srgbClr>
                    </a:solidFill>
                  </a:tcPr>
                </a:tc>
                <a:extLst>
                  <a:ext uri="{0D108BD9-81ED-4DB2-BD59-A6C34878D82A}">
                    <a16:rowId xmlns:a16="http://schemas.microsoft.com/office/drawing/2014/main" val="2474794896"/>
                  </a:ext>
                </a:extLst>
              </a:tr>
              <a:tr h="704257">
                <a:tc>
                  <a:txBody>
                    <a:bodyPr/>
                    <a:lstStyle/>
                    <a:p>
                      <a:pPr algn="ctr" fontAlgn="t"/>
                      <a:r>
                        <a:rPr lang="en-US" sz="1000">
                          <a:solidFill>
                            <a:schemeClr val="bg1"/>
                          </a:solidFill>
                          <a:effectLst/>
                          <a:latin typeface="Montserrat" panose="00000500000000000000" pitchFamily="50" charset="0"/>
                        </a:rPr>
                        <a:t>1-4</a:t>
                      </a:r>
                    </a:p>
                  </a:txBody>
                  <a:tcPr marL="51802" marR="51802" marT="25901" marB="25901" anchor="ctr">
                    <a:lnL w="952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lnSpc>
                          <a:spcPts val="1500"/>
                        </a:lnSpc>
                      </a:pPr>
                      <a:r>
                        <a:rPr lang="en-US" sz="1000" dirty="0">
                          <a:solidFill>
                            <a:schemeClr val="bg1"/>
                          </a:solidFill>
                          <a:effectLst/>
                          <a:latin typeface="Montserrat" panose="00000500000000000000" pitchFamily="50" charset="0"/>
                        </a:rPr>
                        <a:t>eBook with personalized introduction</a:t>
                      </a:r>
                    </a:p>
                  </a:txBody>
                  <a:tcPr marL="137160" marR="137160" marT="0" marB="9144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lnSpc>
                          <a:spcPts val="1500"/>
                        </a:lnSpc>
                      </a:pPr>
                      <a:r>
                        <a:rPr lang="en-US" sz="1000" dirty="0">
                          <a:solidFill>
                            <a:schemeClr val="bg1"/>
                          </a:solidFill>
                          <a:effectLst/>
                          <a:latin typeface="Montserrat" panose="00000500000000000000" pitchFamily="50" charset="0"/>
                        </a:rPr>
                        <a:t>Gated eBook (on LP for tracking)</a:t>
                      </a:r>
                    </a:p>
                  </a:txBody>
                  <a:tcPr marL="137160" marR="137160" marT="0" marB="9144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300">
                          <a:solidFill>
                            <a:schemeClr val="bg1"/>
                          </a:solidFill>
                          <a:effectLst/>
                          <a:latin typeface="Montserrat" panose="00000500000000000000" pitchFamily="50" charset="0"/>
                        </a:rPr>
                        <a:t>5</a:t>
                      </a:r>
                    </a:p>
                  </a:txBody>
                  <a:tcPr marL="51802" marR="51802" marT="25901" marB="25901"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300">
                          <a:solidFill>
                            <a:schemeClr val="bg1"/>
                          </a:solidFill>
                          <a:effectLst/>
                          <a:latin typeface="Montserrat" panose="00000500000000000000" pitchFamily="50" charset="0"/>
                        </a:rPr>
                        <a:t>4</a:t>
                      </a:r>
                    </a:p>
                  </a:txBody>
                  <a:tcPr marL="51802" marR="51802" marT="25901" marB="25901"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300" dirty="0">
                          <a:solidFill>
                            <a:schemeClr val="bg1"/>
                          </a:solidFill>
                          <a:effectLst/>
                          <a:latin typeface="Montserrat" panose="00000500000000000000" pitchFamily="50" charset="0"/>
                        </a:rPr>
                        <a:t>4.5</a:t>
                      </a:r>
                    </a:p>
                  </a:txBody>
                  <a:tcPr marL="51802" marR="51802" marT="25901" marB="25901" anchor="ctr">
                    <a:lnL w="317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6113909"/>
                  </a:ext>
                </a:extLst>
              </a:tr>
            </a:tbl>
          </a:graphicData>
        </a:graphic>
      </p:graphicFrame>
      <p:sp>
        <p:nvSpPr>
          <p:cNvPr id="2" name="TextBox 1">
            <a:extLst>
              <a:ext uri="{FF2B5EF4-FFF2-40B4-BE49-F238E27FC236}">
                <a16:creationId xmlns:a16="http://schemas.microsoft.com/office/drawing/2014/main" id="{B8EA283D-1937-5A9E-D609-65D6F4D5DF78}"/>
              </a:ext>
            </a:extLst>
          </p:cNvPr>
          <p:cNvSpPr txBox="1"/>
          <p:nvPr/>
        </p:nvSpPr>
        <p:spPr>
          <a:xfrm>
            <a:off x="1559341" y="532696"/>
            <a:ext cx="9073318" cy="553998"/>
          </a:xfrm>
          <a:prstGeom prst="rect">
            <a:avLst/>
          </a:prstGeom>
          <a:noFill/>
        </p:spPr>
        <p:txBody>
          <a:bodyPr wrap="none" rtlCol="0">
            <a:spAutoFit/>
          </a:bodyPr>
          <a:lstStyle>
            <a:defPPr>
              <a:defRPr lang="en-US"/>
            </a:defPPr>
            <a:lvl1pPr algn="ctr">
              <a:defRPr sz="3000">
                <a:gradFill>
                  <a:gsLst>
                    <a:gs pos="64000">
                      <a:schemeClr val="bg2"/>
                    </a:gs>
                    <a:gs pos="0">
                      <a:schemeClr val="accent4"/>
                    </a:gs>
                  </a:gsLst>
                  <a:path path="circle">
                    <a:fillToRect r="100000" b="100000"/>
                  </a:path>
                </a:gradFill>
                <a:latin typeface="Montserrat" panose="00000500000000000000" pitchFamily="50" charset="0"/>
              </a:defRPr>
            </a:lvl1pPr>
          </a:lstStyle>
          <a:p>
            <a:r>
              <a:rPr lang="en-US" dirty="0"/>
              <a:t>CAMPAIGN CONTENT &amp; CHANNEL PLANNING</a:t>
            </a:r>
          </a:p>
        </p:txBody>
      </p:sp>
      <p:grpSp>
        <p:nvGrpSpPr>
          <p:cNvPr id="40" name="Group 39">
            <a:extLst>
              <a:ext uri="{FF2B5EF4-FFF2-40B4-BE49-F238E27FC236}">
                <a16:creationId xmlns:a16="http://schemas.microsoft.com/office/drawing/2014/main" id="{9EE379F5-9504-4D31-9590-E7D34BAE906F}"/>
              </a:ext>
            </a:extLst>
          </p:cNvPr>
          <p:cNvGrpSpPr/>
          <p:nvPr/>
        </p:nvGrpSpPr>
        <p:grpSpPr>
          <a:xfrm>
            <a:off x="660399" y="1451798"/>
            <a:ext cx="10617200" cy="542376"/>
            <a:chOff x="660400" y="1403673"/>
            <a:chExt cx="10617200" cy="542376"/>
          </a:xfrm>
        </p:grpSpPr>
        <p:sp>
          <p:nvSpPr>
            <p:cNvPr id="25" name="Rounded Rectangle 8">
              <a:extLst>
                <a:ext uri="{FF2B5EF4-FFF2-40B4-BE49-F238E27FC236}">
                  <a16:creationId xmlns:a16="http://schemas.microsoft.com/office/drawing/2014/main" id="{907B59CF-2E7A-46C1-B584-537D39FC4322}"/>
                </a:ext>
              </a:extLst>
            </p:cNvPr>
            <p:cNvSpPr/>
            <p:nvPr/>
          </p:nvSpPr>
          <p:spPr>
            <a:xfrm>
              <a:off x="660400" y="1403673"/>
              <a:ext cx="10617200" cy="542376"/>
            </a:xfrm>
            <a:prstGeom prst="roundRect">
              <a:avLst>
                <a:gd name="adj" fmla="val 50000"/>
              </a:avLst>
            </a:prstGeom>
            <a:gradFill flip="none" rotWithShape="1">
              <a:gsLst>
                <a:gs pos="100000">
                  <a:schemeClr val="accent1">
                    <a:lumMod val="50000"/>
                    <a:lumOff val="50000"/>
                    <a:alpha val="35000"/>
                  </a:schemeClr>
                </a:gs>
                <a:gs pos="0">
                  <a:schemeClr val="accent2">
                    <a:alpha val="35000"/>
                  </a:schemeClr>
                </a:gs>
              </a:gsLst>
              <a:lin ang="0" scaled="1"/>
              <a:tileRect/>
            </a:gradFill>
            <a:ln w="12700">
              <a:miter lim="400000"/>
            </a:ln>
          </p:spPr>
          <p:txBody>
            <a:bodyPr lIns="0" tIns="0" rIns="0" bIns="91440" anchor="ctr"/>
            <a:lstStyle/>
            <a:p>
              <a:pPr algn="ctr">
                <a:buClr>
                  <a:schemeClr val="accent2"/>
                </a:buClr>
              </a:pPr>
              <a:endParaRPr lang="en-US" sz="1600" b="1" dirty="0">
                <a:solidFill>
                  <a:schemeClr val="bg1"/>
                </a:solidFill>
                <a:latin typeface="Montserrat" panose="00000500000000000000" pitchFamily="50" charset="0"/>
              </a:endParaRPr>
            </a:p>
          </p:txBody>
        </p:sp>
        <p:sp>
          <p:nvSpPr>
            <p:cNvPr id="26" name="TextBox 25">
              <a:extLst>
                <a:ext uri="{FF2B5EF4-FFF2-40B4-BE49-F238E27FC236}">
                  <a16:creationId xmlns:a16="http://schemas.microsoft.com/office/drawing/2014/main" id="{05A1BF0D-0103-4845-89BF-F3633AF4D7FF}"/>
                </a:ext>
              </a:extLst>
            </p:cNvPr>
            <p:cNvSpPr txBox="1"/>
            <p:nvPr/>
          </p:nvSpPr>
          <p:spPr>
            <a:xfrm>
              <a:off x="845278" y="1544056"/>
              <a:ext cx="1261884" cy="261610"/>
            </a:xfrm>
            <a:prstGeom prst="rect">
              <a:avLst/>
            </a:prstGeom>
            <a:noFill/>
          </p:spPr>
          <p:txBody>
            <a:bodyPr wrap="none" rtlCol="0">
              <a:spAutoFit/>
            </a:bodyPr>
            <a:lstStyle/>
            <a:p>
              <a:pPr algn="ctr"/>
              <a:r>
                <a:rPr lang="en-US" sz="1100" b="1" dirty="0">
                  <a:solidFill>
                    <a:schemeClr val="bg1"/>
                  </a:solidFill>
                  <a:latin typeface="Montserrat" panose="00000500000000000000" pitchFamily="50" charset="0"/>
                </a:rPr>
                <a:t>Client: </a:t>
              </a:r>
              <a:r>
                <a:rPr lang="en-US" sz="1100" dirty="0">
                  <a:solidFill>
                    <a:schemeClr val="bg1"/>
                  </a:solidFill>
                  <a:latin typeface="Montserrat" panose="00000500000000000000" pitchFamily="50" charset="0"/>
                </a:rPr>
                <a:t>ABC Co.</a:t>
              </a:r>
            </a:p>
          </p:txBody>
        </p:sp>
        <p:sp>
          <p:nvSpPr>
            <p:cNvPr id="27" name="TextBox 26">
              <a:extLst>
                <a:ext uri="{FF2B5EF4-FFF2-40B4-BE49-F238E27FC236}">
                  <a16:creationId xmlns:a16="http://schemas.microsoft.com/office/drawing/2014/main" id="{A988A99E-B6D9-4345-8CCC-71E59AB43610}"/>
                </a:ext>
              </a:extLst>
            </p:cNvPr>
            <p:cNvSpPr txBox="1"/>
            <p:nvPr/>
          </p:nvSpPr>
          <p:spPr>
            <a:xfrm>
              <a:off x="2546645" y="1544056"/>
              <a:ext cx="1968809" cy="261610"/>
            </a:xfrm>
            <a:prstGeom prst="rect">
              <a:avLst/>
            </a:prstGeom>
            <a:noFill/>
          </p:spPr>
          <p:txBody>
            <a:bodyPr wrap="none" rtlCol="0">
              <a:spAutoFit/>
            </a:bodyPr>
            <a:lstStyle/>
            <a:p>
              <a:pPr algn="ctr"/>
              <a:r>
                <a:rPr lang="en-US" sz="1100" b="1" dirty="0">
                  <a:solidFill>
                    <a:schemeClr val="bg1"/>
                  </a:solidFill>
                  <a:latin typeface="Montserrat" panose="00000500000000000000" pitchFamily="50" charset="0"/>
                </a:rPr>
                <a:t>ABM Tier: </a:t>
              </a:r>
              <a:r>
                <a:rPr lang="en-US" sz="1100" dirty="0">
                  <a:solidFill>
                    <a:schemeClr val="bg1"/>
                  </a:solidFill>
                  <a:latin typeface="Montserrat" panose="00000500000000000000" pitchFamily="50" charset="0"/>
                </a:rPr>
                <a:t>Programmatic</a:t>
              </a:r>
            </a:p>
          </p:txBody>
        </p:sp>
        <p:sp>
          <p:nvSpPr>
            <p:cNvPr id="28" name="TextBox 27">
              <a:extLst>
                <a:ext uri="{FF2B5EF4-FFF2-40B4-BE49-F238E27FC236}">
                  <a16:creationId xmlns:a16="http://schemas.microsoft.com/office/drawing/2014/main" id="{90D1BAA5-6B55-4D16-8C25-2B6D248F0EB8}"/>
                </a:ext>
              </a:extLst>
            </p:cNvPr>
            <p:cNvSpPr txBox="1"/>
            <p:nvPr/>
          </p:nvSpPr>
          <p:spPr>
            <a:xfrm>
              <a:off x="5023869" y="1544056"/>
              <a:ext cx="1941558" cy="261610"/>
            </a:xfrm>
            <a:prstGeom prst="rect">
              <a:avLst/>
            </a:prstGeom>
            <a:noFill/>
          </p:spPr>
          <p:txBody>
            <a:bodyPr wrap="none" rtlCol="0">
              <a:spAutoFit/>
            </a:bodyPr>
            <a:lstStyle/>
            <a:p>
              <a:pPr algn="ctr"/>
              <a:r>
                <a:rPr lang="en-US" sz="1100" b="1" dirty="0">
                  <a:solidFill>
                    <a:schemeClr val="bg1"/>
                  </a:solidFill>
                  <a:latin typeface="Montserrat" panose="00000500000000000000" pitchFamily="50" charset="0"/>
                </a:rPr>
                <a:t>Industry: </a:t>
              </a:r>
              <a:r>
                <a:rPr lang="en-US" sz="1100" dirty="0">
                  <a:solidFill>
                    <a:schemeClr val="bg1"/>
                  </a:solidFill>
                  <a:latin typeface="Montserrat" panose="00000500000000000000" pitchFamily="50" charset="0"/>
                </a:rPr>
                <a:t>Manufacturing</a:t>
              </a:r>
            </a:p>
          </p:txBody>
        </p:sp>
        <p:sp>
          <p:nvSpPr>
            <p:cNvPr id="29" name="TextBox 28">
              <a:extLst>
                <a:ext uri="{FF2B5EF4-FFF2-40B4-BE49-F238E27FC236}">
                  <a16:creationId xmlns:a16="http://schemas.microsoft.com/office/drawing/2014/main" id="{0445293B-C936-47D7-B7A0-5E2454A30278}"/>
                </a:ext>
              </a:extLst>
            </p:cNvPr>
            <p:cNvSpPr txBox="1"/>
            <p:nvPr/>
          </p:nvSpPr>
          <p:spPr>
            <a:xfrm>
              <a:off x="7485062" y="1544056"/>
              <a:ext cx="1324402" cy="261610"/>
            </a:xfrm>
            <a:prstGeom prst="rect">
              <a:avLst/>
            </a:prstGeom>
            <a:noFill/>
          </p:spPr>
          <p:txBody>
            <a:bodyPr wrap="none" rtlCol="0">
              <a:spAutoFit/>
            </a:bodyPr>
            <a:lstStyle/>
            <a:p>
              <a:pPr algn="ctr"/>
              <a:r>
                <a:rPr lang="en-US" sz="1100" b="1" dirty="0">
                  <a:solidFill>
                    <a:schemeClr val="bg1"/>
                  </a:solidFill>
                  <a:latin typeface="Montserrat" panose="00000500000000000000" pitchFamily="50" charset="0"/>
                </a:rPr>
                <a:t>BCP: </a:t>
              </a:r>
              <a:r>
                <a:rPr lang="en-US" sz="1100" dirty="0">
                  <a:solidFill>
                    <a:schemeClr val="bg1"/>
                  </a:solidFill>
                  <a:latin typeface="Montserrat" panose="00000500000000000000" pitchFamily="50" charset="0"/>
                </a:rPr>
                <a:t>Champion</a:t>
              </a:r>
            </a:p>
          </p:txBody>
        </p:sp>
        <p:sp>
          <p:nvSpPr>
            <p:cNvPr id="30" name="TextBox 29">
              <a:extLst>
                <a:ext uri="{FF2B5EF4-FFF2-40B4-BE49-F238E27FC236}">
                  <a16:creationId xmlns:a16="http://schemas.microsoft.com/office/drawing/2014/main" id="{C02CD62E-8734-4B1A-BAEF-C20264EEE2F9}"/>
                </a:ext>
              </a:extLst>
            </p:cNvPr>
            <p:cNvSpPr txBox="1"/>
            <p:nvPr/>
          </p:nvSpPr>
          <p:spPr>
            <a:xfrm>
              <a:off x="9335510" y="1544056"/>
              <a:ext cx="1681872" cy="261610"/>
            </a:xfrm>
            <a:prstGeom prst="rect">
              <a:avLst/>
            </a:prstGeom>
            <a:noFill/>
          </p:spPr>
          <p:txBody>
            <a:bodyPr wrap="none" rtlCol="0">
              <a:spAutoFit/>
            </a:bodyPr>
            <a:lstStyle/>
            <a:p>
              <a:pPr algn="ctr"/>
              <a:r>
                <a:rPr lang="en-US" sz="1100" b="1" dirty="0">
                  <a:solidFill>
                    <a:schemeClr val="bg1"/>
                  </a:solidFill>
                  <a:latin typeface="Montserrat" panose="00000500000000000000" pitchFamily="50" charset="0"/>
                </a:rPr>
                <a:t>Stage: </a:t>
              </a:r>
              <a:r>
                <a:rPr lang="en-US" sz="1100" dirty="0">
                  <a:solidFill>
                    <a:schemeClr val="bg1"/>
                  </a:solidFill>
                  <a:latin typeface="Montserrat" panose="00000500000000000000" pitchFamily="50" charset="0"/>
                </a:rPr>
                <a:t>Consideration</a:t>
              </a:r>
            </a:p>
          </p:txBody>
        </p:sp>
        <p:grpSp>
          <p:nvGrpSpPr>
            <p:cNvPr id="39" name="Group 38">
              <a:extLst>
                <a:ext uri="{FF2B5EF4-FFF2-40B4-BE49-F238E27FC236}">
                  <a16:creationId xmlns:a16="http://schemas.microsoft.com/office/drawing/2014/main" id="{12803E16-5F36-4CB4-AB55-E8889FB77329}"/>
                </a:ext>
              </a:extLst>
            </p:cNvPr>
            <p:cNvGrpSpPr/>
            <p:nvPr/>
          </p:nvGrpSpPr>
          <p:grpSpPr>
            <a:xfrm>
              <a:off x="2292037" y="1463772"/>
              <a:ext cx="6783255" cy="422178"/>
              <a:chOff x="2292037" y="1403673"/>
              <a:chExt cx="6783255" cy="542376"/>
            </a:xfrm>
          </p:grpSpPr>
          <p:cxnSp>
            <p:nvCxnSpPr>
              <p:cNvPr id="34" name="Straight Connector 33">
                <a:extLst>
                  <a:ext uri="{FF2B5EF4-FFF2-40B4-BE49-F238E27FC236}">
                    <a16:creationId xmlns:a16="http://schemas.microsoft.com/office/drawing/2014/main" id="{2C89C892-3B3D-4773-871F-87667ED98092}"/>
                  </a:ext>
                </a:extLst>
              </p:cNvPr>
              <p:cNvCxnSpPr>
                <a:cxnSpLocks/>
              </p:cNvCxnSpPr>
              <p:nvPr/>
            </p:nvCxnSpPr>
            <p:spPr>
              <a:xfrm>
                <a:off x="2292037" y="1403673"/>
                <a:ext cx="0" cy="542376"/>
              </a:xfrm>
              <a:prstGeom prst="line">
                <a:avLst/>
              </a:prstGeom>
              <a:ln w="3175" cap="rnd">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AD4CAF1-ADEC-44C7-A207-54A83703A557}"/>
                  </a:ext>
                </a:extLst>
              </p:cNvPr>
              <p:cNvCxnSpPr>
                <a:cxnSpLocks/>
              </p:cNvCxnSpPr>
              <p:nvPr/>
            </p:nvCxnSpPr>
            <p:spPr>
              <a:xfrm>
                <a:off x="4770062" y="1403673"/>
                <a:ext cx="0" cy="542376"/>
              </a:xfrm>
              <a:prstGeom prst="line">
                <a:avLst/>
              </a:prstGeom>
              <a:ln w="3175" cap="rnd">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E34EF79-50DD-4C72-8E65-E0C1865820E8}"/>
                  </a:ext>
                </a:extLst>
              </p:cNvPr>
              <p:cNvCxnSpPr>
                <a:cxnSpLocks/>
              </p:cNvCxnSpPr>
              <p:nvPr/>
            </p:nvCxnSpPr>
            <p:spPr>
              <a:xfrm>
                <a:off x="7219233" y="1403673"/>
                <a:ext cx="0" cy="542376"/>
              </a:xfrm>
              <a:prstGeom prst="line">
                <a:avLst/>
              </a:prstGeom>
              <a:ln w="3175" cap="rnd">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6AFA048-57EA-4998-8EF9-B6B36436E9EA}"/>
                  </a:ext>
                </a:extLst>
              </p:cNvPr>
              <p:cNvCxnSpPr>
                <a:cxnSpLocks/>
              </p:cNvCxnSpPr>
              <p:nvPr/>
            </p:nvCxnSpPr>
            <p:spPr>
              <a:xfrm>
                <a:off x="9075292" y="1403673"/>
                <a:ext cx="0" cy="542376"/>
              </a:xfrm>
              <a:prstGeom prst="line">
                <a:avLst/>
              </a:prstGeom>
              <a:ln w="3175" cap="rnd">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20767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79A0ED-19E9-F33E-DE44-9CA380C9956B}"/>
              </a:ext>
            </a:extLst>
          </p:cNvPr>
          <p:cNvSpPr txBox="1"/>
          <p:nvPr/>
        </p:nvSpPr>
        <p:spPr>
          <a:xfrm>
            <a:off x="3521417" y="578284"/>
            <a:ext cx="5149167" cy="630942"/>
          </a:xfrm>
          <a:prstGeom prst="rect">
            <a:avLst/>
          </a:prstGeom>
          <a:noFill/>
        </p:spPr>
        <p:txBody>
          <a:bodyPr wrap="none" rtlCol="0">
            <a:spAutoFit/>
          </a:bodyPr>
          <a:lstStyle>
            <a:defPPr>
              <a:defRPr lang="en-US"/>
            </a:defPPr>
            <a:lvl1pPr algn="ctr">
              <a:defRPr sz="3000">
                <a:gradFill>
                  <a:gsLst>
                    <a:gs pos="64000">
                      <a:schemeClr val="bg2"/>
                    </a:gs>
                    <a:gs pos="0">
                      <a:schemeClr val="accent4"/>
                    </a:gs>
                  </a:gsLst>
                  <a:path path="circle">
                    <a:fillToRect r="100000" b="100000"/>
                  </a:path>
                </a:gradFill>
                <a:latin typeface="Montserrat" panose="00000500000000000000" pitchFamily="50" charset="0"/>
              </a:defRPr>
            </a:lvl1pPr>
          </a:lstStyle>
          <a:p>
            <a:r>
              <a:rPr lang="en-US" sz="3500" dirty="0"/>
              <a:t>OPPORTUNITY INDEX</a:t>
            </a:r>
          </a:p>
        </p:txBody>
      </p:sp>
      <p:sp>
        <p:nvSpPr>
          <p:cNvPr id="20" name="Rectangle: Rounded Corners 19">
            <a:extLst>
              <a:ext uri="{FF2B5EF4-FFF2-40B4-BE49-F238E27FC236}">
                <a16:creationId xmlns:a16="http://schemas.microsoft.com/office/drawing/2014/main" id="{A6AB4696-FEFA-4EF7-BEAC-7B1176275311}"/>
              </a:ext>
            </a:extLst>
          </p:cNvPr>
          <p:cNvSpPr/>
          <p:nvPr/>
        </p:nvSpPr>
        <p:spPr>
          <a:xfrm>
            <a:off x="863601" y="1485902"/>
            <a:ext cx="10464799" cy="4861930"/>
          </a:xfrm>
          <a:prstGeom prst="roundRect">
            <a:avLst>
              <a:gd name="adj" fmla="val 4926"/>
            </a:avLst>
          </a:prstGeom>
          <a:gradFill flip="none" rotWithShape="1">
            <a:gsLst>
              <a:gs pos="100000">
                <a:schemeClr val="accent3">
                  <a:alpha val="0"/>
                </a:schemeClr>
              </a:gs>
              <a:gs pos="0">
                <a:schemeClr val="accent3">
                  <a:alpha val="2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0" rIns="137160" rtlCol="0" anchor="ctr"/>
          <a:lstStyle/>
          <a:p>
            <a:pPr>
              <a:spcAft>
                <a:spcPts val="600"/>
              </a:spcAft>
              <a:buClr>
                <a:schemeClr val="bg2"/>
              </a:buClr>
            </a:pPr>
            <a:endParaRPr lang="en-US" sz="1400">
              <a:solidFill>
                <a:schemeClr val="accent2"/>
              </a:solidFill>
              <a:latin typeface="Montserrat" panose="00000500000000000000" pitchFamily="50" charset="0"/>
            </a:endParaRPr>
          </a:p>
        </p:txBody>
      </p:sp>
      <p:grpSp>
        <p:nvGrpSpPr>
          <p:cNvPr id="3" name="Group 2">
            <a:extLst>
              <a:ext uri="{FF2B5EF4-FFF2-40B4-BE49-F238E27FC236}">
                <a16:creationId xmlns:a16="http://schemas.microsoft.com/office/drawing/2014/main" id="{0D52C4A3-60F6-3F14-2F80-2CD792A3A903}"/>
              </a:ext>
            </a:extLst>
          </p:cNvPr>
          <p:cNvGrpSpPr/>
          <p:nvPr/>
        </p:nvGrpSpPr>
        <p:grpSpPr>
          <a:xfrm>
            <a:off x="863600" y="2079095"/>
            <a:ext cx="10464800" cy="3675536"/>
            <a:chOff x="863600" y="2079095"/>
            <a:chExt cx="10464800" cy="3675536"/>
          </a:xfrm>
        </p:grpSpPr>
        <p:cxnSp>
          <p:nvCxnSpPr>
            <p:cNvPr id="6" name="Straight Connector 5">
              <a:extLst>
                <a:ext uri="{FF2B5EF4-FFF2-40B4-BE49-F238E27FC236}">
                  <a16:creationId xmlns:a16="http://schemas.microsoft.com/office/drawing/2014/main" id="{491E3B6E-073A-4179-B298-83B6A07EF194}"/>
                </a:ext>
              </a:extLst>
            </p:cNvPr>
            <p:cNvCxnSpPr/>
            <p:nvPr/>
          </p:nvCxnSpPr>
          <p:spPr>
            <a:xfrm>
              <a:off x="863600" y="2079095"/>
              <a:ext cx="10464800" cy="0"/>
            </a:xfrm>
            <a:prstGeom prst="line">
              <a:avLst/>
            </a:prstGeom>
            <a:ln>
              <a:gradFill>
                <a:gsLst>
                  <a:gs pos="0">
                    <a:schemeClr val="bg1">
                      <a:alpha val="50000"/>
                    </a:schemeClr>
                  </a:gs>
                  <a:gs pos="76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E553360-B420-4C76-974D-53C52AB249C1}"/>
                </a:ext>
              </a:extLst>
            </p:cNvPr>
            <p:cNvCxnSpPr/>
            <p:nvPr/>
          </p:nvCxnSpPr>
          <p:spPr>
            <a:xfrm>
              <a:off x="863600" y="2604171"/>
              <a:ext cx="10464800" cy="0"/>
            </a:xfrm>
            <a:prstGeom prst="line">
              <a:avLst/>
            </a:prstGeom>
            <a:ln>
              <a:gradFill>
                <a:gsLst>
                  <a:gs pos="0">
                    <a:schemeClr val="bg1">
                      <a:alpha val="50000"/>
                    </a:schemeClr>
                  </a:gs>
                  <a:gs pos="76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45DD39E-9292-449C-B8A1-68B10CCB05C8}"/>
                </a:ext>
              </a:extLst>
            </p:cNvPr>
            <p:cNvCxnSpPr/>
            <p:nvPr/>
          </p:nvCxnSpPr>
          <p:spPr>
            <a:xfrm>
              <a:off x="863600" y="3129248"/>
              <a:ext cx="10464800" cy="0"/>
            </a:xfrm>
            <a:prstGeom prst="line">
              <a:avLst/>
            </a:prstGeom>
            <a:ln>
              <a:gradFill>
                <a:gsLst>
                  <a:gs pos="0">
                    <a:schemeClr val="bg1">
                      <a:alpha val="50000"/>
                    </a:schemeClr>
                  </a:gs>
                  <a:gs pos="76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C938CDE-7130-4DC9-AEDB-0C23D30CBE0F}"/>
                </a:ext>
              </a:extLst>
            </p:cNvPr>
            <p:cNvCxnSpPr/>
            <p:nvPr/>
          </p:nvCxnSpPr>
          <p:spPr>
            <a:xfrm>
              <a:off x="863600" y="3654325"/>
              <a:ext cx="10464800" cy="0"/>
            </a:xfrm>
            <a:prstGeom prst="line">
              <a:avLst/>
            </a:prstGeom>
            <a:ln>
              <a:gradFill>
                <a:gsLst>
                  <a:gs pos="0">
                    <a:schemeClr val="bg1">
                      <a:alpha val="50000"/>
                    </a:schemeClr>
                  </a:gs>
                  <a:gs pos="76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EE8428E-82E2-4072-AEBA-57802064D239}"/>
                </a:ext>
              </a:extLst>
            </p:cNvPr>
            <p:cNvCxnSpPr/>
            <p:nvPr/>
          </p:nvCxnSpPr>
          <p:spPr>
            <a:xfrm>
              <a:off x="863600" y="4179401"/>
              <a:ext cx="10464800" cy="0"/>
            </a:xfrm>
            <a:prstGeom prst="line">
              <a:avLst/>
            </a:prstGeom>
            <a:ln>
              <a:gradFill>
                <a:gsLst>
                  <a:gs pos="0">
                    <a:schemeClr val="bg1">
                      <a:alpha val="50000"/>
                    </a:schemeClr>
                  </a:gs>
                  <a:gs pos="76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F51347D-CFD2-411E-8C3F-ECB32D8C6684}"/>
                </a:ext>
              </a:extLst>
            </p:cNvPr>
            <p:cNvCxnSpPr/>
            <p:nvPr/>
          </p:nvCxnSpPr>
          <p:spPr>
            <a:xfrm>
              <a:off x="863600" y="4704478"/>
              <a:ext cx="10464800" cy="0"/>
            </a:xfrm>
            <a:prstGeom prst="line">
              <a:avLst/>
            </a:prstGeom>
            <a:ln>
              <a:gradFill>
                <a:gsLst>
                  <a:gs pos="0">
                    <a:schemeClr val="bg1">
                      <a:alpha val="50000"/>
                    </a:schemeClr>
                  </a:gs>
                  <a:gs pos="76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E8134F7-E781-4A5D-9F8E-559722245DB2}"/>
                </a:ext>
              </a:extLst>
            </p:cNvPr>
            <p:cNvCxnSpPr/>
            <p:nvPr/>
          </p:nvCxnSpPr>
          <p:spPr>
            <a:xfrm>
              <a:off x="863600" y="5229555"/>
              <a:ext cx="10464800" cy="0"/>
            </a:xfrm>
            <a:prstGeom prst="line">
              <a:avLst/>
            </a:prstGeom>
            <a:ln>
              <a:gradFill>
                <a:gsLst>
                  <a:gs pos="0">
                    <a:schemeClr val="bg1">
                      <a:alpha val="50000"/>
                    </a:schemeClr>
                  </a:gs>
                  <a:gs pos="76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246C75A-B08F-4D57-A8AB-B419FDB4320E}"/>
                </a:ext>
              </a:extLst>
            </p:cNvPr>
            <p:cNvCxnSpPr/>
            <p:nvPr/>
          </p:nvCxnSpPr>
          <p:spPr>
            <a:xfrm>
              <a:off x="863600" y="5754631"/>
              <a:ext cx="10464800" cy="0"/>
            </a:xfrm>
            <a:prstGeom prst="line">
              <a:avLst/>
            </a:prstGeom>
            <a:ln>
              <a:gradFill>
                <a:gsLst>
                  <a:gs pos="0">
                    <a:schemeClr val="bg1">
                      <a:alpha val="50000"/>
                    </a:schemeClr>
                  </a:gs>
                  <a:gs pos="76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8" name="Rectangle: Rounded Corners 17">
            <a:extLst>
              <a:ext uri="{FF2B5EF4-FFF2-40B4-BE49-F238E27FC236}">
                <a16:creationId xmlns:a16="http://schemas.microsoft.com/office/drawing/2014/main" id="{EA536167-477B-4FEE-A856-4C3CE10A1A03}"/>
              </a:ext>
            </a:extLst>
          </p:cNvPr>
          <p:cNvSpPr/>
          <p:nvPr/>
        </p:nvSpPr>
        <p:spPr>
          <a:xfrm>
            <a:off x="7465777" y="2079096"/>
            <a:ext cx="3862623" cy="3675543"/>
          </a:xfrm>
          <a:prstGeom prst="roundRect">
            <a:avLst>
              <a:gd name="adj" fmla="val 6358"/>
            </a:avLst>
          </a:prstGeom>
          <a:gradFill>
            <a:gsLst>
              <a:gs pos="100000">
                <a:schemeClr val="bg2"/>
              </a:gs>
              <a:gs pos="66000">
                <a:srgbClr val="2A78E8"/>
              </a:gs>
              <a:gs pos="20000">
                <a:schemeClr val="accent1">
                  <a:lumMod val="50000"/>
                  <a:lumOff val="50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2BD238C0-8D30-3450-3B83-649BA938C933}"/>
              </a:ext>
            </a:extLst>
          </p:cNvPr>
          <p:cNvGrpSpPr/>
          <p:nvPr/>
        </p:nvGrpSpPr>
        <p:grpSpPr>
          <a:xfrm>
            <a:off x="8431433" y="2079096"/>
            <a:ext cx="1931312" cy="3675543"/>
            <a:chOff x="8431433" y="2079096"/>
            <a:chExt cx="1931312" cy="3675543"/>
          </a:xfrm>
        </p:grpSpPr>
        <p:cxnSp>
          <p:nvCxnSpPr>
            <p:cNvPr id="23" name="Straight Connector 22">
              <a:extLst>
                <a:ext uri="{FF2B5EF4-FFF2-40B4-BE49-F238E27FC236}">
                  <a16:creationId xmlns:a16="http://schemas.microsoft.com/office/drawing/2014/main" id="{8B8F045F-F979-409A-BEA5-EEA42E616659}"/>
                </a:ext>
              </a:extLst>
            </p:cNvPr>
            <p:cNvCxnSpPr>
              <a:cxnSpLocks/>
            </p:cNvCxnSpPr>
            <p:nvPr/>
          </p:nvCxnSpPr>
          <p:spPr>
            <a:xfrm>
              <a:off x="8431433" y="2079096"/>
              <a:ext cx="0" cy="3675543"/>
            </a:xfrm>
            <a:prstGeom prst="line">
              <a:avLst/>
            </a:prstGeom>
            <a:ln w="317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218677-0A0A-4BAC-BD51-DDC6024E1605}"/>
                </a:ext>
              </a:extLst>
            </p:cNvPr>
            <p:cNvCxnSpPr>
              <a:cxnSpLocks/>
            </p:cNvCxnSpPr>
            <p:nvPr/>
          </p:nvCxnSpPr>
          <p:spPr>
            <a:xfrm>
              <a:off x="9397089" y="2079096"/>
              <a:ext cx="0" cy="3675543"/>
            </a:xfrm>
            <a:prstGeom prst="line">
              <a:avLst/>
            </a:prstGeom>
            <a:ln w="317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243885E-BEDA-4A9E-AD93-CABA2E3C2C8D}"/>
                </a:ext>
              </a:extLst>
            </p:cNvPr>
            <p:cNvCxnSpPr>
              <a:cxnSpLocks/>
            </p:cNvCxnSpPr>
            <p:nvPr/>
          </p:nvCxnSpPr>
          <p:spPr>
            <a:xfrm>
              <a:off x="10362745" y="2079096"/>
              <a:ext cx="0" cy="3675543"/>
            </a:xfrm>
            <a:prstGeom prst="line">
              <a:avLst/>
            </a:prstGeom>
            <a:ln w="317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2933F273-9CAC-4DD1-9E39-11DE00D97AB0}"/>
              </a:ext>
            </a:extLst>
          </p:cNvPr>
          <p:cNvGrpSpPr/>
          <p:nvPr/>
        </p:nvGrpSpPr>
        <p:grpSpPr>
          <a:xfrm>
            <a:off x="7465777" y="2604173"/>
            <a:ext cx="3862622" cy="2625387"/>
            <a:chOff x="8052869" y="2550188"/>
            <a:chExt cx="10312400" cy="2587154"/>
          </a:xfrm>
        </p:grpSpPr>
        <p:cxnSp>
          <p:nvCxnSpPr>
            <p:cNvPr id="28" name="Straight Connector 27">
              <a:extLst>
                <a:ext uri="{FF2B5EF4-FFF2-40B4-BE49-F238E27FC236}">
                  <a16:creationId xmlns:a16="http://schemas.microsoft.com/office/drawing/2014/main" id="{603502E5-419C-4C4A-93F1-9F2864ACB502}"/>
                </a:ext>
              </a:extLst>
            </p:cNvPr>
            <p:cNvCxnSpPr/>
            <p:nvPr/>
          </p:nvCxnSpPr>
          <p:spPr>
            <a:xfrm>
              <a:off x="8052869" y="2550188"/>
              <a:ext cx="10312400" cy="0"/>
            </a:xfrm>
            <a:prstGeom prst="line">
              <a:avLst/>
            </a:prstGeom>
            <a:ln w="317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6962247-4670-4FA4-99A6-28568E47B0AD}"/>
                </a:ext>
              </a:extLst>
            </p:cNvPr>
            <p:cNvCxnSpPr/>
            <p:nvPr/>
          </p:nvCxnSpPr>
          <p:spPr>
            <a:xfrm>
              <a:off x="8052869" y="3067619"/>
              <a:ext cx="10312400" cy="0"/>
            </a:xfrm>
            <a:prstGeom prst="line">
              <a:avLst/>
            </a:prstGeom>
            <a:ln w="317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94F61B8-6C94-418F-B639-D83BDB373630}"/>
                </a:ext>
              </a:extLst>
            </p:cNvPr>
            <p:cNvCxnSpPr/>
            <p:nvPr/>
          </p:nvCxnSpPr>
          <p:spPr>
            <a:xfrm>
              <a:off x="8052869" y="3585049"/>
              <a:ext cx="10312400" cy="0"/>
            </a:xfrm>
            <a:prstGeom prst="line">
              <a:avLst/>
            </a:prstGeom>
            <a:ln w="317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1D30A6D-33C2-40F1-9D07-228A7A1D4A5B}"/>
                </a:ext>
              </a:extLst>
            </p:cNvPr>
            <p:cNvCxnSpPr/>
            <p:nvPr/>
          </p:nvCxnSpPr>
          <p:spPr>
            <a:xfrm>
              <a:off x="8052869" y="4102480"/>
              <a:ext cx="10312400" cy="0"/>
            </a:xfrm>
            <a:prstGeom prst="line">
              <a:avLst/>
            </a:prstGeom>
            <a:ln w="317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9CCDA53-DC29-4C96-AA45-AA776F685AAA}"/>
                </a:ext>
              </a:extLst>
            </p:cNvPr>
            <p:cNvCxnSpPr/>
            <p:nvPr/>
          </p:nvCxnSpPr>
          <p:spPr>
            <a:xfrm>
              <a:off x="8052869" y="4619911"/>
              <a:ext cx="10312400" cy="0"/>
            </a:xfrm>
            <a:prstGeom prst="line">
              <a:avLst/>
            </a:prstGeom>
            <a:ln w="317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2F9DCDB-4155-4168-9EA2-A3C0EF92DF47}"/>
                </a:ext>
              </a:extLst>
            </p:cNvPr>
            <p:cNvCxnSpPr/>
            <p:nvPr/>
          </p:nvCxnSpPr>
          <p:spPr>
            <a:xfrm>
              <a:off x="8052869" y="5137342"/>
              <a:ext cx="10312400" cy="0"/>
            </a:xfrm>
            <a:prstGeom prst="line">
              <a:avLst/>
            </a:prstGeom>
            <a:ln w="317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9FFD197-A448-7C57-D0C6-42322DA8A551}"/>
              </a:ext>
            </a:extLst>
          </p:cNvPr>
          <p:cNvGrpSpPr/>
          <p:nvPr/>
        </p:nvGrpSpPr>
        <p:grpSpPr>
          <a:xfrm>
            <a:off x="1023872" y="2208895"/>
            <a:ext cx="6441905" cy="3415936"/>
            <a:chOff x="1023872" y="2208895"/>
            <a:chExt cx="6441905" cy="3415936"/>
          </a:xfrm>
        </p:grpSpPr>
        <p:sp>
          <p:nvSpPr>
            <p:cNvPr id="36" name="TextBox 35">
              <a:extLst>
                <a:ext uri="{FF2B5EF4-FFF2-40B4-BE49-F238E27FC236}">
                  <a16:creationId xmlns:a16="http://schemas.microsoft.com/office/drawing/2014/main" id="{F622BC4D-7A4A-4EA6-863D-D8B6C7F0861A}"/>
                </a:ext>
              </a:extLst>
            </p:cNvPr>
            <p:cNvSpPr txBox="1"/>
            <p:nvPr/>
          </p:nvSpPr>
          <p:spPr>
            <a:xfrm>
              <a:off x="1023872" y="2208895"/>
              <a:ext cx="2289082" cy="265476"/>
            </a:xfrm>
            <a:prstGeom prst="rect">
              <a:avLst/>
            </a:prstGeom>
            <a:noFill/>
          </p:spPr>
          <p:txBody>
            <a:bodyPr wrap="none" rtlCol="0" anchor="ctr" anchorCtr="0">
              <a:spAutoFit/>
            </a:bodyPr>
            <a:lstStyle/>
            <a:p>
              <a:r>
                <a:rPr lang="en-US" sz="1100" dirty="0">
                  <a:solidFill>
                    <a:schemeClr val="bg1"/>
                  </a:solidFill>
                  <a:latin typeface="Montserrat" panose="00000500000000000000" pitchFamily="50" charset="0"/>
                </a:rPr>
                <a:t>This is a large, global account</a:t>
              </a:r>
            </a:p>
          </p:txBody>
        </p:sp>
        <p:sp>
          <p:nvSpPr>
            <p:cNvPr id="38" name="TextBox 37">
              <a:extLst>
                <a:ext uri="{FF2B5EF4-FFF2-40B4-BE49-F238E27FC236}">
                  <a16:creationId xmlns:a16="http://schemas.microsoft.com/office/drawing/2014/main" id="{6B17072B-93D9-41AF-AF1E-865EC5F1FCF0}"/>
                </a:ext>
              </a:extLst>
            </p:cNvPr>
            <p:cNvSpPr txBox="1"/>
            <p:nvPr/>
          </p:nvSpPr>
          <p:spPr>
            <a:xfrm>
              <a:off x="1023872" y="2733972"/>
              <a:ext cx="3396860" cy="265476"/>
            </a:xfrm>
            <a:prstGeom prst="rect">
              <a:avLst/>
            </a:prstGeom>
            <a:noFill/>
          </p:spPr>
          <p:txBody>
            <a:bodyPr wrap="none" rtlCol="0" anchor="ctr" anchorCtr="0">
              <a:spAutoFit/>
            </a:bodyPr>
            <a:lstStyle/>
            <a:p>
              <a:r>
                <a:rPr lang="en-US" sz="1100" dirty="0">
                  <a:solidFill>
                    <a:schemeClr val="bg1"/>
                  </a:solidFill>
                  <a:latin typeface="Montserrat" panose="00000500000000000000" pitchFamily="50" charset="0"/>
                </a:rPr>
                <a:t>Distinct buying centers exist for this account</a:t>
              </a:r>
            </a:p>
          </p:txBody>
        </p:sp>
        <p:sp>
          <p:nvSpPr>
            <p:cNvPr id="39" name="TextBox 38">
              <a:extLst>
                <a:ext uri="{FF2B5EF4-FFF2-40B4-BE49-F238E27FC236}">
                  <a16:creationId xmlns:a16="http://schemas.microsoft.com/office/drawing/2014/main" id="{408B72D4-87D8-479D-9E6A-A4AD9DB3F61C}"/>
                </a:ext>
              </a:extLst>
            </p:cNvPr>
            <p:cNvSpPr txBox="1"/>
            <p:nvPr/>
          </p:nvSpPr>
          <p:spPr>
            <a:xfrm>
              <a:off x="1023872" y="3259048"/>
              <a:ext cx="4813709" cy="265476"/>
            </a:xfrm>
            <a:prstGeom prst="rect">
              <a:avLst/>
            </a:prstGeom>
            <a:noFill/>
          </p:spPr>
          <p:txBody>
            <a:bodyPr wrap="none" rtlCol="0" anchor="ctr" anchorCtr="0">
              <a:spAutoFit/>
            </a:bodyPr>
            <a:lstStyle/>
            <a:p>
              <a:r>
                <a:rPr lang="en-US" sz="1100" dirty="0">
                  <a:solidFill>
                    <a:schemeClr val="bg1"/>
                  </a:solidFill>
                  <a:latin typeface="Montserrat" panose="00000500000000000000" pitchFamily="50" charset="0"/>
                </a:rPr>
                <a:t>Unified approach would drive value. May currently be disjointed.</a:t>
              </a:r>
            </a:p>
          </p:txBody>
        </p:sp>
        <p:sp>
          <p:nvSpPr>
            <p:cNvPr id="40" name="TextBox 39">
              <a:extLst>
                <a:ext uri="{FF2B5EF4-FFF2-40B4-BE49-F238E27FC236}">
                  <a16:creationId xmlns:a16="http://schemas.microsoft.com/office/drawing/2014/main" id="{90919F18-D82C-409D-B108-D51839738644}"/>
                </a:ext>
              </a:extLst>
            </p:cNvPr>
            <p:cNvSpPr txBox="1"/>
            <p:nvPr/>
          </p:nvSpPr>
          <p:spPr>
            <a:xfrm>
              <a:off x="1023872" y="3784125"/>
              <a:ext cx="6154104" cy="265476"/>
            </a:xfrm>
            <a:prstGeom prst="rect">
              <a:avLst/>
            </a:prstGeom>
            <a:noFill/>
          </p:spPr>
          <p:txBody>
            <a:bodyPr wrap="none" rtlCol="0" anchor="ctr" anchorCtr="0">
              <a:spAutoFit/>
            </a:bodyPr>
            <a:lstStyle/>
            <a:p>
              <a:r>
                <a:rPr lang="en-US" sz="1100" dirty="0">
                  <a:solidFill>
                    <a:schemeClr val="bg1"/>
                  </a:solidFill>
                  <a:latin typeface="Montserrat" panose="00000500000000000000" pitchFamily="50" charset="0"/>
                </a:rPr>
                <a:t>This account spends a lot of money in your category (but not necessarily with you)</a:t>
              </a:r>
            </a:p>
          </p:txBody>
        </p:sp>
        <p:sp>
          <p:nvSpPr>
            <p:cNvPr id="41" name="TextBox 40">
              <a:extLst>
                <a:ext uri="{FF2B5EF4-FFF2-40B4-BE49-F238E27FC236}">
                  <a16:creationId xmlns:a16="http://schemas.microsoft.com/office/drawing/2014/main" id="{1CAF49DF-35C5-4E3A-86D5-E83CA8ED3676}"/>
                </a:ext>
              </a:extLst>
            </p:cNvPr>
            <p:cNvSpPr txBox="1"/>
            <p:nvPr/>
          </p:nvSpPr>
          <p:spPr>
            <a:xfrm>
              <a:off x="1023872" y="4309202"/>
              <a:ext cx="4662427" cy="265476"/>
            </a:xfrm>
            <a:prstGeom prst="rect">
              <a:avLst/>
            </a:prstGeom>
            <a:noFill/>
          </p:spPr>
          <p:txBody>
            <a:bodyPr wrap="none" rtlCol="0" anchor="ctr" anchorCtr="0">
              <a:spAutoFit/>
            </a:bodyPr>
            <a:lstStyle/>
            <a:p>
              <a:r>
                <a:rPr lang="en-US" sz="1100" dirty="0">
                  <a:solidFill>
                    <a:schemeClr val="bg1"/>
                  </a:solidFill>
                  <a:latin typeface="Montserrat" panose="00000500000000000000" pitchFamily="50" charset="0"/>
                </a:rPr>
                <a:t>This account spends a lot in the category and spends with you</a:t>
              </a:r>
            </a:p>
          </p:txBody>
        </p:sp>
        <p:sp>
          <p:nvSpPr>
            <p:cNvPr id="42" name="TextBox 41">
              <a:extLst>
                <a:ext uri="{FF2B5EF4-FFF2-40B4-BE49-F238E27FC236}">
                  <a16:creationId xmlns:a16="http://schemas.microsoft.com/office/drawing/2014/main" id="{9E4D2C9A-D1F9-41BF-9F8D-610C481690F4}"/>
                </a:ext>
              </a:extLst>
            </p:cNvPr>
            <p:cNvSpPr txBox="1"/>
            <p:nvPr/>
          </p:nvSpPr>
          <p:spPr>
            <a:xfrm>
              <a:off x="1023873" y="4748388"/>
              <a:ext cx="6441904" cy="437255"/>
            </a:xfrm>
            <a:prstGeom prst="rect">
              <a:avLst/>
            </a:prstGeom>
            <a:noFill/>
          </p:spPr>
          <p:txBody>
            <a:bodyPr wrap="square" rtlCol="0" anchor="ctr" anchorCtr="0">
              <a:spAutoFit/>
            </a:bodyPr>
            <a:lstStyle/>
            <a:p>
              <a:r>
                <a:rPr lang="en-US" sz="1100" dirty="0">
                  <a:solidFill>
                    <a:schemeClr val="bg1"/>
                  </a:solidFill>
                  <a:latin typeface="Montserrat" panose="00000500000000000000" pitchFamily="50" charset="0"/>
                </a:rPr>
                <a:t>Factors exist that could drive relatively quicker purchase/priority  (e.g. economic conditions, regulations)</a:t>
              </a:r>
            </a:p>
          </p:txBody>
        </p:sp>
        <p:sp>
          <p:nvSpPr>
            <p:cNvPr id="43" name="TextBox 42">
              <a:extLst>
                <a:ext uri="{FF2B5EF4-FFF2-40B4-BE49-F238E27FC236}">
                  <a16:creationId xmlns:a16="http://schemas.microsoft.com/office/drawing/2014/main" id="{0A79ACD3-855C-480E-B425-254C43822186}"/>
                </a:ext>
              </a:extLst>
            </p:cNvPr>
            <p:cNvSpPr txBox="1"/>
            <p:nvPr/>
          </p:nvSpPr>
          <p:spPr>
            <a:xfrm>
              <a:off x="1023872" y="5359355"/>
              <a:ext cx="4847870" cy="265476"/>
            </a:xfrm>
            <a:prstGeom prst="rect">
              <a:avLst/>
            </a:prstGeom>
            <a:noFill/>
          </p:spPr>
          <p:txBody>
            <a:bodyPr wrap="none" rtlCol="0" anchor="ctr" anchorCtr="0">
              <a:spAutoFit/>
            </a:bodyPr>
            <a:lstStyle/>
            <a:p>
              <a:r>
                <a:rPr lang="en-US" sz="1100" dirty="0">
                  <a:solidFill>
                    <a:schemeClr val="bg1"/>
                  </a:solidFill>
                  <a:latin typeface="Montserrat" panose="00000500000000000000" pitchFamily="50" charset="0"/>
                </a:rPr>
                <a:t>We are aware of active pipeline opportunities within the account</a:t>
              </a:r>
            </a:p>
          </p:txBody>
        </p:sp>
      </p:grpSp>
      <p:sp>
        <p:nvSpPr>
          <p:cNvPr id="44" name="TextBox 43">
            <a:extLst>
              <a:ext uri="{FF2B5EF4-FFF2-40B4-BE49-F238E27FC236}">
                <a16:creationId xmlns:a16="http://schemas.microsoft.com/office/drawing/2014/main" id="{4489046F-E6B1-4DF3-827A-694BDC096752}"/>
              </a:ext>
            </a:extLst>
          </p:cNvPr>
          <p:cNvSpPr txBox="1"/>
          <p:nvPr/>
        </p:nvSpPr>
        <p:spPr>
          <a:xfrm>
            <a:off x="1023872" y="5924249"/>
            <a:ext cx="2653461" cy="281093"/>
          </a:xfrm>
          <a:prstGeom prst="rect">
            <a:avLst/>
          </a:prstGeom>
          <a:noFill/>
        </p:spPr>
        <p:txBody>
          <a:bodyPr wrap="none" rtlCol="0" anchor="ctr" anchorCtr="0">
            <a:spAutoFit/>
          </a:bodyPr>
          <a:lstStyle/>
          <a:p>
            <a:r>
              <a:rPr lang="en-US" sz="1200" b="1" dirty="0">
                <a:solidFill>
                  <a:schemeClr val="accent2"/>
                </a:solidFill>
                <a:latin typeface="Montserrat" panose="00000500000000000000" pitchFamily="50" charset="0"/>
              </a:rPr>
              <a:t>Total Opportunity Index Score</a:t>
            </a:r>
          </a:p>
        </p:txBody>
      </p:sp>
      <p:sp>
        <p:nvSpPr>
          <p:cNvPr id="45" name="TextBox 44">
            <a:extLst>
              <a:ext uri="{FF2B5EF4-FFF2-40B4-BE49-F238E27FC236}">
                <a16:creationId xmlns:a16="http://schemas.microsoft.com/office/drawing/2014/main" id="{F3E250B1-EC61-4A2C-A9E4-450E0B18438C}"/>
              </a:ext>
            </a:extLst>
          </p:cNvPr>
          <p:cNvSpPr txBox="1"/>
          <p:nvPr/>
        </p:nvSpPr>
        <p:spPr>
          <a:xfrm>
            <a:off x="1023872" y="1628386"/>
            <a:ext cx="1228478" cy="281093"/>
          </a:xfrm>
          <a:prstGeom prst="rect">
            <a:avLst/>
          </a:prstGeom>
          <a:noFill/>
        </p:spPr>
        <p:txBody>
          <a:bodyPr wrap="none" rtlCol="0" anchor="ctr" anchorCtr="0">
            <a:spAutoFit/>
          </a:bodyPr>
          <a:lstStyle/>
          <a:p>
            <a:r>
              <a:rPr lang="en-US" sz="1200" b="1" dirty="0">
                <a:solidFill>
                  <a:schemeClr val="accent1">
                    <a:lumMod val="25000"/>
                    <a:lumOff val="75000"/>
                  </a:schemeClr>
                </a:solidFill>
                <a:latin typeface="Montserrat" panose="00000500000000000000" pitchFamily="50" charset="0"/>
              </a:rPr>
              <a:t>ABM Factors</a:t>
            </a:r>
          </a:p>
        </p:txBody>
      </p:sp>
      <p:grpSp>
        <p:nvGrpSpPr>
          <p:cNvPr id="5" name="Group 4">
            <a:extLst>
              <a:ext uri="{FF2B5EF4-FFF2-40B4-BE49-F238E27FC236}">
                <a16:creationId xmlns:a16="http://schemas.microsoft.com/office/drawing/2014/main" id="{7C2A803E-5E5C-6456-E3D5-E1724EBEF50D}"/>
              </a:ext>
            </a:extLst>
          </p:cNvPr>
          <p:cNvGrpSpPr/>
          <p:nvPr/>
        </p:nvGrpSpPr>
        <p:grpSpPr>
          <a:xfrm>
            <a:off x="7524689" y="1644001"/>
            <a:ext cx="3764322" cy="249860"/>
            <a:chOff x="7524689" y="1644001"/>
            <a:chExt cx="3764322" cy="249860"/>
          </a:xfrm>
        </p:grpSpPr>
        <p:sp>
          <p:nvSpPr>
            <p:cNvPr id="48" name="TextBox 47">
              <a:extLst>
                <a:ext uri="{FF2B5EF4-FFF2-40B4-BE49-F238E27FC236}">
                  <a16:creationId xmlns:a16="http://schemas.microsoft.com/office/drawing/2014/main" id="{F37A0D3F-C42D-41A3-926D-AC49265AEDAA}"/>
                </a:ext>
              </a:extLst>
            </p:cNvPr>
            <p:cNvSpPr txBox="1"/>
            <p:nvPr/>
          </p:nvSpPr>
          <p:spPr>
            <a:xfrm>
              <a:off x="7524689" y="1644001"/>
              <a:ext cx="847832" cy="249860"/>
            </a:xfrm>
            <a:prstGeom prst="rect">
              <a:avLst/>
            </a:prstGeom>
            <a:noFill/>
          </p:spPr>
          <p:txBody>
            <a:bodyPr wrap="none" rtlCol="0" anchor="ctr" anchorCtr="0">
              <a:spAutoFit/>
            </a:bodyPr>
            <a:lstStyle/>
            <a:p>
              <a:pPr algn="ctr"/>
              <a:r>
                <a:rPr lang="en-US" sz="1000" b="1" dirty="0">
                  <a:solidFill>
                    <a:schemeClr val="accent1">
                      <a:lumMod val="25000"/>
                      <a:lumOff val="75000"/>
                    </a:schemeClr>
                  </a:solidFill>
                  <a:latin typeface="Montserrat" panose="00000500000000000000" pitchFamily="50" charset="0"/>
                </a:rPr>
                <a:t>Account 1</a:t>
              </a:r>
            </a:p>
          </p:txBody>
        </p:sp>
        <p:sp>
          <p:nvSpPr>
            <p:cNvPr id="49" name="TextBox 48">
              <a:extLst>
                <a:ext uri="{FF2B5EF4-FFF2-40B4-BE49-F238E27FC236}">
                  <a16:creationId xmlns:a16="http://schemas.microsoft.com/office/drawing/2014/main" id="{0B3C8D3D-4CA5-4BCF-A3FD-790636B1E3F9}"/>
                </a:ext>
              </a:extLst>
            </p:cNvPr>
            <p:cNvSpPr txBox="1"/>
            <p:nvPr/>
          </p:nvSpPr>
          <p:spPr>
            <a:xfrm>
              <a:off x="8477332" y="1644001"/>
              <a:ext cx="873860" cy="249860"/>
            </a:xfrm>
            <a:prstGeom prst="rect">
              <a:avLst/>
            </a:prstGeom>
            <a:noFill/>
          </p:spPr>
          <p:txBody>
            <a:bodyPr wrap="none" rtlCol="0" anchor="ctr" anchorCtr="0">
              <a:spAutoFit/>
            </a:bodyPr>
            <a:lstStyle/>
            <a:p>
              <a:pPr algn="ctr"/>
              <a:r>
                <a:rPr lang="en-US" sz="1000" b="1" dirty="0">
                  <a:solidFill>
                    <a:schemeClr val="accent1">
                      <a:lumMod val="25000"/>
                      <a:lumOff val="75000"/>
                    </a:schemeClr>
                  </a:solidFill>
                  <a:latin typeface="Montserrat" panose="00000500000000000000" pitchFamily="50" charset="0"/>
                </a:rPr>
                <a:t>Account 2</a:t>
              </a:r>
            </a:p>
          </p:txBody>
        </p:sp>
        <p:sp>
          <p:nvSpPr>
            <p:cNvPr id="50" name="TextBox 49">
              <a:extLst>
                <a:ext uri="{FF2B5EF4-FFF2-40B4-BE49-F238E27FC236}">
                  <a16:creationId xmlns:a16="http://schemas.microsoft.com/office/drawing/2014/main" id="{2D854EB5-DE28-427E-93AC-3EA8E7FE05AD}"/>
                </a:ext>
              </a:extLst>
            </p:cNvPr>
            <p:cNvSpPr txBox="1"/>
            <p:nvPr/>
          </p:nvSpPr>
          <p:spPr>
            <a:xfrm>
              <a:off x="9442988" y="1644001"/>
              <a:ext cx="873860" cy="249860"/>
            </a:xfrm>
            <a:prstGeom prst="rect">
              <a:avLst/>
            </a:prstGeom>
            <a:noFill/>
          </p:spPr>
          <p:txBody>
            <a:bodyPr wrap="none" rtlCol="0" anchor="ctr" anchorCtr="0">
              <a:spAutoFit/>
            </a:bodyPr>
            <a:lstStyle/>
            <a:p>
              <a:pPr algn="ctr"/>
              <a:r>
                <a:rPr lang="en-US" sz="1000" b="1" dirty="0">
                  <a:solidFill>
                    <a:schemeClr val="accent1">
                      <a:lumMod val="25000"/>
                      <a:lumOff val="75000"/>
                    </a:schemeClr>
                  </a:solidFill>
                  <a:latin typeface="Montserrat" panose="00000500000000000000" pitchFamily="50" charset="0"/>
                </a:rPr>
                <a:t>Account 3</a:t>
              </a:r>
            </a:p>
          </p:txBody>
        </p:sp>
        <p:sp>
          <p:nvSpPr>
            <p:cNvPr id="51" name="TextBox 50">
              <a:extLst>
                <a:ext uri="{FF2B5EF4-FFF2-40B4-BE49-F238E27FC236}">
                  <a16:creationId xmlns:a16="http://schemas.microsoft.com/office/drawing/2014/main" id="{7BB55125-42B9-4E44-A6B0-337FF54B8E39}"/>
                </a:ext>
              </a:extLst>
            </p:cNvPr>
            <p:cNvSpPr txBox="1"/>
            <p:nvPr/>
          </p:nvSpPr>
          <p:spPr>
            <a:xfrm>
              <a:off x="10402137" y="1644001"/>
              <a:ext cx="886874" cy="249860"/>
            </a:xfrm>
            <a:prstGeom prst="rect">
              <a:avLst/>
            </a:prstGeom>
            <a:noFill/>
          </p:spPr>
          <p:txBody>
            <a:bodyPr wrap="none" rtlCol="0" anchor="ctr" anchorCtr="0">
              <a:spAutoFit/>
            </a:bodyPr>
            <a:lstStyle/>
            <a:p>
              <a:pPr algn="ctr"/>
              <a:r>
                <a:rPr lang="en-US" sz="1000" b="1" dirty="0">
                  <a:solidFill>
                    <a:schemeClr val="accent1">
                      <a:lumMod val="25000"/>
                      <a:lumOff val="75000"/>
                    </a:schemeClr>
                  </a:solidFill>
                  <a:latin typeface="Montserrat" panose="00000500000000000000" pitchFamily="50" charset="0"/>
                </a:rPr>
                <a:t>Account 4</a:t>
              </a:r>
            </a:p>
          </p:txBody>
        </p:sp>
      </p:grpSp>
      <p:grpSp>
        <p:nvGrpSpPr>
          <p:cNvPr id="37" name="Group 36">
            <a:extLst>
              <a:ext uri="{FF2B5EF4-FFF2-40B4-BE49-F238E27FC236}">
                <a16:creationId xmlns:a16="http://schemas.microsoft.com/office/drawing/2014/main" id="{97B99984-59CB-4F38-A4F2-59F0E0B05869}"/>
              </a:ext>
            </a:extLst>
          </p:cNvPr>
          <p:cNvGrpSpPr/>
          <p:nvPr/>
        </p:nvGrpSpPr>
        <p:grpSpPr>
          <a:xfrm>
            <a:off x="7810173" y="5932055"/>
            <a:ext cx="3203925" cy="265476"/>
            <a:chOff x="7785209" y="5829606"/>
            <a:chExt cx="3157266" cy="261610"/>
          </a:xfrm>
        </p:grpSpPr>
        <p:sp>
          <p:nvSpPr>
            <p:cNvPr id="54" name="TextBox 53">
              <a:extLst>
                <a:ext uri="{FF2B5EF4-FFF2-40B4-BE49-F238E27FC236}">
                  <a16:creationId xmlns:a16="http://schemas.microsoft.com/office/drawing/2014/main" id="{9D134266-56A6-442D-8756-6F8D98198723}"/>
                </a:ext>
              </a:extLst>
            </p:cNvPr>
            <p:cNvSpPr txBox="1"/>
            <p:nvPr/>
          </p:nvSpPr>
          <p:spPr>
            <a:xfrm>
              <a:off x="7785209" y="5829606"/>
              <a:ext cx="272832" cy="261610"/>
            </a:xfrm>
            <a:prstGeom prst="rect">
              <a:avLst/>
            </a:prstGeom>
            <a:noFill/>
          </p:spPr>
          <p:txBody>
            <a:bodyPr wrap="none" rtlCol="0" anchor="ctr" anchorCtr="0">
              <a:spAutoFit/>
            </a:bodyPr>
            <a:lstStyle/>
            <a:p>
              <a:pPr algn="ctr"/>
              <a:r>
                <a:rPr lang="en-US" sz="1100" b="1" dirty="0">
                  <a:solidFill>
                    <a:schemeClr val="accent2"/>
                  </a:solidFill>
                  <a:latin typeface="Montserrat" panose="00000500000000000000" pitchFamily="50" charset="0"/>
                </a:rPr>
                <a:t>7</a:t>
              </a:r>
            </a:p>
          </p:txBody>
        </p:sp>
        <p:sp>
          <p:nvSpPr>
            <p:cNvPr id="55" name="TextBox 54">
              <a:extLst>
                <a:ext uri="{FF2B5EF4-FFF2-40B4-BE49-F238E27FC236}">
                  <a16:creationId xmlns:a16="http://schemas.microsoft.com/office/drawing/2014/main" id="{1C363C99-EC7C-4AD6-B47A-18DB4F6C1028}"/>
                </a:ext>
              </a:extLst>
            </p:cNvPr>
            <p:cNvSpPr txBox="1"/>
            <p:nvPr/>
          </p:nvSpPr>
          <p:spPr>
            <a:xfrm>
              <a:off x="8697529" y="5829606"/>
              <a:ext cx="351379" cy="261610"/>
            </a:xfrm>
            <a:prstGeom prst="rect">
              <a:avLst/>
            </a:prstGeom>
            <a:noFill/>
          </p:spPr>
          <p:txBody>
            <a:bodyPr wrap="none" rtlCol="0" anchor="ctr" anchorCtr="0">
              <a:spAutoFit/>
            </a:bodyPr>
            <a:lstStyle/>
            <a:p>
              <a:pPr algn="ctr"/>
              <a:r>
                <a:rPr lang="en-US" sz="1100" b="1" dirty="0">
                  <a:solidFill>
                    <a:schemeClr val="accent2"/>
                  </a:solidFill>
                  <a:latin typeface="Montserrat" panose="00000500000000000000" pitchFamily="50" charset="0"/>
                </a:rPr>
                <a:t>35</a:t>
              </a:r>
            </a:p>
          </p:txBody>
        </p:sp>
        <p:sp>
          <p:nvSpPr>
            <p:cNvPr id="56" name="TextBox 55">
              <a:extLst>
                <a:ext uri="{FF2B5EF4-FFF2-40B4-BE49-F238E27FC236}">
                  <a16:creationId xmlns:a16="http://schemas.microsoft.com/office/drawing/2014/main" id="{F25EBCEB-29CF-4FC4-86E9-3E6372F84E21}"/>
                </a:ext>
              </a:extLst>
            </p:cNvPr>
            <p:cNvSpPr txBox="1"/>
            <p:nvPr/>
          </p:nvSpPr>
          <p:spPr>
            <a:xfrm>
              <a:off x="9649122" y="5829606"/>
              <a:ext cx="351379" cy="261610"/>
            </a:xfrm>
            <a:prstGeom prst="rect">
              <a:avLst/>
            </a:prstGeom>
            <a:noFill/>
          </p:spPr>
          <p:txBody>
            <a:bodyPr wrap="none" rtlCol="0" anchor="ctr" anchorCtr="0">
              <a:spAutoFit/>
            </a:bodyPr>
            <a:lstStyle/>
            <a:p>
              <a:pPr algn="ctr"/>
              <a:r>
                <a:rPr lang="en-US" sz="1100" b="1" dirty="0">
                  <a:solidFill>
                    <a:schemeClr val="accent2"/>
                  </a:solidFill>
                  <a:latin typeface="Montserrat" panose="00000500000000000000" pitchFamily="50" charset="0"/>
                </a:rPr>
                <a:t>23</a:t>
              </a:r>
            </a:p>
          </p:txBody>
        </p:sp>
        <p:sp>
          <p:nvSpPr>
            <p:cNvPr id="57" name="TextBox 56">
              <a:extLst>
                <a:ext uri="{FF2B5EF4-FFF2-40B4-BE49-F238E27FC236}">
                  <a16:creationId xmlns:a16="http://schemas.microsoft.com/office/drawing/2014/main" id="{B1DFCFEA-3393-4E0D-968B-17836B0CE168}"/>
                </a:ext>
              </a:extLst>
            </p:cNvPr>
            <p:cNvSpPr txBox="1"/>
            <p:nvPr/>
          </p:nvSpPr>
          <p:spPr>
            <a:xfrm>
              <a:off x="10610333" y="5829606"/>
              <a:ext cx="332142" cy="261610"/>
            </a:xfrm>
            <a:prstGeom prst="rect">
              <a:avLst/>
            </a:prstGeom>
            <a:noFill/>
          </p:spPr>
          <p:txBody>
            <a:bodyPr wrap="none" rtlCol="0" anchor="ctr" anchorCtr="0">
              <a:spAutoFit/>
            </a:bodyPr>
            <a:lstStyle/>
            <a:p>
              <a:pPr algn="ctr"/>
              <a:r>
                <a:rPr lang="en-US" sz="1100" b="1" dirty="0">
                  <a:solidFill>
                    <a:schemeClr val="accent2"/>
                  </a:solidFill>
                  <a:latin typeface="Montserrat" panose="00000500000000000000" pitchFamily="50" charset="0"/>
                </a:rPr>
                <a:t>18</a:t>
              </a:r>
            </a:p>
          </p:txBody>
        </p:sp>
      </p:grpSp>
      <p:grpSp>
        <p:nvGrpSpPr>
          <p:cNvPr id="58" name="Group 57">
            <a:extLst>
              <a:ext uri="{FF2B5EF4-FFF2-40B4-BE49-F238E27FC236}">
                <a16:creationId xmlns:a16="http://schemas.microsoft.com/office/drawing/2014/main" id="{9E26F067-05EF-428E-8AFE-7E7D9DEF83F8}"/>
              </a:ext>
            </a:extLst>
          </p:cNvPr>
          <p:cNvGrpSpPr/>
          <p:nvPr/>
        </p:nvGrpSpPr>
        <p:grpSpPr>
          <a:xfrm>
            <a:off x="7828880" y="2208895"/>
            <a:ext cx="3151057" cy="3415936"/>
            <a:chOff x="7803644" y="2160666"/>
            <a:chExt cx="3105168" cy="3366190"/>
          </a:xfrm>
        </p:grpSpPr>
        <p:grpSp>
          <p:nvGrpSpPr>
            <p:cNvPr id="59" name="Group 58">
              <a:extLst>
                <a:ext uri="{FF2B5EF4-FFF2-40B4-BE49-F238E27FC236}">
                  <a16:creationId xmlns:a16="http://schemas.microsoft.com/office/drawing/2014/main" id="{B8A91CAE-8F88-4381-82C4-E334A9EB1B61}"/>
                </a:ext>
              </a:extLst>
            </p:cNvPr>
            <p:cNvGrpSpPr/>
            <p:nvPr/>
          </p:nvGrpSpPr>
          <p:grpSpPr>
            <a:xfrm>
              <a:off x="7803644" y="5265246"/>
              <a:ext cx="3090741" cy="261610"/>
              <a:chOff x="7803644" y="5782676"/>
              <a:chExt cx="3090741" cy="261610"/>
            </a:xfrm>
          </p:grpSpPr>
          <p:sp>
            <p:nvSpPr>
              <p:cNvPr id="60" name="TextBox 59">
                <a:extLst>
                  <a:ext uri="{FF2B5EF4-FFF2-40B4-BE49-F238E27FC236}">
                    <a16:creationId xmlns:a16="http://schemas.microsoft.com/office/drawing/2014/main" id="{5CED1B84-6FF6-4A99-A2E4-458F2D87B699}"/>
                  </a:ext>
                </a:extLst>
              </p:cNvPr>
              <p:cNvSpPr txBox="1"/>
              <p:nvPr/>
            </p:nvSpPr>
            <p:spPr>
              <a:xfrm>
                <a:off x="7803644" y="5782676"/>
                <a:ext cx="235962" cy="261610"/>
              </a:xfrm>
              <a:prstGeom prst="rect">
                <a:avLst/>
              </a:prstGeom>
              <a:noFill/>
            </p:spPr>
            <p:txBody>
              <a:bodyPr wrap="none" rtlCol="0" anchor="ctr" anchorCtr="0">
                <a:spAutoFit/>
              </a:bodyPr>
              <a:lstStyle/>
              <a:p>
                <a:pPr algn="ctr"/>
                <a:r>
                  <a:rPr lang="en-US" sz="1100" dirty="0">
                    <a:solidFill>
                      <a:schemeClr val="bg1"/>
                    </a:solidFill>
                    <a:latin typeface="Montserrat" panose="00000500000000000000" pitchFamily="50" charset="0"/>
                  </a:rPr>
                  <a:t>1</a:t>
                </a:r>
              </a:p>
            </p:txBody>
          </p:sp>
          <p:sp>
            <p:nvSpPr>
              <p:cNvPr id="61" name="TextBox 60">
                <a:extLst>
                  <a:ext uri="{FF2B5EF4-FFF2-40B4-BE49-F238E27FC236}">
                    <a16:creationId xmlns:a16="http://schemas.microsoft.com/office/drawing/2014/main" id="{AB57EEB7-4E5F-435B-9534-5CB9D5334795}"/>
                  </a:ext>
                </a:extLst>
              </p:cNvPr>
              <p:cNvSpPr txBox="1"/>
              <p:nvPr/>
            </p:nvSpPr>
            <p:spPr>
              <a:xfrm>
                <a:off x="8740810" y="5782676"/>
                <a:ext cx="264816" cy="261610"/>
              </a:xfrm>
              <a:prstGeom prst="rect">
                <a:avLst/>
              </a:prstGeom>
              <a:noFill/>
            </p:spPr>
            <p:txBody>
              <a:bodyPr wrap="none" rtlCol="0" anchor="ctr" anchorCtr="0">
                <a:spAutoFit/>
              </a:bodyPr>
              <a:lstStyle/>
              <a:p>
                <a:pPr algn="ctr"/>
                <a:r>
                  <a:rPr lang="en-US" sz="1100" dirty="0">
                    <a:solidFill>
                      <a:schemeClr val="bg1"/>
                    </a:solidFill>
                    <a:latin typeface="Montserrat" panose="00000500000000000000" pitchFamily="50" charset="0"/>
                  </a:rPr>
                  <a:t>5</a:t>
                </a:r>
              </a:p>
            </p:txBody>
          </p:sp>
          <p:sp>
            <p:nvSpPr>
              <p:cNvPr id="62" name="TextBox 61">
                <a:extLst>
                  <a:ext uri="{FF2B5EF4-FFF2-40B4-BE49-F238E27FC236}">
                    <a16:creationId xmlns:a16="http://schemas.microsoft.com/office/drawing/2014/main" id="{A09A0CD3-3968-4FB2-86BC-B025E45B90D0}"/>
                  </a:ext>
                </a:extLst>
              </p:cNvPr>
              <p:cNvSpPr txBox="1"/>
              <p:nvPr/>
            </p:nvSpPr>
            <p:spPr>
              <a:xfrm>
                <a:off x="9692403" y="5782676"/>
                <a:ext cx="264816" cy="261610"/>
              </a:xfrm>
              <a:prstGeom prst="rect">
                <a:avLst/>
              </a:prstGeom>
              <a:noFill/>
            </p:spPr>
            <p:txBody>
              <a:bodyPr wrap="none" rtlCol="0" anchor="ctr" anchorCtr="0">
                <a:spAutoFit/>
              </a:bodyPr>
              <a:lstStyle/>
              <a:p>
                <a:pPr algn="ctr"/>
                <a:r>
                  <a:rPr lang="en-US" sz="1100" dirty="0">
                    <a:solidFill>
                      <a:schemeClr val="bg1"/>
                    </a:solidFill>
                    <a:latin typeface="Montserrat" panose="00000500000000000000" pitchFamily="50" charset="0"/>
                  </a:rPr>
                  <a:t>5</a:t>
                </a:r>
              </a:p>
            </p:txBody>
          </p:sp>
          <p:sp>
            <p:nvSpPr>
              <p:cNvPr id="63" name="TextBox 62">
                <a:extLst>
                  <a:ext uri="{FF2B5EF4-FFF2-40B4-BE49-F238E27FC236}">
                    <a16:creationId xmlns:a16="http://schemas.microsoft.com/office/drawing/2014/main" id="{B8DAF973-7BCF-4EBD-9A75-AC3D2468CEAA}"/>
                  </a:ext>
                </a:extLst>
              </p:cNvPr>
              <p:cNvSpPr txBox="1"/>
              <p:nvPr/>
            </p:nvSpPr>
            <p:spPr>
              <a:xfrm>
                <a:off x="10658423" y="5782676"/>
                <a:ext cx="235962" cy="261610"/>
              </a:xfrm>
              <a:prstGeom prst="rect">
                <a:avLst/>
              </a:prstGeom>
              <a:noFill/>
            </p:spPr>
            <p:txBody>
              <a:bodyPr wrap="none" rtlCol="0" anchor="ctr" anchorCtr="0">
                <a:spAutoFit/>
              </a:bodyPr>
              <a:lstStyle/>
              <a:p>
                <a:pPr algn="ctr"/>
                <a:r>
                  <a:rPr lang="en-US" sz="1100" dirty="0">
                    <a:solidFill>
                      <a:schemeClr val="bg1"/>
                    </a:solidFill>
                    <a:latin typeface="Montserrat" panose="00000500000000000000" pitchFamily="50" charset="0"/>
                  </a:rPr>
                  <a:t>1</a:t>
                </a:r>
              </a:p>
            </p:txBody>
          </p:sp>
        </p:grpSp>
        <p:grpSp>
          <p:nvGrpSpPr>
            <p:cNvPr id="64" name="Group 63">
              <a:extLst>
                <a:ext uri="{FF2B5EF4-FFF2-40B4-BE49-F238E27FC236}">
                  <a16:creationId xmlns:a16="http://schemas.microsoft.com/office/drawing/2014/main" id="{B0AB87E4-56E9-4A21-9623-507A0533DA0B}"/>
                </a:ext>
              </a:extLst>
            </p:cNvPr>
            <p:cNvGrpSpPr/>
            <p:nvPr/>
          </p:nvGrpSpPr>
          <p:grpSpPr>
            <a:xfrm>
              <a:off x="7803644" y="4747816"/>
              <a:ext cx="3090741" cy="261610"/>
              <a:chOff x="7803644" y="5782676"/>
              <a:chExt cx="3090741" cy="261610"/>
            </a:xfrm>
          </p:grpSpPr>
          <p:sp>
            <p:nvSpPr>
              <p:cNvPr id="65" name="TextBox 64">
                <a:extLst>
                  <a:ext uri="{FF2B5EF4-FFF2-40B4-BE49-F238E27FC236}">
                    <a16:creationId xmlns:a16="http://schemas.microsoft.com/office/drawing/2014/main" id="{0B2FF78D-53F8-42F3-B85C-5D0F1009A252}"/>
                  </a:ext>
                </a:extLst>
              </p:cNvPr>
              <p:cNvSpPr txBox="1"/>
              <p:nvPr/>
            </p:nvSpPr>
            <p:spPr>
              <a:xfrm>
                <a:off x="7803644" y="5782676"/>
                <a:ext cx="235962" cy="261610"/>
              </a:xfrm>
              <a:prstGeom prst="rect">
                <a:avLst/>
              </a:prstGeom>
              <a:noFill/>
            </p:spPr>
            <p:txBody>
              <a:bodyPr wrap="none" rtlCol="0" anchor="ctr" anchorCtr="0">
                <a:spAutoFit/>
              </a:bodyPr>
              <a:lstStyle/>
              <a:p>
                <a:pPr algn="ctr"/>
                <a:r>
                  <a:rPr lang="en-US" sz="1100" dirty="0">
                    <a:solidFill>
                      <a:schemeClr val="bg1"/>
                    </a:solidFill>
                    <a:latin typeface="Montserrat" panose="00000500000000000000" pitchFamily="50" charset="0"/>
                  </a:rPr>
                  <a:t>1</a:t>
                </a:r>
              </a:p>
            </p:txBody>
          </p:sp>
          <p:sp>
            <p:nvSpPr>
              <p:cNvPr id="66" name="TextBox 65">
                <a:extLst>
                  <a:ext uri="{FF2B5EF4-FFF2-40B4-BE49-F238E27FC236}">
                    <a16:creationId xmlns:a16="http://schemas.microsoft.com/office/drawing/2014/main" id="{85AA46A1-4AE8-471D-831E-2F6B69E69B81}"/>
                  </a:ext>
                </a:extLst>
              </p:cNvPr>
              <p:cNvSpPr txBox="1"/>
              <p:nvPr/>
            </p:nvSpPr>
            <p:spPr>
              <a:xfrm>
                <a:off x="8740810" y="5782676"/>
                <a:ext cx="264816" cy="261610"/>
              </a:xfrm>
              <a:prstGeom prst="rect">
                <a:avLst/>
              </a:prstGeom>
              <a:noFill/>
            </p:spPr>
            <p:txBody>
              <a:bodyPr wrap="none" rtlCol="0" anchor="ctr" anchorCtr="0">
                <a:spAutoFit/>
              </a:bodyPr>
              <a:lstStyle/>
              <a:p>
                <a:pPr algn="ctr"/>
                <a:r>
                  <a:rPr lang="en-US" sz="1100" dirty="0">
                    <a:solidFill>
                      <a:schemeClr val="bg1"/>
                    </a:solidFill>
                    <a:latin typeface="Montserrat" panose="00000500000000000000" pitchFamily="50" charset="0"/>
                  </a:rPr>
                  <a:t>5</a:t>
                </a:r>
              </a:p>
            </p:txBody>
          </p:sp>
          <p:sp>
            <p:nvSpPr>
              <p:cNvPr id="67" name="TextBox 66">
                <a:extLst>
                  <a:ext uri="{FF2B5EF4-FFF2-40B4-BE49-F238E27FC236}">
                    <a16:creationId xmlns:a16="http://schemas.microsoft.com/office/drawing/2014/main" id="{570D78BF-BE50-4849-A499-D38E90A7B93D}"/>
                  </a:ext>
                </a:extLst>
              </p:cNvPr>
              <p:cNvSpPr txBox="1"/>
              <p:nvPr/>
            </p:nvSpPr>
            <p:spPr>
              <a:xfrm>
                <a:off x="9692404" y="5782676"/>
                <a:ext cx="264816" cy="261610"/>
              </a:xfrm>
              <a:prstGeom prst="rect">
                <a:avLst/>
              </a:prstGeom>
              <a:noFill/>
            </p:spPr>
            <p:txBody>
              <a:bodyPr wrap="none" rtlCol="0" anchor="ctr" anchorCtr="0">
                <a:spAutoFit/>
              </a:bodyPr>
              <a:lstStyle/>
              <a:p>
                <a:pPr algn="ctr"/>
                <a:r>
                  <a:rPr lang="en-US" sz="1100" dirty="0">
                    <a:solidFill>
                      <a:schemeClr val="bg1"/>
                    </a:solidFill>
                    <a:latin typeface="Montserrat" panose="00000500000000000000" pitchFamily="50" charset="0"/>
                  </a:rPr>
                  <a:t>5</a:t>
                </a:r>
              </a:p>
            </p:txBody>
          </p:sp>
          <p:sp>
            <p:nvSpPr>
              <p:cNvPr id="68" name="TextBox 67">
                <a:extLst>
                  <a:ext uri="{FF2B5EF4-FFF2-40B4-BE49-F238E27FC236}">
                    <a16:creationId xmlns:a16="http://schemas.microsoft.com/office/drawing/2014/main" id="{2C8E89A1-0103-4C61-8EA3-231254A9A722}"/>
                  </a:ext>
                </a:extLst>
              </p:cNvPr>
              <p:cNvSpPr txBox="1"/>
              <p:nvPr/>
            </p:nvSpPr>
            <p:spPr>
              <a:xfrm>
                <a:off x="10658423" y="5782676"/>
                <a:ext cx="235962" cy="261610"/>
              </a:xfrm>
              <a:prstGeom prst="rect">
                <a:avLst/>
              </a:prstGeom>
              <a:noFill/>
            </p:spPr>
            <p:txBody>
              <a:bodyPr wrap="none" rtlCol="0" anchor="ctr" anchorCtr="0">
                <a:spAutoFit/>
              </a:bodyPr>
              <a:lstStyle/>
              <a:p>
                <a:pPr algn="ctr"/>
                <a:r>
                  <a:rPr lang="en-US" sz="1100" dirty="0">
                    <a:solidFill>
                      <a:schemeClr val="bg1"/>
                    </a:solidFill>
                    <a:latin typeface="Montserrat" panose="00000500000000000000" pitchFamily="50" charset="0"/>
                  </a:rPr>
                  <a:t>1</a:t>
                </a:r>
              </a:p>
            </p:txBody>
          </p:sp>
        </p:grpSp>
        <p:grpSp>
          <p:nvGrpSpPr>
            <p:cNvPr id="69" name="Group 68">
              <a:extLst>
                <a:ext uri="{FF2B5EF4-FFF2-40B4-BE49-F238E27FC236}">
                  <a16:creationId xmlns:a16="http://schemas.microsoft.com/office/drawing/2014/main" id="{EF930E0D-C763-4BA9-B6BE-5D3EB21433BB}"/>
                </a:ext>
              </a:extLst>
            </p:cNvPr>
            <p:cNvGrpSpPr/>
            <p:nvPr/>
          </p:nvGrpSpPr>
          <p:grpSpPr>
            <a:xfrm>
              <a:off x="7803644" y="4230386"/>
              <a:ext cx="3105168" cy="261610"/>
              <a:chOff x="7803644" y="5782676"/>
              <a:chExt cx="3105168" cy="261610"/>
            </a:xfrm>
          </p:grpSpPr>
          <p:sp>
            <p:nvSpPr>
              <p:cNvPr id="70" name="TextBox 69">
                <a:extLst>
                  <a:ext uri="{FF2B5EF4-FFF2-40B4-BE49-F238E27FC236}">
                    <a16:creationId xmlns:a16="http://schemas.microsoft.com/office/drawing/2014/main" id="{2A4FB20E-E21D-4E2D-8E7A-91AFE062DF63}"/>
                  </a:ext>
                </a:extLst>
              </p:cNvPr>
              <p:cNvSpPr txBox="1"/>
              <p:nvPr/>
            </p:nvSpPr>
            <p:spPr>
              <a:xfrm>
                <a:off x="7803644" y="5782676"/>
                <a:ext cx="235962" cy="261610"/>
              </a:xfrm>
              <a:prstGeom prst="rect">
                <a:avLst/>
              </a:prstGeom>
              <a:noFill/>
            </p:spPr>
            <p:txBody>
              <a:bodyPr wrap="none" rtlCol="0" anchor="ctr" anchorCtr="0">
                <a:spAutoFit/>
              </a:bodyPr>
              <a:lstStyle/>
              <a:p>
                <a:pPr algn="ctr"/>
                <a:r>
                  <a:rPr lang="en-US" sz="1100" dirty="0">
                    <a:solidFill>
                      <a:schemeClr val="bg1"/>
                    </a:solidFill>
                    <a:latin typeface="Montserrat" panose="00000500000000000000" pitchFamily="50" charset="0"/>
                  </a:rPr>
                  <a:t>1</a:t>
                </a:r>
              </a:p>
            </p:txBody>
          </p:sp>
          <p:sp>
            <p:nvSpPr>
              <p:cNvPr id="71" name="TextBox 70">
                <a:extLst>
                  <a:ext uri="{FF2B5EF4-FFF2-40B4-BE49-F238E27FC236}">
                    <a16:creationId xmlns:a16="http://schemas.microsoft.com/office/drawing/2014/main" id="{1341AA59-14E5-409A-B246-FE7FE64A1FB9}"/>
                  </a:ext>
                </a:extLst>
              </p:cNvPr>
              <p:cNvSpPr txBox="1"/>
              <p:nvPr/>
            </p:nvSpPr>
            <p:spPr>
              <a:xfrm>
                <a:off x="8740810" y="5782676"/>
                <a:ext cx="264816" cy="261610"/>
              </a:xfrm>
              <a:prstGeom prst="rect">
                <a:avLst/>
              </a:prstGeom>
              <a:noFill/>
            </p:spPr>
            <p:txBody>
              <a:bodyPr wrap="none" rtlCol="0" anchor="ctr" anchorCtr="0">
                <a:spAutoFit/>
              </a:bodyPr>
              <a:lstStyle/>
              <a:p>
                <a:pPr algn="ctr"/>
                <a:r>
                  <a:rPr lang="en-US" sz="1100" dirty="0">
                    <a:solidFill>
                      <a:schemeClr val="bg1"/>
                    </a:solidFill>
                    <a:latin typeface="Montserrat" panose="00000500000000000000" pitchFamily="50" charset="0"/>
                  </a:rPr>
                  <a:t>5</a:t>
                </a:r>
              </a:p>
            </p:txBody>
          </p:sp>
          <p:sp>
            <p:nvSpPr>
              <p:cNvPr id="72" name="TextBox 71">
                <a:extLst>
                  <a:ext uri="{FF2B5EF4-FFF2-40B4-BE49-F238E27FC236}">
                    <a16:creationId xmlns:a16="http://schemas.microsoft.com/office/drawing/2014/main" id="{5699C0A5-65A9-407A-A0A6-8BC1D23E264B}"/>
                  </a:ext>
                </a:extLst>
              </p:cNvPr>
              <p:cNvSpPr txBox="1"/>
              <p:nvPr/>
            </p:nvSpPr>
            <p:spPr>
              <a:xfrm>
                <a:off x="9685991" y="5782676"/>
                <a:ext cx="277640" cy="261610"/>
              </a:xfrm>
              <a:prstGeom prst="rect">
                <a:avLst/>
              </a:prstGeom>
              <a:noFill/>
            </p:spPr>
            <p:txBody>
              <a:bodyPr wrap="none" rtlCol="0" anchor="ctr" anchorCtr="0">
                <a:spAutoFit/>
              </a:bodyPr>
              <a:lstStyle/>
              <a:p>
                <a:pPr algn="ctr"/>
                <a:r>
                  <a:rPr lang="en-US" sz="1100" dirty="0">
                    <a:solidFill>
                      <a:schemeClr val="bg1"/>
                    </a:solidFill>
                    <a:latin typeface="Montserrat" panose="00000500000000000000" pitchFamily="50" charset="0"/>
                  </a:rPr>
                  <a:t>4</a:t>
                </a:r>
              </a:p>
            </p:txBody>
          </p:sp>
          <p:sp>
            <p:nvSpPr>
              <p:cNvPr id="73" name="TextBox 72">
                <a:extLst>
                  <a:ext uri="{FF2B5EF4-FFF2-40B4-BE49-F238E27FC236}">
                    <a16:creationId xmlns:a16="http://schemas.microsoft.com/office/drawing/2014/main" id="{A57EDC9C-7E3C-457D-9009-5022C377FF96}"/>
                  </a:ext>
                </a:extLst>
              </p:cNvPr>
              <p:cNvSpPr txBox="1"/>
              <p:nvPr/>
            </p:nvSpPr>
            <p:spPr>
              <a:xfrm>
                <a:off x="10643996" y="5782676"/>
                <a:ext cx="264816" cy="261610"/>
              </a:xfrm>
              <a:prstGeom prst="rect">
                <a:avLst/>
              </a:prstGeom>
              <a:noFill/>
            </p:spPr>
            <p:txBody>
              <a:bodyPr wrap="none" rtlCol="0" anchor="ctr" anchorCtr="0">
                <a:spAutoFit/>
              </a:bodyPr>
              <a:lstStyle/>
              <a:p>
                <a:pPr algn="ctr"/>
                <a:r>
                  <a:rPr lang="en-US" sz="1100" dirty="0">
                    <a:solidFill>
                      <a:schemeClr val="bg1"/>
                    </a:solidFill>
                    <a:latin typeface="Montserrat" panose="00000500000000000000" pitchFamily="50" charset="0"/>
                  </a:rPr>
                  <a:t>2</a:t>
                </a:r>
              </a:p>
            </p:txBody>
          </p:sp>
        </p:grpSp>
        <p:grpSp>
          <p:nvGrpSpPr>
            <p:cNvPr id="74" name="Group 73">
              <a:extLst>
                <a:ext uri="{FF2B5EF4-FFF2-40B4-BE49-F238E27FC236}">
                  <a16:creationId xmlns:a16="http://schemas.microsoft.com/office/drawing/2014/main" id="{65C0A882-1D55-4F32-84E9-2770E26364E3}"/>
                </a:ext>
              </a:extLst>
            </p:cNvPr>
            <p:cNvGrpSpPr/>
            <p:nvPr/>
          </p:nvGrpSpPr>
          <p:grpSpPr>
            <a:xfrm>
              <a:off x="7803644" y="3712956"/>
              <a:ext cx="3105168" cy="261610"/>
              <a:chOff x="7803644" y="5782676"/>
              <a:chExt cx="3105168" cy="261610"/>
            </a:xfrm>
          </p:grpSpPr>
          <p:sp>
            <p:nvSpPr>
              <p:cNvPr id="75" name="TextBox 74">
                <a:extLst>
                  <a:ext uri="{FF2B5EF4-FFF2-40B4-BE49-F238E27FC236}">
                    <a16:creationId xmlns:a16="http://schemas.microsoft.com/office/drawing/2014/main" id="{19B8DA46-9B15-4083-B28F-F6C71C6DD4BD}"/>
                  </a:ext>
                </a:extLst>
              </p:cNvPr>
              <p:cNvSpPr txBox="1"/>
              <p:nvPr/>
            </p:nvSpPr>
            <p:spPr>
              <a:xfrm>
                <a:off x="7803644" y="5782676"/>
                <a:ext cx="235962" cy="261610"/>
              </a:xfrm>
              <a:prstGeom prst="rect">
                <a:avLst/>
              </a:prstGeom>
              <a:noFill/>
            </p:spPr>
            <p:txBody>
              <a:bodyPr wrap="none" rtlCol="0" anchor="ctr" anchorCtr="0">
                <a:spAutoFit/>
              </a:bodyPr>
              <a:lstStyle/>
              <a:p>
                <a:pPr algn="ctr"/>
                <a:r>
                  <a:rPr lang="en-US" sz="1100" dirty="0">
                    <a:solidFill>
                      <a:schemeClr val="bg1"/>
                    </a:solidFill>
                    <a:latin typeface="Montserrat" panose="00000500000000000000" pitchFamily="50" charset="0"/>
                  </a:rPr>
                  <a:t>1</a:t>
                </a:r>
              </a:p>
            </p:txBody>
          </p:sp>
          <p:sp>
            <p:nvSpPr>
              <p:cNvPr id="76" name="TextBox 75">
                <a:extLst>
                  <a:ext uri="{FF2B5EF4-FFF2-40B4-BE49-F238E27FC236}">
                    <a16:creationId xmlns:a16="http://schemas.microsoft.com/office/drawing/2014/main" id="{938FF49E-68E3-46D5-973D-54AC87B3B384}"/>
                  </a:ext>
                </a:extLst>
              </p:cNvPr>
              <p:cNvSpPr txBox="1"/>
              <p:nvPr/>
            </p:nvSpPr>
            <p:spPr>
              <a:xfrm>
                <a:off x="8740810" y="5782676"/>
                <a:ext cx="264816" cy="261610"/>
              </a:xfrm>
              <a:prstGeom prst="rect">
                <a:avLst/>
              </a:prstGeom>
              <a:noFill/>
            </p:spPr>
            <p:txBody>
              <a:bodyPr wrap="none" rtlCol="0" anchor="ctr" anchorCtr="0">
                <a:spAutoFit/>
              </a:bodyPr>
              <a:lstStyle/>
              <a:p>
                <a:pPr algn="ctr"/>
                <a:r>
                  <a:rPr lang="en-US" sz="1100" dirty="0">
                    <a:solidFill>
                      <a:schemeClr val="bg1"/>
                    </a:solidFill>
                    <a:latin typeface="Montserrat" panose="00000500000000000000" pitchFamily="50" charset="0"/>
                  </a:rPr>
                  <a:t>5</a:t>
                </a:r>
              </a:p>
            </p:txBody>
          </p:sp>
          <p:sp>
            <p:nvSpPr>
              <p:cNvPr id="77" name="TextBox 76">
                <a:extLst>
                  <a:ext uri="{FF2B5EF4-FFF2-40B4-BE49-F238E27FC236}">
                    <a16:creationId xmlns:a16="http://schemas.microsoft.com/office/drawing/2014/main" id="{C7143C77-8E0B-4153-96EC-5171B524B081}"/>
                  </a:ext>
                </a:extLst>
              </p:cNvPr>
              <p:cNvSpPr txBox="1"/>
              <p:nvPr/>
            </p:nvSpPr>
            <p:spPr>
              <a:xfrm>
                <a:off x="9692403" y="5782676"/>
                <a:ext cx="264816" cy="261610"/>
              </a:xfrm>
              <a:prstGeom prst="rect">
                <a:avLst/>
              </a:prstGeom>
              <a:noFill/>
            </p:spPr>
            <p:txBody>
              <a:bodyPr wrap="none" rtlCol="0" anchor="ctr" anchorCtr="0">
                <a:spAutoFit/>
              </a:bodyPr>
              <a:lstStyle/>
              <a:p>
                <a:pPr algn="ctr"/>
                <a:r>
                  <a:rPr lang="en-US" sz="1100" dirty="0">
                    <a:solidFill>
                      <a:schemeClr val="bg1"/>
                    </a:solidFill>
                    <a:latin typeface="Montserrat" panose="00000500000000000000" pitchFamily="50" charset="0"/>
                  </a:rPr>
                  <a:t>3</a:t>
                </a:r>
              </a:p>
            </p:txBody>
          </p:sp>
          <p:sp>
            <p:nvSpPr>
              <p:cNvPr id="78" name="TextBox 77">
                <a:extLst>
                  <a:ext uri="{FF2B5EF4-FFF2-40B4-BE49-F238E27FC236}">
                    <a16:creationId xmlns:a16="http://schemas.microsoft.com/office/drawing/2014/main" id="{678A6D91-FAA3-4274-8AEC-674E6B4A386B}"/>
                  </a:ext>
                </a:extLst>
              </p:cNvPr>
              <p:cNvSpPr txBox="1"/>
              <p:nvPr/>
            </p:nvSpPr>
            <p:spPr>
              <a:xfrm>
                <a:off x="10643996" y="5782676"/>
                <a:ext cx="264816" cy="261610"/>
              </a:xfrm>
              <a:prstGeom prst="rect">
                <a:avLst/>
              </a:prstGeom>
              <a:noFill/>
            </p:spPr>
            <p:txBody>
              <a:bodyPr wrap="none" rtlCol="0" anchor="ctr" anchorCtr="0">
                <a:spAutoFit/>
              </a:bodyPr>
              <a:lstStyle/>
              <a:p>
                <a:pPr algn="ctr"/>
                <a:r>
                  <a:rPr lang="en-US" sz="1100" dirty="0">
                    <a:solidFill>
                      <a:schemeClr val="bg1"/>
                    </a:solidFill>
                    <a:latin typeface="Montserrat" panose="00000500000000000000" pitchFamily="50" charset="0"/>
                  </a:rPr>
                  <a:t>2</a:t>
                </a:r>
              </a:p>
            </p:txBody>
          </p:sp>
        </p:grpSp>
        <p:grpSp>
          <p:nvGrpSpPr>
            <p:cNvPr id="79" name="Group 78">
              <a:extLst>
                <a:ext uri="{FF2B5EF4-FFF2-40B4-BE49-F238E27FC236}">
                  <a16:creationId xmlns:a16="http://schemas.microsoft.com/office/drawing/2014/main" id="{027B94FE-D7AF-434D-9510-5E47E19CF402}"/>
                </a:ext>
              </a:extLst>
            </p:cNvPr>
            <p:cNvGrpSpPr/>
            <p:nvPr/>
          </p:nvGrpSpPr>
          <p:grpSpPr>
            <a:xfrm>
              <a:off x="7803644" y="3195526"/>
              <a:ext cx="3105168" cy="261610"/>
              <a:chOff x="7803644" y="5782676"/>
              <a:chExt cx="3105168" cy="261610"/>
            </a:xfrm>
          </p:grpSpPr>
          <p:sp>
            <p:nvSpPr>
              <p:cNvPr id="80" name="TextBox 79">
                <a:extLst>
                  <a:ext uri="{FF2B5EF4-FFF2-40B4-BE49-F238E27FC236}">
                    <a16:creationId xmlns:a16="http://schemas.microsoft.com/office/drawing/2014/main" id="{0B0446D1-DD68-476F-AD9B-F5BE98380872}"/>
                  </a:ext>
                </a:extLst>
              </p:cNvPr>
              <p:cNvSpPr txBox="1"/>
              <p:nvPr/>
            </p:nvSpPr>
            <p:spPr>
              <a:xfrm>
                <a:off x="7803644" y="5782676"/>
                <a:ext cx="235962" cy="261610"/>
              </a:xfrm>
              <a:prstGeom prst="rect">
                <a:avLst/>
              </a:prstGeom>
              <a:noFill/>
            </p:spPr>
            <p:txBody>
              <a:bodyPr wrap="none" rtlCol="0" anchor="ctr" anchorCtr="0">
                <a:spAutoFit/>
              </a:bodyPr>
              <a:lstStyle/>
              <a:p>
                <a:pPr algn="ctr"/>
                <a:r>
                  <a:rPr lang="en-US" sz="1100" dirty="0">
                    <a:solidFill>
                      <a:schemeClr val="bg1"/>
                    </a:solidFill>
                    <a:latin typeface="Montserrat" panose="00000500000000000000" pitchFamily="50" charset="0"/>
                  </a:rPr>
                  <a:t>1</a:t>
                </a:r>
              </a:p>
            </p:txBody>
          </p:sp>
          <p:sp>
            <p:nvSpPr>
              <p:cNvPr id="81" name="TextBox 80">
                <a:extLst>
                  <a:ext uri="{FF2B5EF4-FFF2-40B4-BE49-F238E27FC236}">
                    <a16:creationId xmlns:a16="http://schemas.microsoft.com/office/drawing/2014/main" id="{43CBB0F3-7796-47B7-84A1-4197A5058570}"/>
                  </a:ext>
                </a:extLst>
              </p:cNvPr>
              <p:cNvSpPr txBox="1"/>
              <p:nvPr/>
            </p:nvSpPr>
            <p:spPr>
              <a:xfrm>
                <a:off x="8740810" y="5782676"/>
                <a:ext cx="264816" cy="261610"/>
              </a:xfrm>
              <a:prstGeom prst="rect">
                <a:avLst/>
              </a:prstGeom>
              <a:noFill/>
            </p:spPr>
            <p:txBody>
              <a:bodyPr wrap="none" rtlCol="0" anchor="ctr" anchorCtr="0">
                <a:spAutoFit/>
              </a:bodyPr>
              <a:lstStyle/>
              <a:p>
                <a:pPr algn="ctr"/>
                <a:r>
                  <a:rPr lang="en-US" sz="1100" dirty="0">
                    <a:solidFill>
                      <a:schemeClr val="bg1"/>
                    </a:solidFill>
                    <a:latin typeface="Montserrat" panose="00000500000000000000" pitchFamily="50" charset="0"/>
                  </a:rPr>
                  <a:t>5</a:t>
                </a:r>
              </a:p>
            </p:txBody>
          </p:sp>
          <p:sp>
            <p:nvSpPr>
              <p:cNvPr id="82" name="TextBox 81">
                <a:extLst>
                  <a:ext uri="{FF2B5EF4-FFF2-40B4-BE49-F238E27FC236}">
                    <a16:creationId xmlns:a16="http://schemas.microsoft.com/office/drawing/2014/main" id="{2328ACB0-593E-4D45-A31A-9296117CD650}"/>
                  </a:ext>
                </a:extLst>
              </p:cNvPr>
              <p:cNvSpPr txBox="1"/>
              <p:nvPr/>
            </p:nvSpPr>
            <p:spPr>
              <a:xfrm>
                <a:off x="9692403" y="5782676"/>
                <a:ext cx="264816" cy="261610"/>
              </a:xfrm>
              <a:prstGeom prst="rect">
                <a:avLst/>
              </a:prstGeom>
              <a:noFill/>
            </p:spPr>
            <p:txBody>
              <a:bodyPr wrap="none" rtlCol="0" anchor="ctr" anchorCtr="0">
                <a:spAutoFit/>
              </a:bodyPr>
              <a:lstStyle/>
              <a:p>
                <a:pPr algn="ctr"/>
                <a:r>
                  <a:rPr lang="en-US" sz="1100" dirty="0">
                    <a:solidFill>
                      <a:schemeClr val="bg1"/>
                    </a:solidFill>
                    <a:latin typeface="Montserrat" panose="00000500000000000000" pitchFamily="50" charset="0"/>
                  </a:rPr>
                  <a:t>3</a:t>
                </a:r>
              </a:p>
            </p:txBody>
          </p:sp>
          <p:sp>
            <p:nvSpPr>
              <p:cNvPr id="83" name="TextBox 82">
                <a:extLst>
                  <a:ext uri="{FF2B5EF4-FFF2-40B4-BE49-F238E27FC236}">
                    <a16:creationId xmlns:a16="http://schemas.microsoft.com/office/drawing/2014/main" id="{2827DD0E-F4B9-48B0-A173-4C20CE82E80E}"/>
                  </a:ext>
                </a:extLst>
              </p:cNvPr>
              <p:cNvSpPr txBox="1"/>
              <p:nvPr/>
            </p:nvSpPr>
            <p:spPr>
              <a:xfrm>
                <a:off x="10643996" y="5782676"/>
                <a:ext cx="264816" cy="261610"/>
              </a:xfrm>
              <a:prstGeom prst="rect">
                <a:avLst/>
              </a:prstGeom>
              <a:noFill/>
            </p:spPr>
            <p:txBody>
              <a:bodyPr wrap="none" rtlCol="0" anchor="ctr" anchorCtr="0">
                <a:spAutoFit/>
              </a:bodyPr>
              <a:lstStyle/>
              <a:p>
                <a:pPr algn="ctr"/>
                <a:r>
                  <a:rPr lang="en-US" sz="1100" dirty="0">
                    <a:solidFill>
                      <a:schemeClr val="bg1"/>
                    </a:solidFill>
                    <a:latin typeface="Montserrat" panose="00000500000000000000" pitchFamily="50" charset="0"/>
                  </a:rPr>
                  <a:t>2</a:t>
                </a:r>
              </a:p>
            </p:txBody>
          </p:sp>
        </p:grpSp>
        <p:grpSp>
          <p:nvGrpSpPr>
            <p:cNvPr id="84" name="Group 83">
              <a:extLst>
                <a:ext uri="{FF2B5EF4-FFF2-40B4-BE49-F238E27FC236}">
                  <a16:creationId xmlns:a16="http://schemas.microsoft.com/office/drawing/2014/main" id="{D3146D7F-F217-4A40-B417-DDE5526EF16B}"/>
                </a:ext>
              </a:extLst>
            </p:cNvPr>
            <p:cNvGrpSpPr/>
            <p:nvPr/>
          </p:nvGrpSpPr>
          <p:grpSpPr>
            <a:xfrm>
              <a:off x="7803644" y="2678096"/>
              <a:ext cx="3105168" cy="261610"/>
              <a:chOff x="7803644" y="5782676"/>
              <a:chExt cx="3105168" cy="261610"/>
            </a:xfrm>
          </p:grpSpPr>
          <p:sp>
            <p:nvSpPr>
              <p:cNvPr id="85" name="TextBox 84">
                <a:extLst>
                  <a:ext uri="{FF2B5EF4-FFF2-40B4-BE49-F238E27FC236}">
                    <a16:creationId xmlns:a16="http://schemas.microsoft.com/office/drawing/2014/main" id="{51B0DE13-8D93-4E27-B7A8-157D9F6C1DF0}"/>
                  </a:ext>
                </a:extLst>
              </p:cNvPr>
              <p:cNvSpPr txBox="1"/>
              <p:nvPr/>
            </p:nvSpPr>
            <p:spPr>
              <a:xfrm>
                <a:off x="7803644" y="5782676"/>
                <a:ext cx="235962" cy="261610"/>
              </a:xfrm>
              <a:prstGeom prst="rect">
                <a:avLst/>
              </a:prstGeom>
              <a:noFill/>
            </p:spPr>
            <p:txBody>
              <a:bodyPr wrap="none" rtlCol="0" anchor="ctr" anchorCtr="0">
                <a:spAutoFit/>
              </a:bodyPr>
              <a:lstStyle/>
              <a:p>
                <a:pPr algn="ctr"/>
                <a:r>
                  <a:rPr lang="en-US" sz="1100" dirty="0">
                    <a:solidFill>
                      <a:schemeClr val="bg1"/>
                    </a:solidFill>
                    <a:latin typeface="Montserrat" panose="00000500000000000000" pitchFamily="50" charset="0"/>
                  </a:rPr>
                  <a:t>1</a:t>
                </a:r>
              </a:p>
            </p:txBody>
          </p:sp>
          <p:sp>
            <p:nvSpPr>
              <p:cNvPr id="86" name="TextBox 85">
                <a:extLst>
                  <a:ext uri="{FF2B5EF4-FFF2-40B4-BE49-F238E27FC236}">
                    <a16:creationId xmlns:a16="http://schemas.microsoft.com/office/drawing/2014/main" id="{0CA0FB16-A186-41A4-838E-BAC54C380159}"/>
                  </a:ext>
                </a:extLst>
              </p:cNvPr>
              <p:cNvSpPr txBox="1"/>
              <p:nvPr/>
            </p:nvSpPr>
            <p:spPr>
              <a:xfrm>
                <a:off x="8740810" y="5782676"/>
                <a:ext cx="264816" cy="261610"/>
              </a:xfrm>
              <a:prstGeom prst="rect">
                <a:avLst/>
              </a:prstGeom>
              <a:noFill/>
            </p:spPr>
            <p:txBody>
              <a:bodyPr wrap="none" rtlCol="0" anchor="ctr" anchorCtr="0">
                <a:spAutoFit/>
              </a:bodyPr>
              <a:lstStyle/>
              <a:p>
                <a:pPr algn="ctr"/>
                <a:r>
                  <a:rPr lang="en-US" sz="1100" dirty="0">
                    <a:solidFill>
                      <a:schemeClr val="bg1"/>
                    </a:solidFill>
                    <a:latin typeface="Montserrat" panose="00000500000000000000" pitchFamily="50" charset="0"/>
                  </a:rPr>
                  <a:t>5</a:t>
                </a:r>
              </a:p>
            </p:txBody>
          </p:sp>
          <p:sp>
            <p:nvSpPr>
              <p:cNvPr id="87" name="TextBox 86">
                <a:extLst>
                  <a:ext uri="{FF2B5EF4-FFF2-40B4-BE49-F238E27FC236}">
                    <a16:creationId xmlns:a16="http://schemas.microsoft.com/office/drawing/2014/main" id="{BFD05395-2BAE-41F7-B375-DBC632F0192F}"/>
                  </a:ext>
                </a:extLst>
              </p:cNvPr>
              <p:cNvSpPr txBox="1"/>
              <p:nvPr/>
            </p:nvSpPr>
            <p:spPr>
              <a:xfrm>
                <a:off x="9692403" y="5782676"/>
                <a:ext cx="264816" cy="261610"/>
              </a:xfrm>
              <a:prstGeom prst="rect">
                <a:avLst/>
              </a:prstGeom>
              <a:noFill/>
            </p:spPr>
            <p:txBody>
              <a:bodyPr wrap="none" rtlCol="0" anchor="ctr" anchorCtr="0">
                <a:spAutoFit/>
              </a:bodyPr>
              <a:lstStyle/>
              <a:p>
                <a:pPr algn="ctr"/>
                <a:r>
                  <a:rPr lang="en-US" sz="1100" dirty="0">
                    <a:solidFill>
                      <a:schemeClr val="bg1"/>
                    </a:solidFill>
                    <a:latin typeface="Montserrat" panose="00000500000000000000" pitchFamily="50" charset="0"/>
                  </a:rPr>
                  <a:t>2</a:t>
                </a:r>
              </a:p>
            </p:txBody>
          </p:sp>
          <p:sp>
            <p:nvSpPr>
              <p:cNvPr id="88" name="TextBox 87">
                <a:extLst>
                  <a:ext uri="{FF2B5EF4-FFF2-40B4-BE49-F238E27FC236}">
                    <a16:creationId xmlns:a16="http://schemas.microsoft.com/office/drawing/2014/main" id="{CAD7A044-63FE-4469-A74D-01534AADBC58}"/>
                  </a:ext>
                </a:extLst>
              </p:cNvPr>
              <p:cNvSpPr txBox="1"/>
              <p:nvPr/>
            </p:nvSpPr>
            <p:spPr>
              <a:xfrm>
                <a:off x="10643996" y="5782676"/>
                <a:ext cx="264816" cy="261610"/>
              </a:xfrm>
              <a:prstGeom prst="rect">
                <a:avLst/>
              </a:prstGeom>
              <a:noFill/>
            </p:spPr>
            <p:txBody>
              <a:bodyPr wrap="none" rtlCol="0" anchor="ctr" anchorCtr="0">
                <a:spAutoFit/>
              </a:bodyPr>
              <a:lstStyle/>
              <a:p>
                <a:pPr algn="ctr"/>
                <a:r>
                  <a:rPr lang="en-US" sz="1100" dirty="0">
                    <a:solidFill>
                      <a:schemeClr val="bg1"/>
                    </a:solidFill>
                    <a:latin typeface="Montserrat" panose="00000500000000000000" pitchFamily="50" charset="0"/>
                  </a:rPr>
                  <a:t>5</a:t>
                </a:r>
              </a:p>
            </p:txBody>
          </p:sp>
        </p:grpSp>
        <p:grpSp>
          <p:nvGrpSpPr>
            <p:cNvPr id="89" name="Group 88">
              <a:extLst>
                <a:ext uri="{FF2B5EF4-FFF2-40B4-BE49-F238E27FC236}">
                  <a16:creationId xmlns:a16="http://schemas.microsoft.com/office/drawing/2014/main" id="{9D96D3CB-61A8-4584-9BDA-FC17C81CB432}"/>
                </a:ext>
              </a:extLst>
            </p:cNvPr>
            <p:cNvGrpSpPr/>
            <p:nvPr/>
          </p:nvGrpSpPr>
          <p:grpSpPr>
            <a:xfrm>
              <a:off x="7803644" y="2160666"/>
              <a:ext cx="3105168" cy="261610"/>
              <a:chOff x="7803644" y="5782676"/>
              <a:chExt cx="3105168" cy="261610"/>
            </a:xfrm>
          </p:grpSpPr>
          <p:sp>
            <p:nvSpPr>
              <p:cNvPr id="90" name="TextBox 89">
                <a:extLst>
                  <a:ext uri="{FF2B5EF4-FFF2-40B4-BE49-F238E27FC236}">
                    <a16:creationId xmlns:a16="http://schemas.microsoft.com/office/drawing/2014/main" id="{36135821-CB86-446A-9EB2-D934C4FDDCAC}"/>
                  </a:ext>
                </a:extLst>
              </p:cNvPr>
              <p:cNvSpPr txBox="1"/>
              <p:nvPr/>
            </p:nvSpPr>
            <p:spPr>
              <a:xfrm>
                <a:off x="7803644" y="5782676"/>
                <a:ext cx="235962" cy="261610"/>
              </a:xfrm>
              <a:prstGeom prst="rect">
                <a:avLst/>
              </a:prstGeom>
              <a:noFill/>
            </p:spPr>
            <p:txBody>
              <a:bodyPr wrap="none" rtlCol="0" anchor="ctr" anchorCtr="0">
                <a:spAutoFit/>
              </a:bodyPr>
              <a:lstStyle/>
              <a:p>
                <a:pPr algn="ctr"/>
                <a:r>
                  <a:rPr lang="en-US" sz="1100" dirty="0">
                    <a:solidFill>
                      <a:schemeClr val="bg1"/>
                    </a:solidFill>
                    <a:latin typeface="Montserrat" panose="00000500000000000000" pitchFamily="50" charset="0"/>
                  </a:rPr>
                  <a:t>1</a:t>
                </a:r>
              </a:p>
            </p:txBody>
          </p:sp>
          <p:sp>
            <p:nvSpPr>
              <p:cNvPr id="91" name="TextBox 90">
                <a:extLst>
                  <a:ext uri="{FF2B5EF4-FFF2-40B4-BE49-F238E27FC236}">
                    <a16:creationId xmlns:a16="http://schemas.microsoft.com/office/drawing/2014/main" id="{879DBE9B-72A2-4873-9DD0-CBE27A8CF501}"/>
                  </a:ext>
                </a:extLst>
              </p:cNvPr>
              <p:cNvSpPr txBox="1"/>
              <p:nvPr/>
            </p:nvSpPr>
            <p:spPr>
              <a:xfrm>
                <a:off x="8740810" y="5782676"/>
                <a:ext cx="264816" cy="261610"/>
              </a:xfrm>
              <a:prstGeom prst="rect">
                <a:avLst/>
              </a:prstGeom>
              <a:noFill/>
            </p:spPr>
            <p:txBody>
              <a:bodyPr wrap="none" rtlCol="0" anchor="ctr" anchorCtr="0">
                <a:spAutoFit/>
              </a:bodyPr>
              <a:lstStyle/>
              <a:p>
                <a:pPr algn="ctr"/>
                <a:r>
                  <a:rPr lang="en-US" sz="1100" dirty="0">
                    <a:solidFill>
                      <a:schemeClr val="bg1"/>
                    </a:solidFill>
                    <a:latin typeface="Montserrat" panose="00000500000000000000" pitchFamily="50" charset="0"/>
                  </a:rPr>
                  <a:t>5</a:t>
                </a:r>
              </a:p>
            </p:txBody>
          </p:sp>
          <p:sp>
            <p:nvSpPr>
              <p:cNvPr id="92" name="TextBox 91">
                <a:extLst>
                  <a:ext uri="{FF2B5EF4-FFF2-40B4-BE49-F238E27FC236}">
                    <a16:creationId xmlns:a16="http://schemas.microsoft.com/office/drawing/2014/main" id="{50A47EA6-0A4D-4322-A849-A95665599879}"/>
                  </a:ext>
                </a:extLst>
              </p:cNvPr>
              <p:cNvSpPr txBox="1"/>
              <p:nvPr/>
            </p:nvSpPr>
            <p:spPr>
              <a:xfrm>
                <a:off x="9706830" y="5782676"/>
                <a:ext cx="235962" cy="261610"/>
              </a:xfrm>
              <a:prstGeom prst="rect">
                <a:avLst/>
              </a:prstGeom>
              <a:noFill/>
            </p:spPr>
            <p:txBody>
              <a:bodyPr wrap="none" rtlCol="0" anchor="ctr" anchorCtr="0">
                <a:spAutoFit/>
              </a:bodyPr>
              <a:lstStyle/>
              <a:p>
                <a:pPr algn="ctr"/>
                <a:r>
                  <a:rPr lang="en-US" sz="1100" dirty="0">
                    <a:solidFill>
                      <a:schemeClr val="bg1"/>
                    </a:solidFill>
                    <a:latin typeface="Montserrat" panose="00000500000000000000" pitchFamily="50" charset="0"/>
                  </a:rPr>
                  <a:t>1</a:t>
                </a:r>
              </a:p>
            </p:txBody>
          </p:sp>
          <p:sp>
            <p:nvSpPr>
              <p:cNvPr id="93" name="TextBox 92">
                <a:extLst>
                  <a:ext uri="{FF2B5EF4-FFF2-40B4-BE49-F238E27FC236}">
                    <a16:creationId xmlns:a16="http://schemas.microsoft.com/office/drawing/2014/main" id="{F0B68E0F-9E54-4262-BA6D-7A2482B0566C}"/>
                  </a:ext>
                </a:extLst>
              </p:cNvPr>
              <p:cNvSpPr txBox="1"/>
              <p:nvPr/>
            </p:nvSpPr>
            <p:spPr>
              <a:xfrm>
                <a:off x="10643996" y="5782676"/>
                <a:ext cx="264816" cy="261610"/>
              </a:xfrm>
              <a:prstGeom prst="rect">
                <a:avLst/>
              </a:prstGeom>
              <a:noFill/>
            </p:spPr>
            <p:txBody>
              <a:bodyPr wrap="none" rtlCol="0" anchor="ctr" anchorCtr="0">
                <a:spAutoFit/>
              </a:bodyPr>
              <a:lstStyle/>
              <a:p>
                <a:pPr algn="ctr"/>
                <a:r>
                  <a:rPr lang="en-US" sz="1100" dirty="0">
                    <a:solidFill>
                      <a:schemeClr val="bg1"/>
                    </a:solidFill>
                    <a:latin typeface="Montserrat" panose="00000500000000000000" pitchFamily="50" charset="0"/>
                  </a:rPr>
                  <a:t>5</a:t>
                </a:r>
              </a:p>
            </p:txBody>
          </p:sp>
        </p:grpSp>
      </p:grpSp>
    </p:spTree>
    <p:extLst>
      <p:ext uri="{BB962C8B-B14F-4D97-AF65-F5344CB8AC3E}">
        <p14:creationId xmlns:p14="http://schemas.microsoft.com/office/powerpoint/2010/main" val="140649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par>
                                <p:cTn id="8" presetID="0" presetClass="path" presetSubtype="0" accel="50000" decel="50000" fill="hold" grpId="1" nodeType="withEffect">
                                  <p:stCondLst>
                                    <p:cond delay="0"/>
                                  </p:stCondLst>
                                  <p:childTnLst>
                                    <p:animMotion origin="layout" path="M -0.06562 0.00209 L 0 1.85185E-6 " pathEditMode="relative" rAng="0" ptsTypes="AA">
                                      <p:cBhvr>
                                        <p:cTn id="9" dur="2000" fill="hold"/>
                                        <p:tgtEl>
                                          <p:spTgt spid="20"/>
                                        </p:tgtEl>
                                        <p:attrNameLst>
                                          <p:attrName>ppt_x</p:attrName>
                                          <p:attrName>ppt_y</p:attrName>
                                        </p:attrNameLst>
                                      </p:cBhvr>
                                      <p:rCtr x="3281" y="0"/>
                                    </p:animMotion>
                                  </p:childTnLst>
                                </p:cTn>
                              </p:par>
                              <p:par>
                                <p:cTn id="10" presetID="22" presetClass="entr" presetSubtype="8" fill="hold" nodeType="withEffect">
                                  <p:stCondLst>
                                    <p:cond delay="15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500"/>
                                        <p:tgtEl>
                                          <p:spTgt spid="3"/>
                                        </p:tgtEl>
                                      </p:cBhvr>
                                    </p:animEffect>
                                  </p:childTnLst>
                                </p:cTn>
                              </p:par>
                              <p:par>
                                <p:cTn id="13" presetID="10" presetClass="entr" presetSubtype="0" fill="hold" grpId="0" nodeType="withEffect">
                                  <p:stCondLst>
                                    <p:cond delay="150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500"/>
                                        <p:tgtEl>
                                          <p:spTgt spid="18"/>
                                        </p:tgtEl>
                                      </p:cBhvr>
                                    </p:animEffect>
                                  </p:childTnLst>
                                </p:cTn>
                              </p:par>
                              <p:par>
                                <p:cTn id="16" presetID="0" presetClass="path" presetSubtype="0" decel="50000" fill="hold" grpId="1" nodeType="withEffect">
                                  <p:stCondLst>
                                    <p:cond delay="1500"/>
                                  </p:stCondLst>
                                  <p:childTnLst>
                                    <p:animMotion origin="layout" path="M -0.05416 -4.81481E-6 L -3.125E-6 -4.81481E-6 " pathEditMode="relative" rAng="0" ptsTypes="AA">
                                      <p:cBhvr>
                                        <p:cTn id="17" dur="1500" fill="hold"/>
                                        <p:tgtEl>
                                          <p:spTgt spid="18"/>
                                        </p:tgtEl>
                                        <p:attrNameLst>
                                          <p:attrName>ppt_x</p:attrName>
                                          <p:attrName>ppt_y</p:attrName>
                                        </p:attrNameLst>
                                      </p:cBhvr>
                                      <p:rCtr x="2708" y="0"/>
                                    </p:animMotion>
                                  </p:childTnLst>
                                </p:cTn>
                              </p:par>
                              <p:par>
                                <p:cTn id="18" presetID="22" presetClass="entr" presetSubtype="2" fill="hold" nodeType="withEffect">
                                  <p:stCondLst>
                                    <p:cond delay="2000"/>
                                  </p:stCondLst>
                                  <p:childTnLst>
                                    <p:set>
                                      <p:cBhvr>
                                        <p:cTn id="19" dur="1" fill="hold">
                                          <p:stCondLst>
                                            <p:cond delay="0"/>
                                          </p:stCondLst>
                                        </p:cTn>
                                        <p:tgtEl>
                                          <p:spTgt spid="27"/>
                                        </p:tgtEl>
                                        <p:attrNameLst>
                                          <p:attrName>style.visibility</p:attrName>
                                        </p:attrNameLst>
                                      </p:cBhvr>
                                      <p:to>
                                        <p:strVal val="visible"/>
                                      </p:to>
                                    </p:set>
                                    <p:animEffect transition="in" filter="wipe(right)">
                                      <p:cBhvr>
                                        <p:cTn id="20" dur="1000"/>
                                        <p:tgtEl>
                                          <p:spTgt spid="27"/>
                                        </p:tgtEl>
                                      </p:cBhvr>
                                    </p:animEffect>
                                  </p:childTnLst>
                                </p:cTn>
                              </p:par>
                              <p:par>
                                <p:cTn id="21" presetID="12" presetClass="entr" presetSubtype="4" fill="hold" grpId="0" nodeType="withEffect">
                                  <p:stCondLst>
                                    <p:cond delay="250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1500"/>
                                        <p:tgtEl>
                                          <p:spTgt spid="45"/>
                                        </p:tgtEl>
                                        <p:attrNameLst>
                                          <p:attrName>ppt_y</p:attrName>
                                        </p:attrNameLst>
                                      </p:cBhvr>
                                      <p:tavLst>
                                        <p:tav tm="0">
                                          <p:val>
                                            <p:strVal val="#ppt_y+#ppt_h*1.125000"/>
                                          </p:val>
                                        </p:tav>
                                        <p:tav tm="100000">
                                          <p:val>
                                            <p:strVal val="#ppt_y"/>
                                          </p:val>
                                        </p:tav>
                                      </p:tavLst>
                                    </p:anim>
                                    <p:animEffect transition="in" filter="wipe(up)">
                                      <p:cBhvr>
                                        <p:cTn id="24" dur="1500"/>
                                        <p:tgtEl>
                                          <p:spTgt spid="45"/>
                                        </p:tgtEl>
                                      </p:cBhvr>
                                    </p:animEffect>
                                  </p:childTnLst>
                                </p:cTn>
                              </p:par>
                              <p:par>
                                <p:cTn id="25" presetID="12" presetClass="entr" presetSubtype="4" fill="hold" nodeType="withEffect">
                                  <p:stCondLst>
                                    <p:cond delay="250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500"/>
                                        <p:tgtEl>
                                          <p:spTgt spid="5"/>
                                        </p:tgtEl>
                                        <p:attrNameLst>
                                          <p:attrName>ppt_y</p:attrName>
                                        </p:attrNameLst>
                                      </p:cBhvr>
                                      <p:tavLst>
                                        <p:tav tm="0">
                                          <p:val>
                                            <p:strVal val="#ppt_y+#ppt_h*1.125000"/>
                                          </p:val>
                                        </p:tav>
                                        <p:tav tm="100000">
                                          <p:val>
                                            <p:strVal val="#ppt_y"/>
                                          </p:val>
                                        </p:tav>
                                      </p:tavLst>
                                    </p:anim>
                                    <p:animEffect transition="in" filter="wipe(up)">
                                      <p:cBhvr>
                                        <p:cTn id="28" dur="1500"/>
                                        <p:tgtEl>
                                          <p:spTgt spid="5"/>
                                        </p:tgtEl>
                                      </p:cBhvr>
                                    </p:animEffect>
                                  </p:childTnLst>
                                </p:cTn>
                              </p:par>
                              <p:par>
                                <p:cTn id="29" presetID="16" presetClass="entr" presetSubtype="42" fill="hold" nodeType="withEffect">
                                  <p:stCondLst>
                                    <p:cond delay="2000"/>
                                  </p:stCondLst>
                                  <p:childTnLst>
                                    <p:set>
                                      <p:cBhvr>
                                        <p:cTn id="30" dur="1" fill="hold">
                                          <p:stCondLst>
                                            <p:cond delay="0"/>
                                          </p:stCondLst>
                                        </p:cTn>
                                        <p:tgtEl>
                                          <p:spTgt spid="4"/>
                                        </p:tgtEl>
                                        <p:attrNameLst>
                                          <p:attrName>style.visibility</p:attrName>
                                        </p:attrNameLst>
                                      </p:cBhvr>
                                      <p:to>
                                        <p:strVal val="visible"/>
                                      </p:to>
                                    </p:set>
                                    <p:animEffect transition="in" filter="barn(outHorizontal)">
                                      <p:cBhvr>
                                        <p:cTn id="31" dur="1000"/>
                                        <p:tgtEl>
                                          <p:spTgt spid="4"/>
                                        </p:tgtEl>
                                      </p:cBhvr>
                                    </p:animEffect>
                                  </p:childTnLst>
                                </p:cTn>
                              </p:par>
                              <p:par>
                                <p:cTn id="32" presetID="22" presetClass="entr" presetSubtype="8" fill="hold" nodeType="withEffect">
                                  <p:stCondLst>
                                    <p:cond delay="300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1500"/>
                                        <p:tgtEl>
                                          <p:spTgt spid="13"/>
                                        </p:tgtEl>
                                      </p:cBhvr>
                                    </p:animEffect>
                                  </p:childTnLst>
                                </p:cTn>
                              </p:par>
                              <p:par>
                                <p:cTn id="35" presetID="10" presetClass="entr" presetSubtype="0" fill="hold" nodeType="withEffect">
                                  <p:stCondLst>
                                    <p:cond delay="300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1500"/>
                                        <p:tgtEl>
                                          <p:spTgt spid="58"/>
                                        </p:tgtEl>
                                      </p:cBhvr>
                                    </p:animEffect>
                                  </p:childTnLst>
                                </p:cTn>
                              </p:par>
                              <p:par>
                                <p:cTn id="38" presetID="12" presetClass="entr" presetSubtype="1" fill="hold" grpId="0" nodeType="withEffect">
                                  <p:stCondLst>
                                    <p:cond delay="3500"/>
                                  </p:stCondLst>
                                  <p:childTnLst>
                                    <p:set>
                                      <p:cBhvr>
                                        <p:cTn id="39" dur="1" fill="hold">
                                          <p:stCondLst>
                                            <p:cond delay="0"/>
                                          </p:stCondLst>
                                        </p:cTn>
                                        <p:tgtEl>
                                          <p:spTgt spid="44"/>
                                        </p:tgtEl>
                                        <p:attrNameLst>
                                          <p:attrName>style.visibility</p:attrName>
                                        </p:attrNameLst>
                                      </p:cBhvr>
                                      <p:to>
                                        <p:strVal val="visible"/>
                                      </p:to>
                                    </p:set>
                                    <p:anim calcmode="lin" valueType="num">
                                      <p:cBhvr additive="base">
                                        <p:cTn id="40" dur="1500"/>
                                        <p:tgtEl>
                                          <p:spTgt spid="44"/>
                                        </p:tgtEl>
                                        <p:attrNameLst>
                                          <p:attrName>ppt_y</p:attrName>
                                        </p:attrNameLst>
                                      </p:cBhvr>
                                      <p:tavLst>
                                        <p:tav tm="0">
                                          <p:val>
                                            <p:strVal val="#ppt_y-#ppt_h*1.125000"/>
                                          </p:val>
                                        </p:tav>
                                        <p:tav tm="100000">
                                          <p:val>
                                            <p:strVal val="#ppt_y"/>
                                          </p:val>
                                        </p:tav>
                                      </p:tavLst>
                                    </p:anim>
                                    <p:animEffect transition="in" filter="wipe(down)">
                                      <p:cBhvr>
                                        <p:cTn id="41" dur="1500"/>
                                        <p:tgtEl>
                                          <p:spTgt spid="44"/>
                                        </p:tgtEl>
                                      </p:cBhvr>
                                    </p:animEffect>
                                  </p:childTnLst>
                                </p:cTn>
                              </p:par>
                              <p:par>
                                <p:cTn id="42" presetID="12" presetClass="entr" presetSubtype="1" fill="hold" nodeType="withEffect">
                                  <p:stCondLst>
                                    <p:cond delay="3500"/>
                                  </p:stCondLst>
                                  <p:childTnLst>
                                    <p:set>
                                      <p:cBhvr>
                                        <p:cTn id="43" dur="1" fill="hold">
                                          <p:stCondLst>
                                            <p:cond delay="0"/>
                                          </p:stCondLst>
                                        </p:cTn>
                                        <p:tgtEl>
                                          <p:spTgt spid="37"/>
                                        </p:tgtEl>
                                        <p:attrNameLst>
                                          <p:attrName>style.visibility</p:attrName>
                                        </p:attrNameLst>
                                      </p:cBhvr>
                                      <p:to>
                                        <p:strVal val="visible"/>
                                      </p:to>
                                    </p:set>
                                    <p:anim calcmode="lin" valueType="num">
                                      <p:cBhvr additive="base">
                                        <p:cTn id="44" dur="1500"/>
                                        <p:tgtEl>
                                          <p:spTgt spid="37"/>
                                        </p:tgtEl>
                                        <p:attrNameLst>
                                          <p:attrName>ppt_y</p:attrName>
                                        </p:attrNameLst>
                                      </p:cBhvr>
                                      <p:tavLst>
                                        <p:tav tm="0">
                                          <p:val>
                                            <p:strVal val="#ppt_y-#ppt_h*1.125000"/>
                                          </p:val>
                                        </p:tav>
                                        <p:tav tm="100000">
                                          <p:val>
                                            <p:strVal val="#ppt_y"/>
                                          </p:val>
                                        </p:tav>
                                      </p:tavLst>
                                    </p:anim>
                                    <p:animEffect transition="in" filter="wipe(down)">
                                      <p:cBhvr>
                                        <p:cTn id="45" dur="1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8" grpId="0" animBg="1"/>
      <p:bldP spid="18" grpId="1" animBg="1"/>
      <p:bldP spid="44" grpId="0"/>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AD872ECE-2B15-4802-B62B-70E958F63DEF}"/>
              </a:ext>
            </a:extLst>
          </p:cNvPr>
          <p:cNvSpPr/>
          <p:nvPr/>
        </p:nvSpPr>
        <p:spPr>
          <a:xfrm>
            <a:off x="4106179" y="1273402"/>
            <a:ext cx="7146928" cy="1580645"/>
          </a:xfrm>
          <a:prstGeom prst="rect">
            <a:avLst/>
          </a:prstGeom>
          <a:gradFill flip="none" rotWithShape="1">
            <a:gsLst>
              <a:gs pos="0">
                <a:schemeClr val="accent1">
                  <a:alpha val="0"/>
                </a:schemeClr>
              </a:gs>
              <a:gs pos="100000">
                <a:schemeClr val="accent1">
                  <a:lumMod val="90000"/>
                  <a:lumOff val="10000"/>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C351669-D7EF-495F-945A-D1EDE0D0CF85}"/>
              </a:ext>
            </a:extLst>
          </p:cNvPr>
          <p:cNvSpPr/>
          <p:nvPr/>
        </p:nvSpPr>
        <p:spPr>
          <a:xfrm>
            <a:off x="5689449" y="4443572"/>
            <a:ext cx="5563658" cy="1586361"/>
          </a:xfrm>
          <a:prstGeom prst="rect">
            <a:avLst/>
          </a:prstGeom>
          <a:gradFill flip="none" rotWithShape="1">
            <a:gsLst>
              <a:gs pos="0">
                <a:schemeClr val="accent3">
                  <a:alpha val="0"/>
                </a:schemeClr>
              </a:gs>
              <a:gs pos="100000">
                <a:schemeClr val="accent3">
                  <a:alpha val="2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6D01C569-7DC9-4E96-A644-DD6FE62A4173}"/>
              </a:ext>
            </a:extLst>
          </p:cNvPr>
          <p:cNvSpPr/>
          <p:nvPr/>
        </p:nvSpPr>
        <p:spPr>
          <a:xfrm>
            <a:off x="4897815" y="2857297"/>
            <a:ext cx="6355292" cy="1586361"/>
          </a:xfrm>
          <a:prstGeom prst="rect">
            <a:avLst/>
          </a:prstGeom>
          <a:gradFill flip="none" rotWithShape="1">
            <a:gsLst>
              <a:gs pos="0">
                <a:schemeClr val="accent2">
                  <a:lumMod val="50000"/>
                  <a:alpha val="0"/>
                </a:schemeClr>
              </a:gs>
              <a:gs pos="100000">
                <a:schemeClr val="accent2">
                  <a:alpha val="2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Table 17">
            <a:extLst>
              <a:ext uri="{FF2B5EF4-FFF2-40B4-BE49-F238E27FC236}">
                <a16:creationId xmlns:a16="http://schemas.microsoft.com/office/drawing/2014/main" id="{162EA212-983D-5C33-A15F-8D701EA0F3F3}"/>
              </a:ext>
            </a:extLst>
          </p:cNvPr>
          <p:cNvGraphicFramePr>
            <a:graphicFrameLocks noGrp="1"/>
          </p:cNvGraphicFramePr>
          <p:nvPr>
            <p:extLst>
              <p:ext uri="{D42A27DB-BD31-4B8C-83A1-F6EECF244321}">
                <p14:modId xmlns:p14="http://schemas.microsoft.com/office/powerpoint/2010/main" val="2137213563"/>
              </p:ext>
            </p:extLst>
          </p:nvPr>
        </p:nvGraphicFramePr>
        <p:xfrm>
          <a:off x="5635363" y="703938"/>
          <a:ext cx="5617744" cy="5318760"/>
        </p:xfrm>
        <a:graphic>
          <a:graphicData uri="http://schemas.openxmlformats.org/drawingml/2006/table">
            <a:tbl>
              <a:tblPr firstRow="1" bandRow="1">
                <a:tableStyleId>{5C22544A-7EE6-4342-B048-85BDC9FD1C3A}</a:tableStyleId>
              </a:tblPr>
              <a:tblGrid>
                <a:gridCol w="3282215">
                  <a:extLst>
                    <a:ext uri="{9D8B030D-6E8A-4147-A177-3AD203B41FA5}">
                      <a16:colId xmlns:a16="http://schemas.microsoft.com/office/drawing/2014/main" val="832262350"/>
                    </a:ext>
                  </a:extLst>
                </a:gridCol>
                <a:gridCol w="2335529">
                  <a:extLst>
                    <a:ext uri="{9D8B030D-6E8A-4147-A177-3AD203B41FA5}">
                      <a16:colId xmlns:a16="http://schemas.microsoft.com/office/drawing/2014/main" val="2933943465"/>
                    </a:ext>
                  </a:extLst>
                </a:gridCol>
              </a:tblGrid>
              <a:tr h="579120">
                <a:tc>
                  <a:txBody>
                    <a:bodyPr/>
                    <a:lstStyle/>
                    <a:p>
                      <a:pPr algn="ctr"/>
                      <a:r>
                        <a:rPr lang="en-US" sz="1600" dirty="0">
                          <a:solidFill>
                            <a:schemeClr val="bg1"/>
                          </a:solidFill>
                          <a:latin typeface="Montserrat" panose="00000500000000000000" pitchFamily="50" charset="0"/>
                        </a:rPr>
                        <a:t>Annual Contract Value (ACT)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600" dirty="0">
                          <a:solidFill>
                            <a:schemeClr val="bg1"/>
                          </a:solidFill>
                          <a:latin typeface="Montserrat" panose="00000500000000000000" pitchFamily="50" charset="0"/>
                        </a:rPr>
                        <a:t>ABM Strategy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17384091"/>
                  </a:ext>
                </a:extLst>
              </a:tr>
              <a:tr h="1579880">
                <a:tc>
                  <a:txBody>
                    <a:bodyPr/>
                    <a:lstStyle/>
                    <a:p>
                      <a:pPr algn="ctr"/>
                      <a:r>
                        <a:rPr lang="en-US" sz="2200" dirty="0">
                          <a:solidFill>
                            <a:schemeClr val="accent1">
                              <a:lumMod val="25000"/>
                              <a:lumOff val="75000"/>
                            </a:schemeClr>
                          </a:solidFill>
                          <a:latin typeface="Montserrat" panose="00000500000000000000" pitchFamily="50" charset="0"/>
                        </a:rPr>
                        <a:t>$500K to $1M +</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lnSpc>
                          <a:spcPts val="1500"/>
                        </a:lnSpc>
                        <a:spcAft>
                          <a:spcPts val="600"/>
                        </a:spcAft>
                      </a:pPr>
                      <a:r>
                        <a:rPr lang="en-US" sz="1100" b="1" dirty="0">
                          <a:solidFill>
                            <a:schemeClr val="accent1">
                              <a:lumMod val="25000"/>
                              <a:lumOff val="75000"/>
                            </a:schemeClr>
                          </a:solidFill>
                          <a:latin typeface="Montserrat" panose="00000500000000000000" pitchFamily="50" charset="0"/>
                        </a:rPr>
                        <a:t>STRATEGIC ABM</a:t>
                      </a:r>
                    </a:p>
                    <a:p>
                      <a:pPr algn="ctr">
                        <a:lnSpc>
                          <a:spcPts val="1500"/>
                        </a:lnSpc>
                        <a:spcAft>
                          <a:spcPts val="600"/>
                        </a:spcAft>
                      </a:pPr>
                      <a:r>
                        <a:rPr lang="en-US" sz="1100" dirty="0">
                          <a:solidFill>
                            <a:schemeClr val="bg1"/>
                          </a:solidFill>
                          <a:latin typeface="Montserrat" panose="00000500000000000000" pitchFamily="50" charset="0"/>
                        </a:rPr>
                        <a:t>One-to-one communication with accounts prioritized using four-levels of data</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4188925"/>
                  </a:ext>
                </a:extLst>
              </a:tr>
              <a:tr h="1579880">
                <a:tc>
                  <a:txBody>
                    <a:bodyPr/>
                    <a:lstStyle/>
                    <a:p>
                      <a:pPr algn="ctr"/>
                      <a:r>
                        <a:rPr lang="en-US" sz="2200" dirty="0">
                          <a:solidFill>
                            <a:schemeClr val="accent2"/>
                          </a:solidFill>
                          <a:latin typeface="Montserrat" panose="00000500000000000000" pitchFamily="50" charset="0"/>
                        </a:rPr>
                        <a:t>$100K to $500K</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ts val="1500"/>
                        </a:lnSpc>
                        <a:spcAft>
                          <a:spcPts val="600"/>
                        </a:spcAft>
                      </a:pPr>
                      <a:r>
                        <a:rPr lang="en-US" sz="1100" b="1" dirty="0">
                          <a:solidFill>
                            <a:schemeClr val="accent2"/>
                          </a:solidFill>
                          <a:latin typeface="Montserrat" panose="00000500000000000000" pitchFamily="50" charset="0"/>
                        </a:rPr>
                        <a:t>ABM LITE</a:t>
                      </a:r>
                    </a:p>
                    <a:p>
                      <a:pPr algn="ctr">
                        <a:lnSpc>
                          <a:spcPts val="1500"/>
                        </a:lnSpc>
                        <a:spcAft>
                          <a:spcPts val="600"/>
                        </a:spcAft>
                      </a:pPr>
                      <a:r>
                        <a:rPr lang="en-US" sz="1100" dirty="0">
                          <a:solidFill>
                            <a:schemeClr val="bg1"/>
                          </a:solidFill>
                          <a:latin typeface="Montserrat" panose="00000500000000000000" pitchFamily="50" charset="0"/>
                        </a:rPr>
                        <a:t>One-to-few communication with accounts prioritized based on Predictive Rank</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82754280"/>
                  </a:ext>
                </a:extLst>
              </a:tr>
              <a:tr h="1579880">
                <a:tc>
                  <a:txBody>
                    <a:bodyPr/>
                    <a:lstStyle/>
                    <a:p>
                      <a:pPr algn="ctr"/>
                      <a:r>
                        <a:rPr lang="en-US" sz="2200" dirty="0">
                          <a:solidFill>
                            <a:schemeClr val="accent5"/>
                          </a:solidFill>
                          <a:latin typeface="Montserrat" panose="00000500000000000000" pitchFamily="50" charset="0"/>
                        </a:rPr>
                        <a:t>$50K to $100K</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ts val="1500"/>
                        </a:lnSpc>
                        <a:spcAft>
                          <a:spcPts val="600"/>
                        </a:spcAft>
                      </a:pPr>
                      <a:r>
                        <a:rPr lang="en-US" sz="1100" b="1" dirty="0">
                          <a:solidFill>
                            <a:schemeClr val="accent5"/>
                          </a:solidFill>
                          <a:latin typeface="Montserrat" panose="00000500000000000000" pitchFamily="50" charset="0"/>
                        </a:rPr>
                        <a:t>PROGRAMMATIC</a:t>
                      </a:r>
                    </a:p>
                    <a:p>
                      <a:pPr algn="ctr">
                        <a:lnSpc>
                          <a:spcPts val="1500"/>
                        </a:lnSpc>
                        <a:spcAft>
                          <a:spcPts val="600"/>
                        </a:spcAft>
                      </a:pPr>
                      <a:r>
                        <a:rPr lang="en-US" sz="1100" dirty="0">
                          <a:solidFill>
                            <a:schemeClr val="bg1"/>
                          </a:solidFill>
                          <a:latin typeface="Montserrat" panose="00000500000000000000" pitchFamily="50" charset="0"/>
                        </a:rPr>
                        <a:t>One-to-many communication with accounts handled via automation and prioritized with lead scoring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7093607"/>
                  </a:ext>
                </a:extLst>
              </a:tr>
            </a:tbl>
          </a:graphicData>
        </a:graphic>
      </p:graphicFrame>
      <p:sp>
        <p:nvSpPr>
          <p:cNvPr id="27" name="Freeform: Shape 26">
            <a:extLst>
              <a:ext uri="{FF2B5EF4-FFF2-40B4-BE49-F238E27FC236}">
                <a16:creationId xmlns:a16="http://schemas.microsoft.com/office/drawing/2014/main" id="{A64EBB45-222D-46BF-BF6C-BB8F5942B0D7}"/>
              </a:ext>
            </a:extLst>
          </p:cNvPr>
          <p:cNvSpPr/>
          <p:nvPr/>
        </p:nvSpPr>
        <p:spPr>
          <a:xfrm>
            <a:off x="2211043" y="2869288"/>
            <a:ext cx="3174999" cy="1581150"/>
          </a:xfrm>
          <a:custGeom>
            <a:avLst/>
            <a:gdLst>
              <a:gd name="connsiteX0" fmla="*/ 790575 w 3174999"/>
              <a:gd name="connsiteY0" fmla="*/ 0 h 1581150"/>
              <a:gd name="connsiteX1" fmla="*/ 2384423 w 3174999"/>
              <a:gd name="connsiteY1" fmla="*/ 0 h 1581150"/>
              <a:gd name="connsiteX2" fmla="*/ 3174999 w 3174999"/>
              <a:gd name="connsiteY2" fmla="*/ 1581150 h 1581150"/>
              <a:gd name="connsiteX3" fmla="*/ 0 w 3174999"/>
              <a:gd name="connsiteY3" fmla="*/ 1581150 h 1581150"/>
              <a:gd name="connsiteX4" fmla="*/ 790575 w 3174999"/>
              <a:gd name="connsiteY4" fmla="*/ 0 h 158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999" h="1581150">
                <a:moveTo>
                  <a:pt x="790575" y="0"/>
                </a:moveTo>
                <a:lnTo>
                  <a:pt x="2384423" y="0"/>
                </a:lnTo>
                <a:lnTo>
                  <a:pt x="3174999" y="1581150"/>
                </a:lnTo>
                <a:lnTo>
                  <a:pt x="0" y="1581150"/>
                </a:lnTo>
                <a:lnTo>
                  <a:pt x="790575" y="0"/>
                </a:lnTo>
                <a:close/>
              </a:path>
            </a:pathLst>
          </a:custGeom>
          <a:gradFill>
            <a:gsLst>
              <a:gs pos="0">
                <a:schemeClr val="accent2">
                  <a:lumMod val="50000"/>
                  <a:alpha val="25000"/>
                </a:schemeClr>
              </a:gs>
              <a:gs pos="100000">
                <a:schemeClr val="accent2"/>
              </a:gs>
            </a:gsLst>
            <a:lin ang="16200000"/>
          </a:gradFill>
          <a:ln w="12700">
            <a:miter lim="400000"/>
          </a:ln>
        </p:spPr>
        <p:txBody>
          <a:bodyPr lIns="50800" tIns="50800" rIns="50800" bIns="50800" anchor="ctr"/>
          <a:lstStyle/>
          <a:p>
            <a:pPr defTabSz="2438338" hangingPunct="0">
              <a:lnSpc>
                <a:spcPct val="120000"/>
              </a:lnSpc>
              <a:spcBef>
                <a:spcPts val="2000"/>
              </a:spcBef>
            </a:pPr>
            <a:endParaRPr lang="en-US" sz="2400" spc="-24">
              <a:solidFill>
                <a:srgbClr val="EBEBEB"/>
              </a:solidFill>
              <a:latin typeface="Montserrat Regular"/>
              <a:ea typeface="Source Sans Pro Light"/>
            </a:endParaRPr>
          </a:p>
        </p:txBody>
      </p:sp>
      <p:sp>
        <p:nvSpPr>
          <p:cNvPr id="26" name="Freeform: Shape 25">
            <a:extLst>
              <a:ext uri="{FF2B5EF4-FFF2-40B4-BE49-F238E27FC236}">
                <a16:creationId xmlns:a16="http://schemas.microsoft.com/office/drawing/2014/main" id="{A5C48923-D604-4024-8ADF-F3256C488058}"/>
              </a:ext>
            </a:extLst>
          </p:cNvPr>
          <p:cNvSpPr/>
          <p:nvPr/>
        </p:nvSpPr>
        <p:spPr>
          <a:xfrm>
            <a:off x="3001617" y="1275439"/>
            <a:ext cx="1593848" cy="1593849"/>
          </a:xfrm>
          <a:custGeom>
            <a:avLst/>
            <a:gdLst>
              <a:gd name="connsiteX0" fmla="*/ 796924 w 1593848"/>
              <a:gd name="connsiteY0" fmla="*/ 0 h 1593849"/>
              <a:gd name="connsiteX1" fmla="*/ 1593848 w 1593848"/>
              <a:gd name="connsiteY1" fmla="*/ 1593849 h 1593849"/>
              <a:gd name="connsiteX2" fmla="*/ 0 w 1593848"/>
              <a:gd name="connsiteY2" fmla="*/ 1593849 h 1593849"/>
              <a:gd name="connsiteX3" fmla="*/ 796924 w 1593848"/>
              <a:gd name="connsiteY3" fmla="*/ 0 h 1593849"/>
            </a:gdLst>
            <a:ahLst/>
            <a:cxnLst>
              <a:cxn ang="0">
                <a:pos x="connsiteX0" y="connsiteY0"/>
              </a:cxn>
              <a:cxn ang="0">
                <a:pos x="connsiteX1" y="connsiteY1"/>
              </a:cxn>
              <a:cxn ang="0">
                <a:pos x="connsiteX2" y="connsiteY2"/>
              </a:cxn>
              <a:cxn ang="0">
                <a:pos x="connsiteX3" y="connsiteY3"/>
              </a:cxn>
            </a:cxnLst>
            <a:rect l="l" t="t" r="r" b="b"/>
            <a:pathLst>
              <a:path w="1593848" h="1593849">
                <a:moveTo>
                  <a:pt x="796924" y="0"/>
                </a:moveTo>
                <a:lnTo>
                  <a:pt x="1593848" y="1593849"/>
                </a:lnTo>
                <a:lnTo>
                  <a:pt x="0" y="1593849"/>
                </a:lnTo>
                <a:lnTo>
                  <a:pt x="796924" y="0"/>
                </a:lnTo>
                <a:close/>
              </a:path>
            </a:pathLst>
          </a:custGeom>
          <a:gradFill>
            <a:gsLst>
              <a:gs pos="0">
                <a:schemeClr val="accent1">
                  <a:lumMod val="50000"/>
                  <a:lumOff val="50000"/>
                  <a:alpha val="15000"/>
                </a:schemeClr>
              </a:gs>
              <a:gs pos="88000">
                <a:schemeClr val="accent1">
                  <a:lumMod val="50000"/>
                  <a:lumOff val="50000"/>
                </a:schemeClr>
              </a:gs>
            </a:gsLst>
            <a:lin ang="16200000"/>
          </a:gradFill>
          <a:ln w="12700">
            <a:miter lim="400000"/>
          </a:ln>
        </p:spPr>
        <p:txBody>
          <a:bodyPr lIns="50800" tIns="50800" rIns="50800" bIns="50800" anchor="ctr"/>
          <a:lstStyle/>
          <a:p>
            <a:pPr defTabSz="2438338" hangingPunct="0">
              <a:lnSpc>
                <a:spcPct val="120000"/>
              </a:lnSpc>
              <a:spcBef>
                <a:spcPts val="2000"/>
              </a:spcBef>
            </a:pPr>
            <a:endParaRPr lang="en-US" sz="2400" spc="-24">
              <a:solidFill>
                <a:srgbClr val="EBEBEB"/>
              </a:solidFill>
              <a:latin typeface="Montserrat Regular"/>
              <a:ea typeface="Source Sans Pro Light"/>
            </a:endParaRPr>
          </a:p>
        </p:txBody>
      </p:sp>
      <p:sp>
        <p:nvSpPr>
          <p:cNvPr id="23" name="Freeform: Shape 22">
            <a:extLst>
              <a:ext uri="{FF2B5EF4-FFF2-40B4-BE49-F238E27FC236}">
                <a16:creationId xmlns:a16="http://schemas.microsoft.com/office/drawing/2014/main" id="{EF880357-9B73-4DAD-96AA-239DFE1E8687}"/>
              </a:ext>
            </a:extLst>
          </p:cNvPr>
          <p:cNvSpPr/>
          <p:nvPr/>
        </p:nvSpPr>
        <p:spPr>
          <a:xfrm>
            <a:off x="1417291" y="4450438"/>
            <a:ext cx="4762500" cy="1587501"/>
          </a:xfrm>
          <a:custGeom>
            <a:avLst/>
            <a:gdLst>
              <a:gd name="connsiteX0" fmla="*/ 793751 w 4762500"/>
              <a:gd name="connsiteY0" fmla="*/ 0 h 1587501"/>
              <a:gd name="connsiteX1" fmla="*/ 3968750 w 4762500"/>
              <a:gd name="connsiteY1" fmla="*/ 0 h 1587501"/>
              <a:gd name="connsiteX2" fmla="*/ 4762500 w 4762500"/>
              <a:gd name="connsiteY2" fmla="*/ 1587501 h 1587501"/>
              <a:gd name="connsiteX3" fmla="*/ 0 w 4762500"/>
              <a:gd name="connsiteY3" fmla="*/ 1587501 h 1587501"/>
              <a:gd name="connsiteX4" fmla="*/ 793751 w 4762500"/>
              <a:gd name="connsiteY4" fmla="*/ 0 h 1587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0" h="1587501">
                <a:moveTo>
                  <a:pt x="793751" y="0"/>
                </a:moveTo>
                <a:lnTo>
                  <a:pt x="3968750" y="0"/>
                </a:lnTo>
                <a:lnTo>
                  <a:pt x="4762500" y="1587501"/>
                </a:lnTo>
                <a:lnTo>
                  <a:pt x="0" y="1587501"/>
                </a:lnTo>
                <a:lnTo>
                  <a:pt x="793751" y="0"/>
                </a:lnTo>
                <a:close/>
              </a:path>
            </a:pathLst>
          </a:custGeom>
          <a:gradFill>
            <a:gsLst>
              <a:gs pos="0">
                <a:schemeClr val="accent3">
                  <a:lumMod val="50000"/>
                  <a:alpha val="25000"/>
                </a:schemeClr>
              </a:gs>
              <a:gs pos="100000">
                <a:schemeClr val="accent3">
                  <a:lumMod val="75000"/>
                </a:schemeClr>
              </a:gs>
            </a:gsLst>
            <a:lin ang="16200000"/>
          </a:gradFill>
          <a:ln w="12700">
            <a:miter lim="400000"/>
          </a:ln>
        </p:spPr>
        <p:txBody>
          <a:bodyPr lIns="50800" tIns="50800" rIns="50800" bIns="50800" anchor="ctr"/>
          <a:lstStyle/>
          <a:p>
            <a:pPr defTabSz="2438338" hangingPunct="0">
              <a:lnSpc>
                <a:spcPct val="120000"/>
              </a:lnSpc>
              <a:spcBef>
                <a:spcPts val="2000"/>
              </a:spcBef>
            </a:pPr>
            <a:endParaRPr lang="en-US" sz="2400" spc="-24" dirty="0">
              <a:solidFill>
                <a:srgbClr val="EBEBEB"/>
              </a:solidFill>
              <a:latin typeface="Montserrat Regular"/>
              <a:ea typeface="Source Sans Pro Light"/>
            </a:endParaRPr>
          </a:p>
        </p:txBody>
      </p:sp>
      <p:grpSp>
        <p:nvGrpSpPr>
          <p:cNvPr id="28" name="Gruppieren">
            <a:extLst>
              <a:ext uri="{FF2B5EF4-FFF2-40B4-BE49-F238E27FC236}">
                <a16:creationId xmlns:a16="http://schemas.microsoft.com/office/drawing/2014/main" id="{6312F46B-BCC3-4929-A3B8-C774B3A6B748}"/>
              </a:ext>
            </a:extLst>
          </p:cNvPr>
          <p:cNvGrpSpPr/>
          <p:nvPr/>
        </p:nvGrpSpPr>
        <p:grpSpPr>
          <a:xfrm>
            <a:off x="5226573" y="4291196"/>
            <a:ext cx="310476" cy="310478"/>
            <a:chOff x="0" y="0"/>
            <a:chExt cx="460507" cy="460507"/>
          </a:xfrm>
        </p:grpSpPr>
        <p:sp>
          <p:nvSpPr>
            <p:cNvPr id="29" name="Kreis">
              <a:extLst>
                <a:ext uri="{FF2B5EF4-FFF2-40B4-BE49-F238E27FC236}">
                  <a16:creationId xmlns:a16="http://schemas.microsoft.com/office/drawing/2014/main" id="{A7E8B6E3-AD11-45D2-9DFA-09BECC6B97B8}"/>
                </a:ext>
              </a:extLst>
            </p:cNvPr>
            <p:cNvSpPr/>
            <p:nvPr/>
          </p:nvSpPr>
          <p:spPr>
            <a:xfrm>
              <a:off x="0" y="0"/>
              <a:ext cx="460508" cy="460508"/>
            </a:xfrm>
            <a:prstGeom prst="ellipse">
              <a:avLst/>
            </a:prstGeom>
            <a:gradFill flip="none" rotWithShape="1">
              <a:gsLst>
                <a:gs pos="0">
                  <a:schemeClr val="bg1">
                    <a:alpha val="45000"/>
                  </a:schemeClr>
                </a:gs>
                <a:gs pos="88000">
                  <a:schemeClr val="bg1"/>
                </a:gs>
              </a:gsLst>
              <a:path path="circle">
                <a:fillToRect r="100000" b="100000"/>
              </a:path>
              <a:tileRect l="-100000" t="-100000"/>
            </a:gradFill>
            <a:ln w="12700" cap="flat">
              <a:noFill/>
              <a:miter lim="400000"/>
            </a:ln>
            <a:effectLst/>
          </p:spPr>
          <p:txBody>
            <a:bodyPr wrap="square" lIns="71437" tIns="71437" rIns="71437" bIns="71437" numCol="1" anchor="ctr">
              <a:noAutofit/>
            </a:bodyPr>
            <a:lstStyle/>
            <a:p>
              <a:pPr>
                <a:spcBef>
                  <a:spcPts val="2000"/>
                </a:spcBef>
                <a:defRPr>
                  <a:latin typeface="Montserrat Regular"/>
                  <a:ea typeface="Montserrat Regular"/>
                  <a:cs typeface="Montserrat Regular"/>
                  <a:sym typeface="Montserrat Regular"/>
                </a:defRPr>
              </a:pPr>
              <a:endParaRPr/>
            </a:p>
          </p:txBody>
        </p:sp>
        <p:sp>
          <p:nvSpPr>
            <p:cNvPr id="30" name="Kreis">
              <a:extLst>
                <a:ext uri="{FF2B5EF4-FFF2-40B4-BE49-F238E27FC236}">
                  <a16:creationId xmlns:a16="http://schemas.microsoft.com/office/drawing/2014/main" id="{51E8A8BB-97A6-4F32-97B1-C5227CD2695A}"/>
                </a:ext>
              </a:extLst>
            </p:cNvPr>
            <p:cNvSpPr/>
            <p:nvPr/>
          </p:nvSpPr>
          <p:spPr>
            <a:xfrm>
              <a:off x="115073" y="115073"/>
              <a:ext cx="230362" cy="230362"/>
            </a:xfrm>
            <a:prstGeom prst="ellipse">
              <a:avLst/>
            </a:prstGeom>
            <a:gradFill>
              <a:gsLst>
                <a:gs pos="0">
                  <a:schemeClr val="accent2"/>
                </a:gs>
                <a:gs pos="88000">
                  <a:schemeClr val="accent1">
                    <a:lumMod val="50000"/>
                    <a:lumOff val="50000"/>
                  </a:schemeClr>
                </a:gs>
              </a:gsLst>
              <a:path path="circle">
                <a:fillToRect r="100000" b="100000"/>
              </a:path>
            </a:gradFill>
            <a:ln w="12700" cap="flat">
              <a:noFill/>
              <a:miter lim="400000"/>
            </a:ln>
            <a:effectLst/>
          </p:spPr>
          <p:txBody>
            <a:bodyPr wrap="square" lIns="71437" tIns="71437" rIns="71437" bIns="71437" numCol="1" anchor="ctr">
              <a:noAutofit/>
            </a:bodyPr>
            <a:lstStyle/>
            <a:p>
              <a:pPr>
                <a:spcBef>
                  <a:spcPts val="2000"/>
                </a:spcBef>
                <a:defRPr>
                  <a:latin typeface="Montserrat Regular"/>
                  <a:ea typeface="Montserrat Regular"/>
                  <a:cs typeface="Montserrat Regular"/>
                  <a:sym typeface="Montserrat Regular"/>
                </a:defRPr>
              </a:pPr>
              <a:endParaRPr/>
            </a:p>
          </p:txBody>
        </p:sp>
      </p:grpSp>
      <p:grpSp>
        <p:nvGrpSpPr>
          <p:cNvPr id="31" name="Gruppieren">
            <a:extLst>
              <a:ext uri="{FF2B5EF4-FFF2-40B4-BE49-F238E27FC236}">
                <a16:creationId xmlns:a16="http://schemas.microsoft.com/office/drawing/2014/main" id="{A6B59680-A8BB-463C-8F7F-B6E90ED79B96}"/>
              </a:ext>
            </a:extLst>
          </p:cNvPr>
          <p:cNvGrpSpPr/>
          <p:nvPr/>
        </p:nvGrpSpPr>
        <p:grpSpPr>
          <a:xfrm>
            <a:off x="4434938" y="2704966"/>
            <a:ext cx="310476" cy="310478"/>
            <a:chOff x="0" y="0"/>
            <a:chExt cx="460507" cy="460507"/>
          </a:xfrm>
        </p:grpSpPr>
        <p:sp>
          <p:nvSpPr>
            <p:cNvPr id="32" name="Kreis">
              <a:extLst>
                <a:ext uri="{FF2B5EF4-FFF2-40B4-BE49-F238E27FC236}">
                  <a16:creationId xmlns:a16="http://schemas.microsoft.com/office/drawing/2014/main" id="{F0B94590-9398-467F-8FBC-5C3A6A5810C8}"/>
                </a:ext>
              </a:extLst>
            </p:cNvPr>
            <p:cNvSpPr/>
            <p:nvPr/>
          </p:nvSpPr>
          <p:spPr>
            <a:xfrm>
              <a:off x="0" y="0"/>
              <a:ext cx="460508" cy="460508"/>
            </a:xfrm>
            <a:prstGeom prst="ellipse">
              <a:avLst/>
            </a:prstGeom>
            <a:gradFill flip="none" rotWithShape="1">
              <a:gsLst>
                <a:gs pos="0">
                  <a:schemeClr val="bg1">
                    <a:alpha val="45000"/>
                  </a:schemeClr>
                </a:gs>
                <a:gs pos="88000">
                  <a:schemeClr val="bg1"/>
                </a:gs>
              </a:gsLst>
              <a:path path="circle">
                <a:fillToRect r="100000" b="100000"/>
              </a:path>
              <a:tileRect l="-100000" t="-100000"/>
            </a:gradFill>
            <a:ln w="12700" cap="flat">
              <a:noFill/>
              <a:miter lim="400000"/>
            </a:ln>
            <a:effectLst/>
          </p:spPr>
          <p:txBody>
            <a:bodyPr wrap="square" lIns="71437" tIns="71437" rIns="71437" bIns="71437" numCol="1" anchor="ctr">
              <a:noAutofit/>
            </a:bodyPr>
            <a:lstStyle/>
            <a:p>
              <a:pPr>
                <a:spcBef>
                  <a:spcPts val="2000"/>
                </a:spcBef>
                <a:defRPr>
                  <a:latin typeface="Montserrat Regular"/>
                  <a:ea typeface="Montserrat Regular"/>
                  <a:cs typeface="Montserrat Regular"/>
                  <a:sym typeface="Montserrat Regular"/>
                </a:defRPr>
              </a:pPr>
              <a:endParaRPr/>
            </a:p>
          </p:txBody>
        </p:sp>
        <p:sp>
          <p:nvSpPr>
            <p:cNvPr id="33" name="Kreis">
              <a:extLst>
                <a:ext uri="{FF2B5EF4-FFF2-40B4-BE49-F238E27FC236}">
                  <a16:creationId xmlns:a16="http://schemas.microsoft.com/office/drawing/2014/main" id="{2413D63D-B899-4D84-9E31-B24DD1ADA082}"/>
                </a:ext>
              </a:extLst>
            </p:cNvPr>
            <p:cNvSpPr/>
            <p:nvPr/>
          </p:nvSpPr>
          <p:spPr>
            <a:xfrm>
              <a:off x="115073" y="115073"/>
              <a:ext cx="230362" cy="230362"/>
            </a:xfrm>
            <a:prstGeom prst="ellipse">
              <a:avLst/>
            </a:prstGeom>
            <a:gradFill>
              <a:gsLst>
                <a:gs pos="0">
                  <a:schemeClr val="accent2"/>
                </a:gs>
                <a:gs pos="88000">
                  <a:schemeClr val="accent1">
                    <a:lumMod val="50000"/>
                    <a:lumOff val="50000"/>
                  </a:schemeClr>
                </a:gs>
              </a:gsLst>
              <a:path path="circle">
                <a:fillToRect r="100000" b="100000"/>
              </a:path>
            </a:gradFill>
            <a:ln w="12700" cap="flat">
              <a:noFill/>
              <a:miter lim="400000"/>
            </a:ln>
            <a:effectLst/>
          </p:spPr>
          <p:txBody>
            <a:bodyPr wrap="square" lIns="71437" tIns="71437" rIns="71437" bIns="71437" numCol="1" anchor="ctr">
              <a:noAutofit/>
            </a:bodyPr>
            <a:lstStyle/>
            <a:p>
              <a:pPr>
                <a:spcBef>
                  <a:spcPts val="2000"/>
                </a:spcBef>
                <a:defRPr>
                  <a:latin typeface="Montserrat Regular"/>
                  <a:ea typeface="Montserrat Regular"/>
                  <a:cs typeface="Montserrat Regular"/>
                  <a:sym typeface="Montserrat Regular"/>
                </a:defRPr>
              </a:pPr>
              <a:endParaRPr/>
            </a:p>
          </p:txBody>
        </p:sp>
      </p:grpSp>
      <p:grpSp>
        <p:nvGrpSpPr>
          <p:cNvPr id="37" name="Gruppieren">
            <a:extLst>
              <a:ext uri="{FF2B5EF4-FFF2-40B4-BE49-F238E27FC236}">
                <a16:creationId xmlns:a16="http://schemas.microsoft.com/office/drawing/2014/main" id="{96A495DE-89E3-43F2-BC86-0BB1256E32D7}"/>
              </a:ext>
            </a:extLst>
          </p:cNvPr>
          <p:cNvGrpSpPr/>
          <p:nvPr/>
        </p:nvGrpSpPr>
        <p:grpSpPr>
          <a:xfrm>
            <a:off x="3643303" y="1118736"/>
            <a:ext cx="310476" cy="310478"/>
            <a:chOff x="0" y="0"/>
            <a:chExt cx="460507" cy="460507"/>
          </a:xfrm>
        </p:grpSpPr>
        <p:sp>
          <p:nvSpPr>
            <p:cNvPr id="38" name="Kreis">
              <a:extLst>
                <a:ext uri="{FF2B5EF4-FFF2-40B4-BE49-F238E27FC236}">
                  <a16:creationId xmlns:a16="http://schemas.microsoft.com/office/drawing/2014/main" id="{E06D9C9D-AE4F-40F8-8D69-AFFFC7793AEA}"/>
                </a:ext>
              </a:extLst>
            </p:cNvPr>
            <p:cNvSpPr/>
            <p:nvPr/>
          </p:nvSpPr>
          <p:spPr>
            <a:xfrm>
              <a:off x="0" y="0"/>
              <a:ext cx="460508" cy="460508"/>
            </a:xfrm>
            <a:prstGeom prst="ellipse">
              <a:avLst/>
            </a:prstGeom>
            <a:gradFill flip="none" rotWithShape="1">
              <a:gsLst>
                <a:gs pos="0">
                  <a:schemeClr val="bg1">
                    <a:alpha val="45000"/>
                  </a:schemeClr>
                </a:gs>
                <a:gs pos="88000">
                  <a:schemeClr val="bg1"/>
                </a:gs>
              </a:gsLst>
              <a:path path="circle">
                <a:fillToRect r="100000" b="100000"/>
              </a:path>
              <a:tileRect l="-100000" t="-100000"/>
            </a:gradFill>
            <a:ln w="12700" cap="flat">
              <a:noFill/>
              <a:miter lim="400000"/>
            </a:ln>
            <a:effectLst/>
          </p:spPr>
          <p:txBody>
            <a:bodyPr wrap="square" lIns="71437" tIns="71437" rIns="71437" bIns="71437" numCol="1" anchor="ctr">
              <a:noAutofit/>
            </a:bodyPr>
            <a:lstStyle/>
            <a:p>
              <a:pPr>
                <a:spcBef>
                  <a:spcPts val="2000"/>
                </a:spcBef>
                <a:defRPr>
                  <a:latin typeface="Montserrat Regular"/>
                  <a:ea typeface="Montserrat Regular"/>
                  <a:cs typeface="Montserrat Regular"/>
                  <a:sym typeface="Montserrat Regular"/>
                </a:defRPr>
              </a:pPr>
              <a:endParaRPr/>
            </a:p>
          </p:txBody>
        </p:sp>
        <p:sp>
          <p:nvSpPr>
            <p:cNvPr id="39" name="Kreis">
              <a:extLst>
                <a:ext uri="{FF2B5EF4-FFF2-40B4-BE49-F238E27FC236}">
                  <a16:creationId xmlns:a16="http://schemas.microsoft.com/office/drawing/2014/main" id="{ED7B3017-E612-4314-9DAA-775E55B014A9}"/>
                </a:ext>
              </a:extLst>
            </p:cNvPr>
            <p:cNvSpPr/>
            <p:nvPr/>
          </p:nvSpPr>
          <p:spPr>
            <a:xfrm>
              <a:off x="115073" y="115073"/>
              <a:ext cx="230362" cy="230362"/>
            </a:xfrm>
            <a:prstGeom prst="ellipse">
              <a:avLst/>
            </a:prstGeom>
            <a:gradFill>
              <a:gsLst>
                <a:gs pos="0">
                  <a:schemeClr val="accent2"/>
                </a:gs>
                <a:gs pos="88000">
                  <a:schemeClr val="accent1">
                    <a:lumMod val="50000"/>
                    <a:lumOff val="50000"/>
                  </a:schemeClr>
                </a:gs>
              </a:gsLst>
              <a:path path="circle">
                <a:fillToRect r="100000" b="100000"/>
              </a:path>
            </a:gradFill>
            <a:ln w="12700" cap="flat">
              <a:noFill/>
              <a:miter lim="400000"/>
            </a:ln>
            <a:effectLst/>
          </p:spPr>
          <p:txBody>
            <a:bodyPr wrap="square" lIns="71437" tIns="71437" rIns="71437" bIns="71437" numCol="1" anchor="ctr">
              <a:noAutofit/>
            </a:bodyPr>
            <a:lstStyle/>
            <a:p>
              <a:pPr>
                <a:spcBef>
                  <a:spcPts val="2000"/>
                </a:spcBef>
                <a:defRPr>
                  <a:latin typeface="Montserrat Regular"/>
                  <a:ea typeface="Montserrat Regular"/>
                  <a:cs typeface="Montserrat Regular"/>
                  <a:sym typeface="Montserrat Regular"/>
                </a:defRPr>
              </a:pPr>
              <a:endParaRPr/>
            </a:p>
          </p:txBody>
        </p:sp>
      </p:grpSp>
      <p:grpSp>
        <p:nvGrpSpPr>
          <p:cNvPr id="43" name="Gruppieren">
            <a:extLst>
              <a:ext uri="{FF2B5EF4-FFF2-40B4-BE49-F238E27FC236}">
                <a16:creationId xmlns:a16="http://schemas.microsoft.com/office/drawing/2014/main" id="{639A5529-5746-4720-BD94-5B5C5BC76642}"/>
              </a:ext>
            </a:extLst>
          </p:cNvPr>
          <p:cNvGrpSpPr/>
          <p:nvPr/>
        </p:nvGrpSpPr>
        <p:grpSpPr>
          <a:xfrm>
            <a:off x="6018207" y="5877425"/>
            <a:ext cx="310476" cy="310478"/>
            <a:chOff x="0" y="0"/>
            <a:chExt cx="460507" cy="460507"/>
          </a:xfrm>
        </p:grpSpPr>
        <p:sp>
          <p:nvSpPr>
            <p:cNvPr id="44" name="Kreis">
              <a:extLst>
                <a:ext uri="{FF2B5EF4-FFF2-40B4-BE49-F238E27FC236}">
                  <a16:creationId xmlns:a16="http://schemas.microsoft.com/office/drawing/2014/main" id="{913780BD-242C-41AB-BE46-8AE964DE58B3}"/>
                </a:ext>
              </a:extLst>
            </p:cNvPr>
            <p:cNvSpPr/>
            <p:nvPr/>
          </p:nvSpPr>
          <p:spPr>
            <a:xfrm>
              <a:off x="0" y="0"/>
              <a:ext cx="460508" cy="460508"/>
            </a:xfrm>
            <a:prstGeom prst="ellipse">
              <a:avLst/>
            </a:prstGeom>
            <a:gradFill flip="none" rotWithShape="1">
              <a:gsLst>
                <a:gs pos="0">
                  <a:schemeClr val="bg1">
                    <a:alpha val="45000"/>
                  </a:schemeClr>
                </a:gs>
                <a:gs pos="88000">
                  <a:schemeClr val="bg1"/>
                </a:gs>
              </a:gsLst>
              <a:path path="circle">
                <a:fillToRect r="100000" b="100000"/>
              </a:path>
              <a:tileRect l="-100000" t="-100000"/>
            </a:gradFill>
            <a:ln w="12700" cap="flat">
              <a:noFill/>
              <a:miter lim="400000"/>
            </a:ln>
            <a:effectLst/>
          </p:spPr>
          <p:txBody>
            <a:bodyPr wrap="square" lIns="71437" tIns="71437" rIns="71437" bIns="71437" numCol="1" anchor="ctr">
              <a:noAutofit/>
            </a:bodyPr>
            <a:lstStyle/>
            <a:p>
              <a:pPr>
                <a:spcBef>
                  <a:spcPts val="2000"/>
                </a:spcBef>
                <a:defRPr>
                  <a:latin typeface="Montserrat Regular"/>
                  <a:ea typeface="Montserrat Regular"/>
                  <a:cs typeface="Montserrat Regular"/>
                  <a:sym typeface="Montserrat Regular"/>
                </a:defRPr>
              </a:pPr>
              <a:endParaRPr/>
            </a:p>
          </p:txBody>
        </p:sp>
        <p:sp>
          <p:nvSpPr>
            <p:cNvPr id="45" name="Kreis">
              <a:extLst>
                <a:ext uri="{FF2B5EF4-FFF2-40B4-BE49-F238E27FC236}">
                  <a16:creationId xmlns:a16="http://schemas.microsoft.com/office/drawing/2014/main" id="{474415AD-CDC6-47A0-A39E-E25C72816878}"/>
                </a:ext>
              </a:extLst>
            </p:cNvPr>
            <p:cNvSpPr/>
            <p:nvPr/>
          </p:nvSpPr>
          <p:spPr>
            <a:xfrm>
              <a:off x="115073" y="115073"/>
              <a:ext cx="230362" cy="230362"/>
            </a:xfrm>
            <a:prstGeom prst="ellipse">
              <a:avLst/>
            </a:prstGeom>
            <a:gradFill>
              <a:gsLst>
                <a:gs pos="0">
                  <a:schemeClr val="accent2"/>
                </a:gs>
                <a:gs pos="88000">
                  <a:schemeClr val="accent1">
                    <a:lumMod val="50000"/>
                    <a:lumOff val="50000"/>
                  </a:schemeClr>
                </a:gs>
              </a:gsLst>
              <a:path path="circle">
                <a:fillToRect r="100000" b="100000"/>
              </a:path>
            </a:gradFill>
            <a:ln w="12700" cap="flat">
              <a:noFill/>
              <a:miter lim="400000"/>
            </a:ln>
            <a:effectLst/>
          </p:spPr>
          <p:txBody>
            <a:bodyPr wrap="square" lIns="71437" tIns="71437" rIns="71437" bIns="71437" numCol="1" anchor="ctr">
              <a:noAutofit/>
            </a:bodyPr>
            <a:lstStyle/>
            <a:p>
              <a:pPr>
                <a:spcBef>
                  <a:spcPts val="2000"/>
                </a:spcBef>
                <a:defRPr>
                  <a:latin typeface="Montserrat Regular"/>
                  <a:ea typeface="Montserrat Regular"/>
                  <a:cs typeface="Montserrat Regular"/>
                  <a:sym typeface="Montserrat Regular"/>
                </a:defRPr>
              </a:pPr>
              <a:endParaRPr/>
            </a:p>
          </p:txBody>
        </p:sp>
      </p:grpSp>
      <p:grpSp>
        <p:nvGrpSpPr>
          <p:cNvPr id="3" name="Group 2">
            <a:extLst>
              <a:ext uri="{FF2B5EF4-FFF2-40B4-BE49-F238E27FC236}">
                <a16:creationId xmlns:a16="http://schemas.microsoft.com/office/drawing/2014/main" id="{99EF238E-A0B7-2731-CFF0-9A5D0DA20158}"/>
              </a:ext>
            </a:extLst>
          </p:cNvPr>
          <p:cNvGrpSpPr/>
          <p:nvPr/>
        </p:nvGrpSpPr>
        <p:grpSpPr>
          <a:xfrm>
            <a:off x="4106180" y="1265024"/>
            <a:ext cx="7146928" cy="4767641"/>
            <a:chOff x="4106180" y="1265024"/>
            <a:chExt cx="7146928" cy="4767641"/>
          </a:xfrm>
        </p:grpSpPr>
        <p:cxnSp>
          <p:nvCxnSpPr>
            <p:cNvPr id="50" name="Straight Connector 49">
              <a:extLst>
                <a:ext uri="{FF2B5EF4-FFF2-40B4-BE49-F238E27FC236}">
                  <a16:creationId xmlns:a16="http://schemas.microsoft.com/office/drawing/2014/main" id="{61E05805-0062-4743-B374-7DA345829FF3}"/>
                </a:ext>
              </a:extLst>
            </p:cNvPr>
            <p:cNvCxnSpPr>
              <a:cxnSpLocks/>
            </p:cNvCxnSpPr>
            <p:nvPr/>
          </p:nvCxnSpPr>
          <p:spPr>
            <a:xfrm flipV="1">
              <a:off x="4106180" y="1265024"/>
              <a:ext cx="7146928" cy="17903"/>
            </a:xfrm>
            <a:prstGeom prst="line">
              <a:avLst/>
            </a:prstGeom>
            <a:ln cap="rnd">
              <a:solidFill>
                <a:schemeClr val="tx1">
                  <a:lumMod val="10000"/>
                  <a:lumOff val="90000"/>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2779F4F-794A-4550-A3ED-F240A045FEB1}"/>
                </a:ext>
              </a:extLst>
            </p:cNvPr>
            <p:cNvCxnSpPr>
              <a:cxnSpLocks/>
            </p:cNvCxnSpPr>
            <p:nvPr/>
          </p:nvCxnSpPr>
          <p:spPr>
            <a:xfrm flipV="1">
              <a:off x="4897815" y="2850030"/>
              <a:ext cx="6355293" cy="10176"/>
            </a:xfrm>
            <a:prstGeom prst="line">
              <a:avLst/>
            </a:prstGeom>
            <a:ln cap="rnd">
              <a:solidFill>
                <a:schemeClr val="tx1">
                  <a:lumMod val="10000"/>
                  <a:lumOff val="90000"/>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97AD47B-455E-40B8-9F7D-8776D97E804C}"/>
                </a:ext>
              </a:extLst>
            </p:cNvPr>
            <p:cNvCxnSpPr>
              <a:cxnSpLocks/>
            </p:cNvCxnSpPr>
            <p:nvPr/>
          </p:nvCxnSpPr>
          <p:spPr>
            <a:xfrm flipV="1">
              <a:off x="5689450" y="4435034"/>
              <a:ext cx="5563658" cy="11402"/>
            </a:xfrm>
            <a:prstGeom prst="line">
              <a:avLst/>
            </a:prstGeom>
            <a:ln cap="rnd">
              <a:solidFill>
                <a:schemeClr val="tx1">
                  <a:lumMod val="10000"/>
                  <a:lumOff val="90000"/>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E291167-4854-4C78-8B53-FFA08D235E6D}"/>
                </a:ext>
              </a:extLst>
            </p:cNvPr>
            <p:cNvCxnSpPr>
              <a:cxnSpLocks/>
            </p:cNvCxnSpPr>
            <p:nvPr/>
          </p:nvCxnSpPr>
          <p:spPr>
            <a:xfrm flipV="1">
              <a:off x="6481084" y="6020037"/>
              <a:ext cx="4772024" cy="12628"/>
            </a:xfrm>
            <a:prstGeom prst="line">
              <a:avLst/>
            </a:prstGeom>
            <a:ln cap="rnd">
              <a:solidFill>
                <a:schemeClr val="tx1">
                  <a:lumMod val="10000"/>
                  <a:lumOff val="90000"/>
                  <a:alpha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AEA0BF95-22C8-965A-CC4C-31E0C9F6078F}"/>
              </a:ext>
            </a:extLst>
          </p:cNvPr>
          <p:cNvSpPr txBox="1"/>
          <p:nvPr/>
        </p:nvSpPr>
        <p:spPr>
          <a:xfrm>
            <a:off x="3381098" y="1865535"/>
            <a:ext cx="834887" cy="784830"/>
          </a:xfrm>
          <a:prstGeom prst="rect">
            <a:avLst/>
          </a:prstGeom>
          <a:noFill/>
        </p:spPr>
        <p:txBody>
          <a:bodyPr wrap="square" rtlCol="0">
            <a:spAutoFit/>
          </a:bodyPr>
          <a:lstStyle/>
          <a:p>
            <a:pPr algn="ctr"/>
            <a:r>
              <a:rPr lang="en-US" sz="3000" b="1" dirty="0">
                <a:solidFill>
                  <a:schemeClr val="bg1"/>
                </a:solidFill>
                <a:latin typeface="Montserrat" panose="00000500000000000000" pitchFamily="50" charset="0"/>
              </a:rPr>
              <a:t>10</a:t>
            </a:r>
          </a:p>
          <a:p>
            <a:pPr algn="ctr"/>
            <a:r>
              <a:rPr lang="en-US" sz="1500" dirty="0">
                <a:solidFill>
                  <a:schemeClr val="bg1"/>
                </a:solidFill>
                <a:latin typeface="Montserrat" panose="00000500000000000000" pitchFamily="50" charset="0"/>
              </a:rPr>
              <a:t>Tier 1</a:t>
            </a:r>
          </a:p>
        </p:txBody>
      </p:sp>
      <p:sp>
        <p:nvSpPr>
          <p:cNvPr id="59" name="TextBox 58">
            <a:extLst>
              <a:ext uri="{FF2B5EF4-FFF2-40B4-BE49-F238E27FC236}">
                <a16:creationId xmlns:a16="http://schemas.microsoft.com/office/drawing/2014/main" id="{996C03A1-EEE1-4EAB-B350-2DBC479EB092}"/>
              </a:ext>
            </a:extLst>
          </p:cNvPr>
          <p:cNvSpPr txBox="1"/>
          <p:nvPr/>
        </p:nvSpPr>
        <p:spPr>
          <a:xfrm>
            <a:off x="3381098" y="3235399"/>
            <a:ext cx="834887" cy="784830"/>
          </a:xfrm>
          <a:prstGeom prst="rect">
            <a:avLst/>
          </a:prstGeom>
          <a:noFill/>
        </p:spPr>
        <p:txBody>
          <a:bodyPr wrap="square" rtlCol="0">
            <a:spAutoFit/>
          </a:bodyPr>
          <a:lstStyle/>
          <a:p>
            <a:pPr algn="ctr"/>
            <a:r>
              <a:rPr lang="en-US" sz="3000" b="1" dirty="0">
                <a:solidFill>
                  <a:schemeClr val="bg1"/>
                </a:solidFill>
                <a:latin typeface="Montserrat" panose="00000500000000000000" pitchFamily="50" charset="0"/>
              </a:rPr>
              <a:t>50</a:t>
            </a:r>
          </a:p>
          <a:p>
            <a:pPr algn="ctr"/>
            <a:r>
              <a:rPr lang="en-US" sz="1500" dirty="0">
                <a:solidFill>
                  <a:schemeClr val="bg1"/>
                </a:solidFill>
                <a:latin typeface="Montserrat" panose="00000500000000000000" pitchFamily="50" charset="0"/>
              </a:rPr>
              <a:t>Tier 2</a:t>
            </a:r>
          </a:p>
        </p:txBody>
      </p:sp>
      <p:sp>
        <p:nvSpPr>
          <p:cNvPr id="64" name="TextBox 63">
            <a:extLst>
              <a:ext uri="{FF2B5EF4-FFF2-40B4-BE49-F238E27FC236}">
                <a16:creationId xmlns:a16="http://schemas.microsoft.com/office/drawing/2014/main" id="{61A14CBE-3A5B-40A4-AE82-602A5F3C82B8}"/>
              </a:ext>
            </a:extLst>
          </p:cNvPr>
          <p:cNvSpPr txBox="1"/>
          <p:nvPr/>
        </p:nvSpPr>
        <p:spPr>
          <a:xfrm>
            <a:off x="2577737" y="4804316"/>
            <a:ext cx="2441610" cy="784830"/>
          </a:xfrm>
          <a:prstGeom prst="rect">
            <a:avLst/>
          </a:prstGeom>
          <a:noFill/>
        </p:spPr>
        <p:txBody>
          <a:bodyPr wrap="square" rtlCol="0">
            <a:spAutoFit/>
          </a:bodyPr>
          <a:lstStyle/>
          <a:p>
            <a:pPr algn="ctr"/>
            <a:r>
              <a:rPr lang="en-US" sz="3000" b="1" dirty="0">
                <a:solidFill>
                  <a:schemeClr val="bg1"/>
                </a:solidFill>
                <a:latin typeface="Montserrat" panose="00000500000000000000" pitchFamily="50" charset="0"/>
              </a:rPr>
              <a:t>100-1000</a:t>
            </a:r>
          </a:p>
          <a:p>
            <a:pPr algn="ctr"/>
            <a:r>
              <a:rPr lang="en-US" sz="1500" dirty="0">
                <a:solidFill>
                  <a:schemeClr val="bg1"/>
                </a:solidFill>
                <a:latin typeface="Montserrat" panose="00000500000000000000" pitchFamily="50" charset="0"/>
              </a:rPr>
              <a:t>Tier 3</a:t>
            </a:r>
          </a:p>
        </p:txBody>
      </p:sp>
      <p:grpSp>
        <p:nvGrpSpPr>
          <p:cNvPr id="2" name="Group 1">
            <a:extLst>
              <a:ext uri="{FF2B5EF4-FFF2-40B4-BE49-F238E27FC236}">
                <a16:creationId xmlns:a16="http://schemas.microsoft.com/office/drawing/2014/main" id="{C032A296-2C6A-BEF4-8935-68371650DC7D}"/>
              </a:ext>
            </a:extLst>
          </p:cNvPr>
          <p:cNvGrpSpPr/>
          <p:nvPr/>
        </p:nvGrpSpPr>
        <p:grpSpPr>
          <a:xfrm>
            <a:off x="979141" y="1294489"/>
            <a:ext cx="2371727" cy="4743452"/>
            <a:chOff x="979141" y="1294489"/>
            <a:chExt cx="2371727" cy="4743452"/>
          </a:xfrm>
        </p:grpSpPr>
        <p:cxnSp>
          <p:nvCxnSpPr>
            <p:cNvPr id="67" name="Straight Connector 66">
              <a:extLst>
                <a:ext uri="{FF2B5EF4-FFF2-40B4-BE49-F238E27FC236}">
                  <a16:creationId xmlns:a16="http://schemas.microsoft.com/office/drawing/2014/main" id="{4217FF6E-9DB5-4CDE-A2E6-024887D366E3}"/>
                </a:ext>
              </a:extLst>
            </p:cNvPr>
            <p:cNvCxnSpPr>
              <a:cxnSpLocks/>
              <a:endCxn id="69" idx="1"/>
            </p:cNvCxnSpPr>
            <p:nvPr/>
          </p:nvCxnSpPr>
          <p:spPr>
            <a:xfrm flipV="1">
              <a:off x="979141" y="4355681"/>
              <a:ext cx="839566" cy="1682260"/>
            </a:xfrm>
            <a:prstGeom prst="line">
              <a:avLst/>
            </a:prstGeom>
            <a:ln cap="rnd">
              <a:solidFill>
                <a:schemeClr val="bg2"/>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F8EEB894-03FA-46BE-BDC4-05684AC9CE8C}"/>
                </a:ext>
              </a:extLst>
            </p:cNvPr>
            <p:cNvSpPr txBox="1"/>
            <p:nvPr/>
          </p:nvSpPr>
          <p:spPr>
            <a:xfrm rot="17800137">
              <a:off x="1393457" y="3512326"/>
              <a:ext cx="1543094" cy="307777"/>
            </a:xfrm>
            <a:prstGeom prst="rect">
              <a:avLst/>
            </a:prstGeom>
            <a:noFill/>
          </p:spPr>
          <p:txBody>
            <a:bodyPr wrap="square" rtlCol="0">
              <a:spAutoFit/>
            </a:bodyPr>
            <a:lstStyle/>
            <a:p>
              <a:pPr algn="ctr"/>
              <a:r>
                <a:rPr lang="en-US" sz="1400" dirty="0">
                  <a:solidFill>
                    <a:schemeClr val="accent2"/>
                  </a:solidFill>
                  <a:latin typeface="Montserrat" panose="00000500000000000000" pitchFamily="50" charset="0"/>
                </a:rPr>
                <a:t>Account ROI</a:t>
              </a:r>
            </a:p>
          </p:txBody>
        </p:sp>
        <p:cxnSp>
          <p:nvCxnSpPr>
            <p:cNvPr id="70" name="Straight Connector 69">
              <a:extLst>
                <a:ext uri="{FF2B5EF4-FFF2-40B4-BE49-F238E27FC236}">
                  <a16:creationId xmlns:a16="http://schemas.microsoft.com/office/drawing/2014/main" id="{364CA508-AF6D-47BF-B5CF-08F100B80EF6}"/>
                </a:ext>
              </a:extLst>
            </p:cNvPr>
            <p:cNvCxnSpPr>
              <a:cxnSpLocks/>
              <a:stCxn id="69" idx="3"/>
            </p:cNvCxnSpPr>
            <p:nvPr/>
          </p:nvCxnSpPr>
          <p:spPr>
            <a:xfrm flipV="1">
              <a:off x="2511302" y="1294489"/>
              <a:ext cx="839566" cy="1682260"/>
            </a:xfrm>
            <a:prstGeom prst="line">
              <a:avLst/>
            </a:prstGeom>
            <a:ln cap="rnd">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431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1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500"/>
                                        <p:tgtEl>
                                          <p:spTgt spid="26"/>
                                        </p:tgtEl>
                                      </p:cBhvr>
                                    </p:animEffect>
                                  </p:childTnLst>
                                </p:cTn>
                              </p:par>
                              <p:par>
                                <p:cTn id="14" presetID="0" presetClass="path" presetSubtype="0" decel="50000" fill="hold" grpId="1" nodeType="withEffect">
                                  <p:stCondLst>
                                    <p:cond delay="0"/>
                                  </p:stCondLst>
                                  <p:childTnLst>
                                    <p:animMotion origin="layout" path="M 1.45833E-6 0.09236 L 1.45833E-6 -3.33333E-6 " pathEditMode="relative" rAng="0" ptsTypes="AA">
                                      <p:cBhvr>
                                        <p:cTn id="15" dur="2500" fill="hold"/>
                                        <p:tgtEl>
                                          <p:spTgt spid="23"/>
                                        </p:tgtEl>
                                        <p:attrNameLst>
                                          <p:attrName>ppt_x</p:attrName>
                                          <p:attrName>ppt_y</p:attrName>
                                        </p:attrNameLst>
                                      </p:cBhvr>
                                      <p:rCtr x="0" y="-4630"/>
                                    </p:animMotion>
                                  </p:childTnLst>
                                </p:cTn>
                              </p:par>
                              <p:par>
                                <p:cTn id="16" presetID="0" presetClass="path" presetSubtype="0" decel="50000" fill="hold" grpId="1" nodeType="withEffect">
                                  <p:stCondLst>
                                    <p:cond delay="0"/>
                                  </p:stCondLst>
                                  <p:childTnLst>
                                    <p:animMotion origin="layout" path="M 1.45833E-6 0.32338 L 1.45833E-6 2.22222E-6 " pathEditMode="relative" rAng="0" ptsTypes="AA">
                                      <p:cBhvr>
                                        <p:cTn id="17" dur="2500" fill="hold"/>
                                        <p:tgtEl>
                                          <p:spTgt spid="27"/>
                                        </p:tgtEl>
                                        <p:attrNameLst>
                                          <p:attrName>ppt_x</p:attrName>
                                          <p:attrName>ppt_y</p:attrName>
                                        </p:attrNameLst>
                                      </p:cBhvr>
                                      <p:rCtr x="0" y="-15833"/>
                                    </p:animMotion>
                                  </p:childTnLst>
                                </p:cTn>
                              </p:par>
                              <p:par>
                                <p:cTn id="18" presetID="0" presetClass="path" presetSubtype="0" decel="50000" fill="hold" grpId="1" nodeType="withEffect">
                                  <p:stCondLst>
                                    <p:cond delay="0"/>
                                  </p:stCondLst>
                                  <p:childTnLst>
                                    <p:animMotion origin="layout" path="M 1.45833E-6 0.55486 L 1.45833E-6 -1.85185E-6 " pathEditMode="relative" rAng="0" ptsTypes="AA">
                                      <p:cBhvr>
                                        <p:cTn id="19" dur="2500" fill="hold"/>
                                        <p:tgtEl>
                                          <p:spTgt spid="26"/>
                                        </p:tgtEl>
                                        <p:attrNameLst>
                                          <p:attrName>ppt_x</p:attrName>
                                          <p:attrName>ppt_y</p:attrName>
                                        </p:attrNameLst>
                                      </p:cBhvr>
                                      <p:rCtr x="0" y="-27755"/>
                                    </p:animMotion>
                                  </p:childTnLst>
                                </p:cTn>
                              </p:par>
                              <p:par>
                                <p:cTn id="20" presetID="22" presetClass="entr" presetSubtype="4"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1500"/>
                                        <p:tgtEl>
                                          <p:spTgt spid="2"/>
                                        </p:tgtEl>
                                      </p:cBhvr>
                                    </p:animEffect>
                                  </p:childTnLst>
                                </p:cTn>
                              </p:par>
                              <p:par>
                                <p:cTn id="23" presetID="23" presetClass="entr" presetSubtype="16" fill="hold" grpId="0" nodeType="withEffect">
                                  <p:stCondLst>
                                    <p:cond delay="1500"/>
                                  </p:stCondLst>
                                  <p:childTnLst>
                                    <p:set>
                                      <p:cBhvr>
                                        <p:cTn id="24" dur="1" fill="hold">
                                          <p:stCondLst>
                                            <p:cond delay="0"/>
                                          </p:stCondLst>
                                        </p:cTn>
                                        <p:tgtEl>
                                          <p:spTgt spid="11"/>
                                        </p:tgtEl>
                                        <p:attrNameLst>
                                          <p:attrName>style.visibility</p:attrName>
                                        </p:attrNameLst>
                                      </p:cBhvr>
                                      <p:to>
                                        <p:strVal val="visible"/>
                                      </p:to>
                                    </p:set>
                                    <p:anim calcmode="lin" valueType="num">
                                      <p:cBhvr>
                                        <p:cTn id="25" dur="1500" fill="hold"/>
                                        <p:tgtEl>
                                          <p:spTgt spid="11"/>
                                        </p:tgtEl>
                                        <p:attrNameLst>
                                          <p:attrName>ppt_w</p:attrName>
                                        </p:attrNameLst>
                                      </p:cBhvr>
                                      <p:tavLst>
                                        <p:tav tm="0">
                                          <p:val>
                                            <p:fltVal val="0"/>
                                          </p:val>
                                        </p:tav>
                                        <p:tav tm="100000">
                                          <p:val>
                                            <p:strVal val="#ppt_w"/>
                                          </p:val>
                                        </p:tav>
                                      </p:tavLst>
                                    </p:anim>
                                    <p:anim calcmode="lin" valueType="num">
                                      <p:cBhvr>
                                        <p:cTn id="26" dur="1500" fill="hold"/>
                                        <p:tgtEl>
                                          <p:spTgt spid="11"/>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1500"/>
                                  </p:stCondLst>
                                  <p:childTnLst>
                                    <p:set>
                                      <p:cBhvr>
                                        <p:cTn id="28" dur="1" fill="hold">
                                          <p:stCondLst>
                                            <p:cond delay="0"/>
                                          </p:stCondLst>
                                        </p:cTn>
                                        <p:tgtEl>
                                          <p:spTgt spid="59"/>
                                        </p:tgtEl>
                                        <p:attrNameLst>
                                          <p:attrName>style.visibility</p:attrName>
                                        </p:attrNameLst>
                                      </p:cBhvr>
                                      <p:to>
                                        <p:strVal val="visible"/>
                                      </p:to>
                                    </p:set>
                                    <p:anim calcmode="lin" valueType="num">
                                      <p:cBhvr>
                                        <p:cTn id="29" dur="1500" fill="hold"/>
                                        <p:tgtEl>
                                          <p:spTgt spid="59"/>
                                        </p:tgtEl>
                                        <p:attrNameLst>
                                          <p:attrName>ppt_w</p:attrName>
                                        </p:attrNameLst>
                                      </p:cBhvr>
                                      <p:tavLst>
                                        <p:tav tm="0">
                                          <p:val>
                                            <p:fltVal val="0"/>
                                          </p:val>
                                        </p:tav>
                                        <p:tav tm="100000">
                                          <p:val>
                                            <p:strVal val="#ppt_w"/>
                                          </p:val>
                                        </p:tav>
                                      </p:tavLst>
                                    </p:anim>
                                    <p:anim calcmode="lin" valueType="num">
                                      <p:cBhvr>
                                        <p:cTn id="30" dur="1500" fill="hold"/>
                                        <p:tgtEl>
                                          <p:spTgt spid="59"/>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1500"/>
                                  </p:stCondLst>
                                  <p:childTnLst>
                                    <p:set>
                                      <p:cBhvr>
                                        <p:cTn id="32" dur="1" fill="hold">
                                          <p:stCondLst>
                                            <p:cond delay="0"/>
                                          </p:stCondLst>
                                        </p:cTn>
                                        <p:tgtEl>
                                          <p:spTgt spid="64"/>
                                        </p:tgtEl>
                                        <p:attrNameLst>
                                          <p:attrName>style.visibility</p:attrName>
                                        </p:attrNameLst>
                                      </p:cBhvr>
                                      <p:to>
                                        <p:strVal val="visible"/>
                                      </p:to>
                                    </p:set>
                                    <p:anim calcmode="lin" valueType="num">
                                      <p:cBhvr>
                                        <p:cTn id="33" dur="1500" fill="hold"/>
                                        <p:tgtEl>
                                          <p:spTgt spid="64"/>
                                        </p:tgtEl>
                                        <p:attrNameLst>
                                          <p:attrName>ppt_w</p:attrName>
                                        </p:attrNameLst>
                                      </p:cBhvr>
                                      <p:tavLst>
                                        <p:tav tm="0">
                                          <p:val>
                                            <p:fltVal val="0"/>
                                          </p:val>
                                        </p:tav>
                                        <p:tav tm="100000">
                                          <p:val>
                                            <p:strVal val="#ppt_w"/>
                                          </p:val>
                                        </p:tav>
                                      </p:tavLst>
                                    </p:anim>
                                    <p:anim calcmode="lin" valueType="num">
                                      <p:cBhvr>
                                        <p:cTn id="34" dur="1500" fill="hold"/>
                                        <p:tgtEl>
                                          <p:spTgt spid="64"/>
                                        </p:tgtEl>
                                        <p:attrNameLst>
                                          <p:attrName>ppt_h</p:attrName>
                                        </p:attrNameLst>
                                      </p:cBhvr>
                                      <p:tavLst>
                                        <p:tav tm="0">
                                          <p:val>
                                            <p:fltVal val="0"/>
                                          </p:val>
                                        </p:tav>
                                        <p:tav tm="100000">
                                          <p:val>
                                            <p:strVal val="#ppt_h"/>
                                          </p:val>
                                        </p:tav>
                                      </p:tavLst>
                                    </p:anim>
                                  </p:childTnLst>
                                </p:cTn>
                              </p:par>
                              <p:par>
                                <p:cTn id="35" presetID="23" presetClass="entr" presetSubtype="16" fill="hold" nodeType="withEffect">
                                  <p:stCondLst>
                                    <p:cond delay="2000"/>
                                  </p:stCondLst>
                                  <p:childTnLst>
                                    <p:set>
                                      <p:cBhvr>
                                        <p:cTn id="36" dur="1" fill="hold">
                                          <p:stCondLst>
                                            <p:cond delay="0"/>
                                          </p:stCondLst>
                                        </p:cTn>
                                        <p:tgtEl>
                                          <p:spTgt spid="37"/>
                                        </p:tgtEl>
                                        <p:attrNameLst>
                                          <p:attrName>style.visibility</p:attrName>
                                        </p:attrNameLst>
                                      </p:cBhvr>
                                      <p:to>
                                        <p:strVal val="visible"/>
                                      </p:to>
                                    </p:set>
                                    <p:anim calcmode="lin" valueType="num">
                                      <p:cBhvr>
                                        <p:cTn id="37" dur="1000" fill="hold"/>
                                        <p:tgtEl>
                                          <p:spTgt spid="37"/>
                                        </p:tgtEl>
                                        <p:attrNameLst>
                                          <p:attrName>ppt_w</p:attrName>
                                        </p:attrNameLst>
                                      </p:cBhvr>
                                      <p:tavLst>
                                        <p:tav tm="0">
                                          <p:val>
                                            <p:fltVal val="0"/>
                                          </p:val>
                                        </p:tav>
                                        <p:tav tm="100000">
                                          <p:val>
                                            <p:strVal val="#ppt_w"/>
                                          </p:val>
                                        </p:tav>
                                      </p:tavLst>
                                    </p:anim>
                                    <p:anim calcmode="lin" valueType="num">
                                      <p:cBhvr>
                                        <p:cTn id="38" dur="1000" fill="hold"/>
                                        <p:tgtEl>
                                          <p:spTgt spid="37"/>
                                        </p:tgtEl>
                                        <p:attrNameLst>
                                          <p:attrName>ppt_h</p:attrName>
                                        </p:attrNameLst>
                                      </p:cBhvr>
                                      <p:tavLst>
                                        <p:tav tm="0">
                                          <p:val>
                                            <p:fltVal val="0"/>
                                          </p:val>
                                        </p:tav>
                                        <p:tav tm="100000">
                                          <p:val>
                                            <p:strVal val="#ppt_h"/>
                                          </p:val>
                                        </p:tav>
                                      </p:tavLst>
                                    </p:anim>
                                  </p:childTnLst>
                                </p:cTn>
                              </p:par>
                              <p:par>
                                <p:cTn id="39" presetID="23" presetClass="entr" presetSubtype="16" fill="hold" nodeType="withEffect">
                                  <p:stCondLst>
                                    <p:cond delay="2000"/>
                                  </p:stCondLst>
                                  <p:childTnLst>
                                    <p:set>
                                      <p:cBhvr>
                                        <p:cTn id="40" dur="1" fill="hold">
                                          <p:stCondLst>
                                            <p:cond delay="0"/>
                                          </p:stCondLst>
                                        </p:cTn>
                                        <p:tgtEl>
                                          <p:spTgt spid="31"/>
                                        </p:tgtEl>
                                        <p:attrNameLst>
                                          <p:attrName>style.visibility</p:attrName>
                                        </p:attrNameLst>
                                      </p:cBhvr>
                                      <p:to>
                                        <p:strVal val="visible"/>
                                      </p:to>
                                    </p:set>
                                    <p:anim calcmode="lin" valueType="num">
                                      <p:cBhvr>
                                        <p:cTn id="41" dur="1000" fill="hold"/>
                                        <p:tgtEl>
                                          <p:spTgt spid="31"/>
                                        </p:tgtEl>
                                        <p:attrNameLst>
                                          <p:attrName>ppt_w</p:attrName>
                                        </p:attrNameLst>
                                      </p:cBhvr>
                                      <p:tavLst>
                                        <p:tav tm="0">
                                          <p:val>
                                            <p:fltVal val="0"/>
                                          </p:val>
                                        </p:tav>
                                        <p:tav tm="100000">
                                          <p:val>
                                            <p:strVal val="#ppt_w"/>
                                          </p:val>
                                        </p:tav>
                                      </p:tavLst>
                                    </p:anim>
                                    <p:anim calcmode="lin" valueType="num">
                                      <p:cBhvr>
                                        <p:cTn id="42" dur="1000" fill="hold"/>
                                        <p:tgtEl>
                                          <p:spTgt spid="31"/>
                                        </p:tgtEl>
                                        <p:attrNameLst>
                                          <p:attrName>ppt_h</p:attrName>
                                        </p:attrNameLst>
                                      </p:cBhvr>
                                      <p:tavLst>
                                        <p:tav tm="0">
                                          <p:val>
                                            <p:fltVal val="0"/>
                                          </p:val>
                                        </p:tav>
                                        <p:tav tm="100000">
                                          <p:val>
                                            <p:strVal val="#ppt_h"/>
                                          </p:val>
                                        </p:tav>
                                      </p:tavLst>
                                    </p:anim>
                                  </p:childTnLst>
                                </p:cTn>
                              </p:par>
                              <p:par>
                                <p:cTn id="43" presetID="23" presetClass="entr" presetSubtype="16" fill="hold" nodeType="withEffect">
                                  <p:stCondLst>
                                    <p:cond delay="2000"/>
                                  </p:stCondLst>
                                  <p:childTnLst>
                                    <p:set>
                                      <p:cBhvr>
                                        <p:cTn id="44" dur="1" fill="hold">
                                          <p:stCondLst>
                                            <p:cond delay="0"/>
                                          </p:stCondLst>
                                        </p:cTn>
                                        <p:tgtEl>
                                          <p:spTgt spid="28"/>
                                        </p:tgtEl>
                                        <p:attrNameLst>
                                          <p:attrName>style.visibility</p:attrName>
                                        </p:attrNameLst>
                                      </p:cBhvr>
                                      <p:to>
                                        <p:strVal val="visible"/>
                                      </p:to>
                                    </p:set>
                                    <p:anim calcmode="lin" valueType="num">
                                      <p:cBhvr>
                                        <p:cTn id="45" dur="1000" fill="hold"/>
                                        <p:tgtEl>
                                          <p:spTgt spid="28"/>
                                        </p:tgtEl>
                                        <p:attrNameLst>
                                          <p:attrName>ppt_w</p:attrName>
                                        </p:attrNameLst>
                                      </p:cBhvr>
                                      <p:tavLst>
                                        <p:tav tm="0">
                                          <p:val>
                                            <p:fltVal val="0"/>
                                          </p:val>
                                        </p:tav>
                                        <p:tav tm="100000">
                                          <p:val>
                                            <p:strVal val="#ppt_w"/>
                                          </p:val>
                                        </p:tav>
                                      </p:tavLst>
                                    </p:anim>
                                    <p:anim calcmode="lin" valueType="num">
                                      <p:cBhvr>
                                        <p:cTn id="46" dur="1000" fill="hold"/>
                                        <p:tgtEl>
                                          <p:spTgt spid="28"/>
                                        </p:tgtEl>
                                        <p:attrNameLst>
                                          <p:attrName>ppt_h</p:attrName>
                                        </p:attrNameLst>
                                      </p:cBhvr>
                                      <p:tavLst>
                                        <p:tav tm="0">
                                          <p:val>
                                            <p:fltVal val="0"/>
                                          </p:val>
                                        </p:tav>
                                        <p:tav tm="100000">
                                          <p:val>
                                            <p:strVal val="#ppt_h"/>
                                          </p:val>
                                        </p:tav>
                                      </p:tavLst>
                                    </p:anim>
                                  </p:childTnLst>
                                </p:cTn>
                              </p:par>
                              <p:par>
                                <p:cTn id="47" presetID="23" presetClass="entr" presetSubtype="16" fill="hold" nodeType="withEffect">
                                  <p:stCondLst>
                                    <p:cond delay="2000"/>
                                  </p:stCondLst>
                                  <p:childTnLst>
                                    <p:set>
                                      <p:cBhvr>
                                        <p:cTn id="48" dur="1" fill="hold">
                                          <p:stCondLst>
                                            <p:cond delay="0"/>
                                          </p:stCondLst>
                                        </p:cTn>
                                        <p:tgtEl>
                                          <p:spTgt spid="43"/>
                                        </p:tgtEl>
                                        <p:attrNameLst>
                                          <p:attrName>style.visibility</p:attrName>
                                        </p:attrNameLst>
                                      </p:cBhvr>
                                      <p:to>
                                        <p:strVal val="visible"/>
                                      </p:to>
                                    </p:set>
                                    <p:anim calcmode="lin" valueType="num">
                                      <p:cBhvr>
                                        <p:cTn id="49" dur="1000" fill="hold"/>
                                        <p:tgtEl>
                                          <p:spTgt spid="43"/>
                                        </p:tgtEl>
                                        <p:attrNameLst>
                                          <p:attrName>ppt_w</p:attrName>
                                        </p:attrNameLst>
                                      </p:cBhvr>
                                      <p:tavLst>
                                        <p:tav tm="0">
                                          <p:val>
                                            <p:fltVal val="0"/>
                                          </p:val>
                                        </p:tav>
                                        <p:tav tm="100000">
                                          <p:val>
                                            <p:strVal val="#ppt_w"/>
                                          </p:val>
                                        </p:tav>
                                      </p:tavLst>
                                    </p:anim>
                                    <p:anim calcmode="lin" valueType="num">
                                      <p:cBhvr>
                                        <p:cTn id="50" dur="1000" fill="hold"/>
                                        <p:tgtEl>
                                          <p:spTgt spid="43"/>
                                        </p:tgtEl>
                                        <p:attrNameLst>
                                          <p:attrName>ppt_h</p:attrName>
                                        </p:attrNameLst>
                                      </p:cBhvr>
                                      <p:tavLst>
                                        <p:tav tm="0">
                                          <p:val>
                                            <p:fltVal val="0"/>
                                          </p:val>
                                        </p:tav>
                                        <p:tav tm="100000">
                                          <p:val>
                                            <p:strVal val="#ppt_h"/>
                                          </p:val>
                                        </p:tav>
                                      </p:tavLst>
                                    </p:anim>
                                  </p:childTnLst>
                                </p:cTn>
                              </p:par>
                              <p:par>
                                <p:cTn id="51" presetID="22" presetClass="entr" presetSubtype="8" fill="hold" nodeType="withEffect">
                                  <p:stCondLst>
                                    <p:cond delay="2000"/>
                                  </p:stCondLst>
                                  <p:childTnLst>
                                    <p:set>
                                      <p:cBhvr>
                                        <p:cTn id="52" dur="1" fill="hold">
                                          <p:stCondLst>
                                            <p:cond delay="0"/>
                                          </p:stCondLst>
                                        </p:cTn>
                                        <p:tgtEl>
                                          <p:spTgt spid="3"/>
                                        </p:tgtEl>
                                        <p:attrNameLst>
                                          <p:attrName>style.visibility</p:attrName>
                                        </p:attrNameLst>
                                      </p:cBhvr>
                                      <p:to>
                                        <p:strVal val="visible"/>
                                      </p:to>
                                    </p:set>
                                    <p:animEffect transition="in" filter="wipe(left)">
                                      <p:cBhvr>
                                        <p:cTn id="53" dur="1500"/>
                                        <p:tgtEl>
                                          <p:spTgt spid="3"/>
                                        </p:tgtEl>
                                      </p:cBhvr>
                                    </p:animEffect>
                                  </p:childTnLst>
                                </p:cTn>
                              </p:par>
                              <p:par>
                                <p:cTn id="54" presetID="22" presetClass="entr" presetSubtype="1" fill="hold" nodeType="withEffect">
                                  <p:stCondLst>
                                    <p:cond delay="3000"/>
                                  </p:stCondLst>
                                  <p:childTnLst>
                                    <p:set>
                                      <p:cBhvr>
                                        <p:cTn id="55" dur="1" fill="hold">
                                          <p:stCondLst>
                                            <p:cond delay="0"/>
                                          </p:stCondLst>
                                        </p:cTn>
                                        <p:tgtEl>
                                          <p:spTgt spid="17"/>
                                        </p:tgtEl>
                                        <p:attrNameLst>
                                          <p:attrName>style.visibility</p:attrName>
                                        </p:attrNameLst>
                                      </p:cBhvr>
                                      <p:to>
                                        <p:strVal val="visible"/>
                                      </p:to>
                                    </p:set>
                                    <p:animEffect transition="in" filter="wipe(up)">
                                      <p:cBhvr>
                                        <p:cTn id="56" dur="2000"/>
                                        <p:tgtEl>
                                          <p:spTgt spid="17"/>
                                        </p:tgtEl>
                                      </p:cBhvr>
                                    </p:animEffect>
                                  </p:childTnLst>
                                </p:cTn>
                              </p:par>
                              <p:par>
                                <p:cTn id="57" presetID="22" presetClass="entr" presetSubtype="2" fill="hold" grpId="0" nodeType="withEffect">
                                  <p:stCondLst>
                                    <p:cond delay="3000"/>
                                  </p:stCondLst>
                                  <p:childTnLst>
                                    <p:set>
                                      <p:cBhvr>
                                        <p:cTn id="58" dur="1" fill="hold">
                                          <p:stCondLst>
                                            <p:cond delay="0"/>
                                          </p:stCondLst>
                                        </p:cTn>
                                        <p:tgtEl>
                                          <p:spTgt spid="76"/>
                                        </p:tgtEl>
                                        <p:attrNameLst>
                                          <p:attrName>style.visibility</p:attrName>
                                        </p:attrNameLst>
                                      </p:cBhvr>
                                      <p:to>
                                        <p:strVal val="visible"/>
                                      </p:to>
                                    </p:set>
                                    <p:animEffect transition="in" filter="wipe(right)">
                                      <p:cBhvr>
                                        <p:cTn id="59" dur="1500"/>
                                        <p:tgtEl>
                                          <p:spTgt spid="76"/>
                                        </p:tgtEl>
                                      </p:cBhvr>
                                    </p:animEffect>
                                  </p:childTnLst>
                                </p:cTn>
                              </p:par>
                              <p:par>
                                <p:cTn id="60" presetID="22" presetClass="entr" presetSubtype="2" fill="hold" grpId="0" nodeType="withEffect">
                                  <p:stCondLst>
                                    <p:cond delay="3500"/>
                                  </p:stCondLst>
                                  <p:childTnLst>
                                    <p:set>
                                      <p:cBhvr>
                                        <p:cTn id="61" dur="1" fill="hold">
                                          <p:stCondLst>
                                            <p:cond delay="0"/>
                                          </p:stCondLst>
                                        </p:cTn>
                                        <p:tgtEl>
                                          <p:spTgt spid="77"/>
                                        </p:tgtEl>
                                        <p:attrNameLst>
                                          <p:attrName>style.visibility</p:attrName>
                                        </p:attrNameLst>
                                      </p:cBhvr>
                                      <p:to>
                                        <p:strVal val="visible"/>
                                      </p:to>
                                    </p:set>
                                    <p:animEffect transition="in" filter="wipe(right)">
                                      <p:cBhvr>
                                        <p:cTn id="62" dur="1500"/>
                                        <p:tgtEl>
                                          <p:spTgt spid="77"/>
                                        </p:tgtEl>
                                      </p:cBhvr>
                                    </p:animEffect>
                                  </p:childTnLst>
                                </p:cTn>
                              </p:par>
                              <p:par>
                                <p:cTn id="63" presetID="22" presetClass="entr" presetSubtype="2" fill="hold" grpId="0" nodeType="withEffect">
                                  <p:stCondLst>
                                    <p:cond delay="3250"/>
                                  </p:stCondLst>
                                  <p:childTnLst>
                                    <p:set>
                                      <p:cBhvr>
                                        <p:cTn id="64" dur="1" fill="hold">
                                          <p:stCondLst>
                                            <p:cond delay="0"/>
                                          </p:stCondLst>
                                        </p:cTn>
                                        <p:tgtEl>
                                          <p:spTgt spid="78"/>
                                        </p:tgtEl>
                                        <p:attrNameLst>
                                          <p:attrName>style.visibility</p:attrName>
                                        </p:attrNameLst>
                                      </p:cBhvr>
                                      <p:to>
                                        <p:strVal val="visible"/>
                                      </p:to>
                                    </p:set>
                                    <p:animEffect transition="in" filter="wipe(right)">
                                      <p:cBhvr>
                                        <p:cTn id="65" dur="1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27" grpId="0" animBg="1"/>
      <p:bldP spid="27" grpId="1" animBg="1"/>
      <p:bldP spid="26" grpId="0" animBg="1"/>
      <p:bldP spid="26" grpId="1" animBg="1"/>
      <p:bldP spid="23" grpId="0" animBg="1"/>
      <p:bldP spid="23" grpId="1" animBg="1"/>
      <p:bldP spid="11" grpId="0"/>
      <p:bldP spid="59" grpId="0"/>
      <p:bldP spid="6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31" name="Rectangle: Rounded Corners 16430">
            <a:extLst>
              <a:ext uri="{FF2B5EF4-FFF2-40B4-BE49-F238E27FC236}">
                <a16:creationId xmlns:a16="http://schemas.microsoft.com/office/drawing/2014/main" id="{3217F441-7165-4998-AA31-666273414CCB}"/>
              </a:ext>
            </a:extLst>
          </p:cNvPr>
          <p:cNvSpPr/>
          <p:nvPr/>
        </p:nvSpPr>
        <p:spPr>
          <a:xfrm>
            <a:off x="1981200" y="1476296"/>
            <a:ext cx="3082117" cy="4934364"/>
          </a:xfrm>
          <a:prstGeom prst="roundRect">
            <a:avLst>
              <a:gd name="adj" fmla="val 5851"/>
            </a:avLst>
          </a:prstGeom>
          <a:gradFill flip="none" rotWithShape="1">
            <a:gsLst>
              <a:gs pos="0">
                <a:schemeClr val="bg1">
                  <a:alpha val="0"/>
                </a:schemeClr>
              </a:gs>
              <a:gs pos="100000">
                <a:schemeClr val="accent1">
                  <a:lumMod val="50000"/>
                  <a:lumOff val="50000"/>
                  <a:alpha val="2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bIns="182880" rtlCol="0" anchor="b" anchorCtr="0"/>
          <a:lstStyle/>
          <a:p>
            <a:pPr algn="ctr"/>
            <a:r>
              <a:rPr lang="en-US" sz="1400" b="1" dirty="0">
                <a:solidFill>
                  <a:schemeClr val="accent1">
                    <a:lumMod val="25000"/>
                    <a:lumOff val="75000"/>
                  </a:schemeClr>
                </a:solidFill>
                <a:latin typeface="Montserrat" panose="00000500000000000000" pitchFamily="50" charset="0"/>
              </a:rPr>
              <a:t>DIGITAL</a:t>
            </a:r>
          </a:p>
        </p:txBody>
      </p:sp>
      <p:sp>
        <p:nvSpPr>
          <p:cNvPr id="124" name="Rectangle: Rounded Corners 123">
            <a:extLst>
              <a:ext uri="{FF2B5EF4-FFF2-40B4-BE49-F238E27FC236}">
                <a16:creationId xmlns:a16="http://schemas.microsoft.com/office/drawing/2014/main" id="{E3A36AB1-3172-4E73-B5F5-FCBC6E5EF4BC}"/>
              </a:ext>
            </a:extLst>
          </p:cNvPr>
          <p:cNvSpPr/>
          <p:nvPr/>
        </p:nvSpPr>
        <p:spPr>
          <a:xfrm>
            <a:off x="5180449" y="1476296"/>
            <a:ext cx="1831100" cy="4934364"/>
          </a:xfrm>
          <a:prstGeom prst="roundRect">
            <a:avLst>
              <a:gd name="adj" fmla="val 9905"/>
            </a:avLst>
          </a:prstGeom>
          <a:gradFill flip="none" rotWithShape="1">
            <a:gsLst>
              <a:gs pos="0">
                <a:schemeClr val="bg1">
                  <a:alpha val="0"/>
                </a:schemeClr>
              </a:gs>
              <a:gs pos="100000">
                <a:schemeClr val="accent3">
                  <a:alpha val="2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bIns="182880" rtlCol="0" anchor="b" anchorCtr="0"/>
          <a:lstStyle/>
          <a:p>
            <a:pPr algn="ctr"/>
            <a:r>
              <a:rPr lang="en-US" sz="1400" b="1" dirty="0">
                <a:solidFill>
                  <a:schemeClr val="accent3">
                    <a:lumMod val="60000"/>
                    <a:lumOff val="40000"/>
                  </a:schemeClr>
                </a:solidFill>
                <a:latin typeface="Montserrat" panose="00000500000000000000" pitchFamily="50" charset="0"/>
              </a:rPr>
              <a:t>PHYSICAL</a:t>
            </a:r>
          </a:p>
        </p:txBody>
      </p:sp>
      <p:sp>
        <p:nvSpPr>
          <p:cNvPr id="125" name="Rectangle: Rounded Corners 124">
            <a:extLst>
              <a:ext uri="{FF2B5EF4-FFF2-40B4-BE49-F238E27FC236}">
                <a16:creationId xmlns:a16="http://schemas.microsoft.com/office/drawing/2014/main" id="{216B24E9-4BD3-415D-80EA-DA0F8213CCA5}"/>
              </a:ext>
            </a:extLst>
          </p:cNvPr>
          <p:cNvSpPr/>
          <p:nvPr/>
        </p:nvSpPr>
        <p:spPr>
          <a:xfrm>
            <a:off x="7128681" y="1476296"/>
            <a:ext cx="2932926" cy="4934364"/>
          </a:xfrm>
          <a:prstGeom prst="roundRect">
            <a:avLst>
              <a:gd name="adj" fmla="val 5842"/>
            </a:avLst>
          </a:prstGeom>
          <a:gradFill flip="none" rotWithShape="1">
            <a:gsLst>
              <a:gs pos="0">
                <a:schemeClr val="bg1">
                  <a:alpha val="0"/>
                </a:schemeClr>
              </a:gs>
              <a:gs pos="100000">
                <a:schemeClr val="accent2">
                  <a:alpha val="2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bIns="182880" rtlCol="0" anchor="b" anchorCtr="0"/>
          <a:lstStyle/>
          <a:p>
            <a:pPr algn="ctr"/>
            <a:r>
              <a:rPr lang="en-US" sz="1400" b="1" dirty="0">
                <a:solidFill>
                  <a:schemeClr val="accent2">
                    <a:lumMod val="60000"/>
                    <a:lumOff val="40000"/>
                  </a:schemeClr>
                </a:solidFill>
                <a:latin typeface="Montserrat" panose="00000500000000000000" pitchFamily="50" charset="0"/>
              </a:rPr>
              <a:t>FACE-TO-FACE</a:t>
            </a:r>
          </a:p>
        </p:txBody>
      </p:sp>
      <p:sp>
        <p:nvSpPr>
          <p:cNvPr id="2" name="TextBox 1">
            <a:extLst>
              <a:ext uri="{FF2B5EF4-FFF2-40B4-BE49-F238E27FC236}">
                <a16:creationId xmlns:a16="http://schemas.microsoft.com/office/drawing/2014/main" id="{2BDE4320-39D1-176D-4496-2FF47D204F9C}"/>
              </a:ext>
            </a:extLst>
          </p:cNvPr>
          <p:cNvSpPr txBox="1"/>
          <p:nvPr/>
        </p:nvSpPr>
        <p:spPr>
          <a:xfrm>
            <a:off x="4027966" y="447340"/>
            <a:ext cx="4136069" cy="630942"/>
          </a:xfrm>
          <a:prstGeom prst="rect">
            <a:avLst/>
          </a:prstGeom>
          <a:noFill/>
        </p:spPr>
        <p:txBody>
          <a:bodyPr wrap="none" rtlCol="0">
            <a:spAutoFit/>
          </a:bodyPr>
          <a:lstStyle/>
          <a:p>
            <a:pPr algn="ctr"/>
            <a:r>
              <a:rPr lang="en-US" sz="3500" dirty="0">
                <a:gradFill>
                  <a:gsLst>
                    <a:gs pos="64000">
                      <a:schemeClr val="bg2"/>
                    </a:gs>
                    <a:gs pos="0">
                      <a:schemeClr val="accent4"/>
                    </a:gs>
                  </a:gsLst>
                  <a:path path="circle">
                    <a:fillToRect r="100000" b="100000"/>
                  </a:path>
                </a:gradFill>
                <a:latin typeface="Montserrat" panose="00000500000000000000" pitchFamily="50" charset="0"/>
              </a:rPr>
              <a:t>BUYER JOURNEY</a:t>
            </a:r>
          </a:p>
        </p:txBody>
      </p:sp>
      <p:sp>
        <p:nvSpPr>
          <p:cNvPr id="3" name="Rectangle: Rounded Corners 2">
            <a:extLst>
              <a:ext uri="{FF2B5EF4-FFF2-40B4-BE49-F238E27FC236}">
                <a16:creationId xmlns:a16="http://schemas.microsoft.com/office/drawing/2014/main" id="{A4E2C711-C5B7-4262-A982-2E29D9471AFF}"/>
              </a:ext>
            </a:extLst>
          </p:cNvPr>
          <p:cNvSpPr/>
          <p:nvPr/>
        </p:nvSpPr>
        <p:spPr>
          <a:xfrm>
            <a:off x="698500" y="1663017"/>
            <a:ext cx="1032685" cy="547769"/>
          </a:xfrm>
          <a:prstGeom prst="roundRect">
            <a:avLst>
              <a:gd name="adj" fmla="val 50000"/>
            </a:avLst>
          </a:prstGeom>
          <a:gradFill>
            <a:gsLst>
              <a:gs pos="0">
                <a:schemeClr val="accent1">
                  <a:lumMod val="50000"/>
                  <a:lumOff val="50000"/>
                  <a:alpha val="15000"/>
                </a:schemeClr>
              </a:gs>
              <a:gs pos="88000">
                <a:schemeClr val="accent1">
                  <a:lumMod val="50000"/>
                  <a:lumOff val="5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b="1" dirty="0">
                <a:latin typeface="Montserrat" panose="00000500000000000000" pitchFamily="50" charset="0"/>
              </a:rPr>
              <a:t>Executive</a:t>
            </a:r>
          </a:p>
        </p:txBody>
      </p:sp>
      <p:sp>
        <p:nvSpPr>
          <p:cNvPr id="19" name="Rectangle: Rounded Corners 18">
            <a:extLst>
              <a:ext uri="{FF2B5EF4-FFF2-40B4-BE49-F238E27FC236}">
                <a16:creationId xmlns:a16="http://schemas.microsoft.com/office/drawing/2014/main" id="{4B19C53C-56F7-4D8B-ABD4-F129FC7647FA}"/>
              </a:ext>
            </a:extLst>
          </p:cNvPr>
          <p:cNvSpPr/>
          <p:nvPr/>
        </p:nvSpPr>
        <p:spPr>
          <a:xfrm>
            <a:off x="10460815" y="2835648"/>
            <a:ext cx="1032685" cy="547769"/>
          </a:xfrm>
          <a:prstGeom prst="roundRect">
            <a:avLst>
              <a:gd name="adj" fmla="val 50000"/>
            </a:avLst>
          </a:prstGeom>
          <a:gradFill>
            <a:gsLst>
              <a:gs pos="0">
                <a:schemeClr val="accent2">
                  <a:lumMod val="50000"/>
                  <a:alpha val="25000"/>
                </a:schemeClr>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dirty="0">
                <a:latin typeface="Montserrat" panose="00000500000000000000" pitchFamily="50" charset="0"/>
              </a:rPr>
              <a:t>Purchase</a:t>
            </a:r>
          </a:p>
        </p:txBody>
      </p:sp>
      <p:sp>
        <p:nvSpPr>
          <p:cNvPr id="21" name="Rectangle: Rounded Corners 20">
            <a:extLst>
              <a:ext uri="{FF2B5EF4-FFF2-40B4-BE49-F238E27FC236}">
                <a16:creationId xmlns:a16="http://schemas.microsoft.com/office/drawing/2014/main" id="{56D91C15-0793-4DED-B2FC-AA9C42DE1547}"/>
              </a:ext>
            </a:extLst>
          </p:cNvPr>
          <p:cNvSpPr/>
          <p:nvPr/>
        </p:nvSpPr>
        <p:spPr>
          <a:xfrm>
            <a:off x="698500" y="4008280"/>
            <a:ext cx="1032685" cy="547769"/>
          </a:xfrm>
          <a:prstGeom prst="roundRect">
            <a:avLst>
              <a:gd name="adj" fmla="val 50000"/>
            </a:avLst>
          </a:prstGeom>
          <a:gradFill>
            <a:gsLst>
              <a:gs pos="0">
                <a:schemeClr val="accent1">
                  <a:lumMod val="50000"/>
                  <a:lumOff val="50000"/>
                  <a:alpha val="15000"/>
                </a:schemeClr>
              </a:gs>
              <a:gs pos="88000">
                <a:schemeClr val="accent1">
                  <a:lumMod val="50000"/>
                  <a:lumOff val="5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b="1" dirty="0">
                <a:latin typeface="Montserrat" panose="00000500000000000000" pitchFamily="50" charset="0"/>
              </a:rPr>
              <a:t>Decision Maker</a:t>
            </a:r>
          </a:p>
        </p:txBody>
      </p:sp>
      <p:sp>
        <p:nvSpPr>
          <p:cNvPr id="29" name="Rectangle: Rounded Corners 28">
            <a:extLst>
              <a:ext uri="{FF2B5EF4-FFF2-40B4-BE49-F238E27FC236}">
                <a16:creationId xmlns:a16="http://schemas.microsoft.com/office/drawing/2014/main" id="{7D9CFF0E-695E-4C4C-817B-B63695F6D514}"/>
              </a:ext>
            </a:extLst>
          </p:cNvPr>
          <p:cNvSpPr/>
          <p:nvPr/>
        </p:nvSpPr>
        <p:spPr>
          <a:xfrm>
            <a:off x="698500" y="5180912"/>
            <a:ext cx="1032685" cy="547769"/>
          </a:xfrm>
          <a:prstGeom prst="roundRect">
            <a:avLst>
              <a:gd name="adj" fmla="val 50000"/>
            </a:avLst>
          </a:prstGeom>
          <a:gradFill>
            <a:gsLst>
              <a:gs pos="0">
                <a:schemeClr val="accent1">
                  <a:lumMod val="50000"/>
                  <a:lumOff val="50000"/>
                  <a:alpha val="15000"/>
                </a:schemeClr>
              </a:gs>
              <a:gs pos="88000">
                <a:schemeClr val="accent1">
                  <a:lumMod val="50000"/>
                  <a:lumOff val="5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b="1" dirty="0">
                <a:latin typeface="Montserrat" panose="00000500000000000000" pitchFamily="50" charset="0"/>
              </a:rPr>
              <a:t>Influencer</a:t>
            </a:r>
          </a:p>
        </p:txBody>
      </p:sp>
      <p:sp>
        <p:nvSpPr>
          <p:cNvPr id="5" name="Rectangle: Rounded Corners 4">
            <a:extLst>
              <a:ext uri="{FF2B5EF4-FFF2-40B4-BE49-F238E27FC236}">
                <a16:creationId xmlns:a16="http://schemas.microsoft.com/office/drawing/2014/main" id="{94044817-DC5A-436E-A71E-54654A68892A}"/>
              </a:ext>
            </a:extLst>
          </p:cNvPr>
          <p:cNvSpPr/>
          <p:nvPr/>
        </p:nvSpPr>
        <p:spPr>
          <a:xfrm>
            <a:off x="2287721" y="1663017"/>
            <a:ext cx="1108348" cy="547769"/>
          </a:xfrm>
          <a:prstGeom prst="roundRect">
            <a:avLst>
              <a:gd name="adj" fmla="val 50000"/>
            </a:avLst>
          </a:prstGeom>
          <a:gradFill>
            <a:gsLst>
              <a:gs pos="0">
                <a:schemeClr val="accent3">
                  <a:lumMod val="75000"/>
                  <a:alpha val="25000"/>
                </a:schemeClr>
              </a:gs>
              <a:gs pos="100000">
                <a:schemeClr val="accent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latin typeface="Montserrat" panose="00000500000000000000" pitchFamily="50" charset="0"/>
              </a:rPr>
              <a:t>Visit Website</a:t>
            </a:r>
          </a:p>
        </p:txBody>
      </p:sp>
      <p:sp>
        <p:nvSpPr>
          <p:cNvPr id="7" name="Rectangle: Rounded Corners 6">
            <a:extLst>
              <a:ext uri="{FF2B5EF4-FFF2-40B4-BE49-F238E27FC236}">
                <a16:creationId xmlns:a16="http://schemas.microsoft.com/office/drawing/2014/main" id="{E79E83DB-6D99-41E8-8BAB-5728978C917D}"/>
              </a:ext>
            </a:extLst>
          </p:cNvPr>
          <p:cNvSpPr/>
          <p:nvPr/>
        </p:nvSpPr>
        <p:spPr>
          <a:xfrm>
            <a:off x="5541825" y="1663017"/>
            <a:ext cx="1108348" cy="547769"/>
          </a:xfrm>
          <a:prstGeom prst="roundRect">
            <a:avLst>
              <a:gd name="adj" fmla="val 50000"/>
            </a:avLst>
          </a:prstGeom>
          <a:gradFill>
            <a:gsLst>
              <a:gs pos="0">
                <a:schemeClr val="accent3">
                  <a:lumMod val="75000"/>
                  <a:alpha val="25000"/>
                </a:schemeClr>
              </a:gs>
              <a:gs pos="100000">
                <a:schemeClr val="accent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latin typeface="Montserrat" panose="00000500000000000000" pitchFamily="50" charset="0"/>
              </a:rPr>
              <a:t>Online Research</a:t>
            </a:r>
          </a:p>
        </p:txBody>
      </p:sp>
      <p:sp>
        <p:nvSpPr>
          <p:cNvPr id="8" name="Rectangle: Rounded Corners 7">
            <a:extLst>
              <a:ext uri="{FF2B5EF4-FFF2-40B4-BE49-F238E27FC236}">
                <a16:creationId xmlns:a16="http://schemas.microsoft.com/office/drawing/2014/main" id="{FF146F2A-8146-4B44-8484-7B91965AEBCE}"/>
              </a:ext>
            </a:extLst>
          </p:cNvPr>
          <p:cNvSpPr/>
          <p:nvPr/>
        </p:nvSpPr>
        <p:spPr>
          <a:xfrm>
            <a:off x="7168878" y="1663017"/>
            <a:ext cx="1108348" cy="547769"/>
          </a:xfrm>
          <a:prstGeom prst="roundRect">
            <a:avLst>
              <a:gd name="adj" fmla="val 50000"/>
            </a:avLst>
          </a:prstGeom>
          <a:gradFill>
            <a:gsLst>
              <a:gs pos="0">
                <a:schemeClr val="accent3">
                  <a:lumMod val="75000"/>
                  <a:alpha val="25000"/>
                </a:schemeClr>
              </a:gs>
              <a:gs pos="100000">
                <a:schemeClr val="accent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latin typeface="Montserrat" panose="00000500000000000000" pitchFamily="50" charset="0"/>
              </a:rPr>
              <a:t>Qualification Call</a:t>
            </a:r>
          </a:p>
        </p:txBody>
      </p:sp>
      <p:sp>
        <p:nvSpPr>
          <p:cNvPr id="14" name="Rectangle: Rounded Corners 13">
            <a:extLst>
              <a:ext uri="{FF2B5EF4-FFF2-40B4-BE49-F238E27FC236}">
                <a16:creationId xmlns:a16="http://schemas.microsoft.com/office/drawing/2014/main" id="{59F79ED7-FDE0-4AF0-BE34-EB5E1F280D74}"/>
              </a:ext>
            </a:extLst>
          </p:cNvPr>
          <p:cNvSpPr/>
          <p:nvPr/>
        </p:nvSpPr>
        <p:spPr>
          <a:xfrm>
            <a:off x="2287721" y="2835648"/>
            <a:ext cx="1108348" cy="547769"/>
          </a:xfrm>
          <a:prstGeom prst="roundRect">
            <a:avLst>
              <a:gd name="adj" fmla="val 50000"/>
            </a:avLst>
          </a:prstGeom>
          <a:gradFill>
            <a:gsLst>
              <a:gs pos="0">
                <a:schemeClr val="accent3">
                  <a:lumMod val="75000"/>
                  <a:alpha val="25000"/>
                </a:schemeClr>
              </a:gs>
              <a:gs pos="100000">
                <a:schemeClr val="accent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latin typeface="Montserrat" panose="00000500000000000000" pitchFamily="50" charset="0"/>
              </a:rPr>
              <a:t>Web Forms</a:t>
            </a:r>
          </a:p>
        </p:txBody>
      </p:sp>
      <p:sp>
        <p:nvSpPr>
          <p:cNvPr id="15" name="Rectangle: Rounded Corners 14">
            <a:extLst>
              <a:ext uri="{FF2B5EF4-FFF2-40B4-BE49-F238E27FC236}">
                <a16:creationId xmlns:a16="http://schemas.microsoft.com/office/drawing/2014/main" id="{FF8ED27F-2DC9-41BB-B42B-6C652587E77D}"/>
              </a:ext>
            </a:extLst>
          </p:cNvPr>
          <p:cNvSpPr/>
          <p:nvPr/>
        </p:nvSpPr>
        <p:spPr>
          <a:xfrm>
            <a:off x="3914773" y="2835648"/>
            <a:ext cx="1108348" cy="547769"/>
          </a:xfrm>
          <a:prstGeom prst="roundRect">
            <a:avLst>
              <a:gd name="adj" fmla="val 50000"/>
            </a:avLst>
          </a:prstGeom>
          <a:gradFill>
            <a:gsLst>
              <a:gs pos="0">
                <a:schemeClr val="accent3">
                  <a:lumMod val="75000"/>
                  <a:alpha val="25000"/>
                </a:schemeClr>
              </a:gs>
              <a:gs pos="100000">
                <a:schemeClr val="accent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latin typeface="Montserrat" panose="00000500000000000000" pitchFamily="50" charset="0"/>
              </a:rPr>
              <a:t>Attends Webinar</a:t>
            </a:r>
          </a:p>
        </p:txBody>
      </p:sp>
      <p:sp>
        <p:nvSpPr>
          <p:cNvPr id="16" name="Rectangle: Rounded Corners 15">
            <a:extLst>
              <a:ext uri="{FF2B5EF4-FFF2-40B4-BE49-F238E27FC236}">
                <a16:creationId xmlns:a16="http://schemas.microsoft.com/office/drawing/2014/main" id="{4EADA175-F789-4EF8-AF70-541D8A6CB0F3}"/>
              </a:ext>
            </a:extLst>
          </p:cNvPr>
          <p:cNvSpPr/>
          <p:nvPr/>
        </p:nvSpPr>
        <p:spPr>
          <a:xfrm>
            <a:off x="5541825" y="2835648"/>
            <a:ext cx="1108348" cy="547769"/>
          </a:xfrm>
          <a:prstGeom prst="roundRect">
            <a:avLst>
              <a:gd name="adj" fmla="val 50000"/>
            </a:avLst>
          </a:prstGeom>
          <a:gradFill>
            <a:gsLst>
              <a:gs pos="0">
                <a:schemeClr val="accent3">
                  <a:lumMod val="75000"/>
                  <a:alpha val="25000"/>
                </a:schemeClr>
              </a:gs>
              <a:gs pos="100000">
                <a:schemeClr val="accent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latin typeface="Montserrat" panose="00000500000000000000" pitchFamily="50" charset="0"/>
              </a:rPr>
              <a:t>Personalized Email</a:t>
            </a:r>
          </a:p>
        </p:txBody>
      </p:sp>
      <p:sp>
        <p:nvSpPr>
          <p:cNvPr id="17" name="Rectangle: Rounded Corners 16">
            <a:extLst>
              <a:ext uri="{FF2B5EF4-FFF2-40B4-BE49-F238E27FC236}">
                <a16:creationId xmlns:a16="http://schemas.microsoft.com/office/drawing/2014/main" id="{7CF0B7B3-60F1-411A-B498-5FCA062528E5}"/>
              </a:ext>
            </a:extLst>
          </p:cNvPr>
          <p:cNvSpPr/>
          <p:nvPr/>
        </p:nvSpPr>
        <p:spPr>
          <a:xfrm>
            <a:off x="7168878" y="2835648"/>
            <a:ext cx="1108348" cy="547769"/>
          </a:xfrm>
          <a:prstGeom prst="roundRect">
            <a:avLst>
              <a:gd name="adj" fmla="val 50000"/>
            </a:avLst>
          </a:prstGeom>
          <a:gradFill>
            <a:gsLst>
              <a:gs pos="0">
                <a:schemeClr val="accent3">
                  <a:lumMod val="75000"/>
                  <a:alpha val="25000"/>
                </a:schemeClr>
              </a:gs>
              <a:gs pos="100000">
                <a:schemeClr val="accent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latin typeface="Montserrat" panose="00000500000000000000" pitchFamily="50" charset="0"/>
              </a:rPr>
              <a:t>Event Attendance</a:t>
            </a:r>
          </a:p>
        </p:txBody>
      </p:sp>
      <p:sp>
        <p:nvSpPr>
          <p:cNvPr id="18" name="Rectangle: Rounded Corners 17">
            <a:extLst>
              <a:ext uri="{FF2B5EF4-FFF2-40B4-BE49-F238E27FC236}">
                <a16:creationId xmlns:a16="http://schemas.microsoft.com/office/drawing/2014/main" id="{0F2AFD90-A1BE-4C26-BC55-F94C24140174}"/>
              </a:ext>
            </a:extLst>
          </p:cNvPr>
          <p:cNvSpPr/>
          <p:nvPr/>
        </p:nvSpPr>
        <p:spPr>
          <a:xfrm>
            <a:off x="8795930" y="2835648"/>
            <a:ext cx="1108348" cy="547769"/>
          </a:xfrm>
          <a:prstGeom prst="roundRect">
            <a:avLst>
              <a:gd name="adj" fmla="val 50000"/>
            </a:avLst>
          </a:prstGeom>
          <a:gradFill>
            <a:gsLst>
              <a:gs pos="0">
                <a:schemeClr val="accent3">
                  <a:lumMod val="75000"/>
                  <a:alpha val="25000"/>
                </a:schemeClr>
              </a:gs>
              <a:gs pos="100000">
                <a:schemeClr val="accent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latin typeface="Montserrat" panose="00000500000000000000" pitchFamily="50" charset="0"/>
              </a:rPr>
              <a:t>Sales Meeting</a:t>
            </a:r>
          </a:p>
        </p:txBody>
      </p:sp>
      <p:sp>
        <p:nvSpPr>
          <p:cNvPr id="22" name="Rectangle: Rounded Corners 21">
            <a:extLst>
              <a:ext uri="{FF2B5EF4-FFF2-40B4-BE49-F238E27FC236}">
                <a16:creationId xmlns:a16="http://schemas.microsoft.com/office/drawing/2014/main" id="{368EC9F0-01A2-47E0-BDB9-E3CC97343120}"/>
              </a:ext>
            </a:extLst>
          </p:cNvPr>
          <p:cNvSpPr/>
          <p:nvPr/>
        </p:nvSpPr>
        <p:spPr>
          <a:xfrm>
            <a:off x="2287721" y="4008280"/>
            <a:ext cx="1108348" cy="547769"/>
          </a:xfrm>
          <a:prstGeom prst="roundRect">
            <a:avLst>
              <a:gd name="adj" fmla="val 50000"/>
            </a:avLst>
          </a:prstGeom>
          <a:gradFill>
            <a:gsLst>
              <a:gs pos="0">
                <a:schemeClr val="accent3">
                  <a:lumMod val="75000"/>
                  <a:alpha val="25000"/>
                </a:schemeClr>
              </a:gs>
              <a:gs pos="100000">
                <a:schemeClr val="accent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latin typeface="Montserrat" panose="00000500000000000000" pitchFamily="50" charset="0"/>
              </a:rPr>
              <a:t>Visits Blog</a:t>
            </a:r>
          </a:p>
        </p:txBody>
      </p:sp>
      <p:sp>
        <p:nvSpPr>
          <p:cNvPr id="23" name="Rectangle: Rounded Corners 22">
            <a:extLst>
              <a:ext uri="{FF2B5EF4-FFF2-40B4-BE49-F238E27FC236}">
                <a16:creationId xmlns:a16="http://schemas.microsoft.com/office/drawing/2014/main" id="{B627DD70-CE8E-48CF-8636-DE6EA3300207}"/>
              </a:ext>
            </a:extLst>
          </p:cNvPr>
          <p:cNvSpPr/>
          <p:nvPr/>
        </p:nvSpPr>
        <p:spPr>
          <a:xfrm>
            <a:off x="3914773" y="4008280"/>
            <a:ext cx="1108348" cy="547769"/>
          </a:xfrm>
          <a:prstGeom prst="roundRect">
            <a:avLst>
              <a:gd name="adj" fmla="val 50000"/>
            </a:avLst>
          </a:prstGeom>
          <a:gradFill>
            <a:gsLst>
              <a:gs pos="0">
                <a:schemeClr val="accent3">
                  <a:lumMod val="75000"/>
                  <a:alpha val="25000"/>
                </a:schemeClr>
              </a:gs>
              <a:gs pos="100000">
                <a:schemeClr val="accent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latin typeface="Montserrat" panose="00000500000000000000" pitchFamily="50" charset="0"/>
              </a:rPr>
              <a:t>Signs Up for Newsletter</a:t>
            </a:r>
          </a:p>
        </p:txBody>
      </p:sp>
      <p:sp>
        <p:nvSpPr>
          <p:cNvPr id="25" name="Rectangle: Rounded Corners 24">
            <a:extLst>
              <a:ext uri="{FF2B5EF4-FFF2-40B4-BE49-F238E27FC236}">
                <a16:creationId xmlns:a16="http://schemas.microsoft.com/office/drawing/2014/main" id="{71CD5CAD-59C6-48DD-A88A-DA85586372F8}"/>
              </a:ext>
            </a:extLst>
          </p:cNvPr>
          <p:cNvSpPr/>
          <p:nvPr/>
        </p:nvSpPr>
        <p:spPr>
          <a:xfrm>
            <a:off x="7168878" y="4008280"/>
            <a:ext cx="1108348" cy="547769"/>
          </a:xfrm>
          <a:prstGeom prst="roundRect">
            <a:avLst>
              <a:gd name="adj" fmla="val 50000"/>
            </a:avLst>
          </a:prstGeom>
          <a:gradFill>
            <a:gsLst>
              <a:gs pos="0">
                <a:schemeClr val="accent3">
                  <a:lumMod val="75000"/>
                  <a:alpha val="25000"/>
                </a:schemeClr>
              </a:gs>
              <a:gs pos="100000">
                <a:schemeClr val="accent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latin typeface="Montserrat" panose="00000500000000000000" pitchFamily="50" charset="0"/>
              </a:rPr>
              <a:t>Event Invite</a:t>
            </a:r>
          </a:p>
        </p:txBody>
      </p:sp>
      <p:sp>
        <p:nvSpPr>
          <p:cNvPr id="30" name="Rectangle: Rounded Corners 29">
            <a:extLst>
              <a:ext uri="{FF2B5EF4-FFF2-40B4-BE49-F238E27FC236}">
                <a16:creationId xmlns:a16="http://schemas.microsoft.com/office/drawing/2014/main" id="{0D76D161-B5AC-41CF-8D61-E7EB9920D555}"/>
              </a:ext>
            </a:extLst>
          </p:cNvPr>
          <p:cNvSpPr/>
          <p:nvPr/>
        </p:nvSpPr>
        <p:spPr>
          <a:xfrm>
            <a:off x="2287721" y="5180912"/>
            <a:ext cx="1108348" cy="547769"/>
          </a:xfrm>
          <a:prstGeom prst="roundRect">
            <a:avLst>
              <a:gd name="adj" fmla="val 50000"/>
            </a:avLst>
          </a:prstGeom>
          <a:gradFill>
            <a:gsLst>
              <a:gs pos="0">
                <a:schemeClr val="accent3">
                  <a:lumMod val="75000"/>
                  <a:alpha val="25000"/>
                </a:schemeClr>
              </a:gs>
              <a:gs pos="100000">
                <a:schemeClr val="accent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latin typeface="Montserrat" panose="00000500000000000000" pitchFamily="50" charset="0"/>
              </a:rPr>
              <a:t>Downloads Case Study</a:t>
            </a:r>
          </a:p>
        </p:txBody>
      </p:sp>
      <p:sp>
        <p:nvSpPr>
          <p:cNvPr id="32" name="Rectangle: Rounded Corners 31">
            <a:extLst>
              <a:ext uri="{FF2B5EF4-FFF2-40B4-BE49-F238E27FC236}">
                <a16:creationId xmlns:a16="http://schemas.microsoft.com/office/drawing/2014/main" id="{781FCC15-0938-444D-A093-9874891BF75D}"/>
              </a:ext>
            </a:extLst>
          </p:cNvPr>
          <p:cNvSpPr/>
          <p:nvPr/>
        </p:nvSpPr>
        <p:spPr>
          <a:xfrm>
            <a:off x="5541825" y="5180912"/>
            <a:ext cx="1108348" cy="547769"/>
          </a:xfrm>
          <a:prstGeom prst="roundRect">
            <a:avLst>
              <a:gd name="adj" fmla="val 50000"/>
            </a:avLst>
          </a:prstGeom>
          <a:gradFill>
            <a:gsLst>
              <a:gs pos="0">
                <a:schemeClr val="accent3">
                  <a:lumMod val="75000"/>
                  <a:alpha val="25000"/>
                </a:schemeClr>
              </a:gs>
              <a:gs pos="100000">
                <a:schemeClr val="accent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latin typeface="Montserrat" panose="00000500000000000000" pitchFamily="50" charset="0"/>
              </a:rPr>
              <a:t>Qualification Call</a:t>
            </a:r>
          </a:p>
        </p:txBody>
      </p:sp>
      <p:cxnSp>
        <p:nvCxnSpPr>
          <p:cNvPr id="37" name="Straight Arrow Connector 36">
            <a:extLst>
              <a:ext uri="{FF2B5EF4-FFF2-40B4-BE49-F238E27FC236}">
                <a16:creationId xmlns:a16="http://schemas.microsoft.com/office/drawing/2014/main" id="{DC5E979B-9830-47E3-BB9A-000DE4974F0D}"/>
              </a:ext>
            </a:extLst>
          </p:cNvPr>
          <p:cNvCxnSpPr>
            <a:cxnSpLocks/>
            <a:stCxn id="3" idx="3"/>
            <a:endCxn id="5" idx="1"/>
          </p:cNvCxnSpPr>
          <p:nvPr/>
        </p:nvCxnSpPr>
        <p:spPr>
          <a:xfrm>
            <a:off x="1731185" y="1936902"/>
            <a:ext cx="556536" cy="0"/>
          </a:xfrm>
          <a:prstGeom prst="straightConnector1">
            <a:avLst/>
          </a:prstGeom>
          <a:ln cap="rnd">
            <a:solidFill>
              <a:schemeClr val="bg1">
                <a:lumMod val="50000"/>
              </a:schemeClr>
            </a:solidFill>
            <a:prstDash val="dash"/>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EDD278E-6C22-4390-9CBB-52D6DBFD1661}"/>
              </a:ext>
            </a:extLst>
          </p:cNvPr>
          <p:cNvCxnSpPr>
            <a:cxnSpLocks/>
            <a:stCxn id="5" idx="3"/>
            <a:endCxn id="7" idx="1"/>
          </p:cNvCxnSpPr>
          <p:nvPr/>
        </p:nvCxnSpPr>
        <p:spPr>
          <a:xfrm>
            <a:off x="3396069" y="1936902"/>
            <a:ext cx="2145756" cy="0"/>
          </a:xfrm>
          <a:prstGeom prst="straightConnector1">
            <a:avLst/>
          </a:prstGeom>
          <a:ln cap="rnd">
            <a:solidFill>
              <a:schemeClr val="bg1">
                <a:lumMod val="50000"/>
              </a:schemeClr>
            </a:solidFill>
            <a:prstDash val="dash"/>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52EF1B6-8C3E-429B-9ED9-675BAF826C1A}"/>
              </a:ext>
            </a:extLst>
          </p:cNvPr>
          <p:cNvCxnSpPr>
            <a:cxnSpLocks/>
            <a:stCxn id="7" idx="3"/>
            <a:endCxn id="8" idx="1"/>
          </p:cNvCxnSpPr>
          <p:nvPr/>
        </p:nvCxnSpPr>
        <p:spPr>
          <a:xfrm>
            <a:off x="6650173" y="1936902"/>
            <a:ext cx="518705" cy="0"/>
          </a:xfrm>
          <a:prstGeom prst="straightConnector1">
            <a:avLst/>
          </a:prstGeom>
          <a:ln cap="rnd">
            <a:solidFill>
              <a:schemeClr val="bg1">
                <a:lumMod val="50000"/>
              </a:schemeClr>
            </a:solidFill>
            <a:prstDash val="dash"/>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7CDB5FE-6D67-4281-8D65-561874EB6C37}"/>
              </a:ext>
            </a:extLst>
          </p:cNvPr>
          <p:cNvCxnSpPr>
            <a:cxnSpLocks/>
            <a:stCxn id="17" idx="3"/>
            <a:endCxn id="18" idx="1"/>
          </p:cNvCxnSpPr>
          <p:nvPr/>
        </p:nvCxnSpPr>
        <p:spPr>
          <a:xfrm>
            <a:off x="8277226" y="3109533"/>
            <a:ext cx="518704" cy="0"/>
          </a:xfrm>
          <a:prstGeom prst="straightConnector1">
            <a:avLst/>
          </a:prstGeom>
          <a:ln cap="rnd">
            <a:solidFill>
              <a:schemeClr val="bg1">
                <a:lumMod val="50000"/>
              </a:schemeClr>
            </a:solidFill>
            <a:prstDash val="dash"/>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8815F5C-B98A-49AE-9DA1-606E216EC448}"/>
              </a:ext>
            </a:extLst>
          </p:cNvPr>
          <p:cNvCxnSpPr>
            <a:cxnSpLocks/>
            <a:stCxn id="18" idx="3"/>
            <a:endCxn id="19" idx="1"/>
          </p:cNvCxnSpPr>
          <p:nvPr/>
        </p:nvCxnSpPr>
        <p:spPr>
          <a:xfrm>
            <a:off x="9904278" y="3109533"/>
            <a:ext cx="556537" cy="0"/>
          </a:xfrm>
          <a:prstGeom prst="straightConnector1">
            <a:avLst/>
          </a:prstGeom>
          <a:ln cap="rnd">
            <a:solidFill>
              <a:schemeClr val="bg1">
                <a:lumMod val="50000"/>
              </a:schemeClr>
            </a:solidFill>
            <a:prstDash val="dash"/>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35074CB-3231-4129-8C65-AC6F4800BE10}"/>
              </a:ext>
            </a:extLst>
          </p:cNvPr>
          <p:cNvCxnSpPr>
            <a:cxnSpLocks/>
            <a:stCxn id="8" idx="3"/>
            <a:endCxn id="18" idx="0"/>
          </p:cNvCxnSpPr>
          <p:nvPr/>
        </p:nvCxnSpPr>
        <p:spPr>
          <a:xfrm>
            <a:off x="8277226" y="1936902"/>
            <a:ext cx="1072878" cy="898747"/>
          </a:xfrm>
          <a:prstGeom prst="bentConnector2">
            <a:avLst/>
          </a:prstGeom>
          <a:ln cap="rnd">
            <a:solidFill>
              <a:schemeClr val="bg1">
                <a:lumMod val="50000"/>
              </a:schemeClr>
            </a:solidFill>
            <a:prstDash val="dash"/>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B87669DE-5E34-4482-BFE8-3C0F631D61C3}"/>
              </a:ext>
            </a:extLst>
          </p:cNvPr>
          <p:cNvCxnSpPr>
            <a:cxnSpLocks/>
            <a:stCxn id="32" idx="3"/>
            <a:endCxn id="25" idx="2"/>
          </p:cNvCxnSpPr>
          <p:nvPr/>
        </p:nvCxnSpPr>
        <p:spPr>
          <a:xfrm flipV="1">
            <a:off x="6650173" y="4556049"/>
            <a:ext cx="1072879" cy="898748"/>
          </a:xfrm>
          <a:prstGeom prst="bentConnector2">
            <a:avLst/>
          </a:prstGeom>
          <a:ln cap="rnd">
            <a:solidFill>
              <a:schemeClr val="bg1">
                <a:lumMod val="50000"/>
              </a:schemeClr>
            </a:solidFill>
            <a:prstDash val="dash"/>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B8230D8D-BF94-44D1-9274-21E9C692664B}"/>
              </a:ext>
            </a:extLst>
          </p:cNvPr>
          <p:cNvCxnSpPr>
            <a:cxnSpLocks/>
            <a:endCxn id="18" idx="2"/>
          </p:cNvCxnSpPr>
          <p:nvPr/>
        </p:nvCxnSpPr>
        <p:spPr>
          <a:xfrm flipV="1">
            <a:off x="6690369" y="3383418"/>
            <a:ext cx="2659735" cy="2071380"/>
          </a:xfrm>
          <a:prstGeom prst="bentConnector2">
            <a:avLst/>
          </a:prstGeom>
          <a:ln cap="rnd">
            <a:solidFill>
              <a:schemeClr val="bg1">
                <a:lumMod val="50000"/>
              </a:schemeClr>
            </a:solidFill>
            <a:prstDash val="dash"/>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6B2334E-B4E0-46C6-8DFC-3E75DC3120AD}"/>
              </a:ext>
            </a:extLst>
          </p:cNvPr>
          <p:cNvCxnSpPr>
            <a:cxnSpLocks/>
            <a:stCxn id="25" idx="0"/>
            <a:endCxn id="17" idx="2"/>
          </p:cNvCxnSpPr>
          <p:nvPr/>
        </p:nvCxnSpPr>
        <p:spPr>
          <a:xfrm flipV="1">
            <a:off x="7723052" y="3383418"/>
            <a:ext cx="0" cy="624862"/>
          </a:xfrm>
          <a:prstGeom prst="straightConnector1">
            <a:avLst/>
          </a:prstGeom>
          <a:ln cap="rnd">
            <a:solidFill>
              <a:schemeClr val="bg1">
                <a:lumMod val="50000"/>
              </a:schemeClr>
            </a:solidFill>
            <a:prstDash val="dash"/>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B6CFBE2-C7EC-48E2-AE3B-A0676DEDD9D6}"/>
              </a:ext>
            </a:extLst>
          </p:cNvPr>
          <p:cNvCxnSpPr>
            <a:cxnSpLocks/>
            <a:stCxn id="16" idx="3"/>
            <a:endCxn id="17" idx="1"/>
          </p:cNvCxnSpPr>
          <p:nvPr/>
        </p:nvCxnSpPr>
        <p:spPr>
          <a:xfrm>
            <a:off x="6650173" y="3109533"/>
            <a:ext cx="518705" cy="0"/>
          </a:xfrm>
          <a:prstGeom prst="straightConnector1">
            <a:avLst/>
          </a:prstGeom>
          <a:ln cap="rnd">
            <a:solidFill>
              <a:schemeClr val="bg1">
                <a:lumMod val="50000"/>
              </a:schemeClr>
            </a:solidFill>
            <a:prstDash val="dash"/>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A657222-FF9D-4143-92DC-AFCBC9B77743}"/>
              </a:ext>
            </a:extLst>
          </p:cNvPr>
          <p:cNvCxnSpPr>
            <a:cxnSpLocks/>
            <a:stCxn id="15" idx="3"/>
            <a:endCxn id="16" idx="1"/>
          </p:cNvCxnSpPr>
          <p:nvPr/>
        </p:nvCxnSpPr>
        <p:spPr>
          <a:xfrm>
            <a:off x="5023121" y="3109533"/>
            <a:ext cx="518704" cy="0"/>
          </a:xfrm>
          <a:prstGeom prst="straightConnector1">
            <a:avLst/>
          </a:prstGeom>
          <a:ln cap="rnd">
            <a:solidFill>
              <a:schemeClr val="bg1">
                <a:lumMod val="50000"/>
              </a:schemeClr>
            </a:solidFill>
            <a:prstDash val="dash"/>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0260842-FA3E-411A-9C38-81E89262DEE3}"/>
              </a:ext>
            </a:extLst>
          </p:cNvPr>
          <p:cNvCxnSpPr>
            <a:cxnSpLocks/>
            <a:stCxn id="14" idx="3"/>
            <a:endCxn id="15" idx="1"/>
          </p:cNvCxnSpPr>
          <p:nvPr/>
        </p:nvCxnSpPr>
        <p:spPr>
          <a:xfrm>
            <a:off x="3396069" y="3109533"/>
            <a:ext cx="518704" cy="0"/>
          </a:xfrm>
          <a:prstGeom prst="straightConnector1">
            <a:avLst/>
          </a:prstGeom>
          <a:ln cap="rnd">
            <a:solidFill>
              <a:schemeClr val="bg1">
                <a:lumMod val="50000"/>
              </a:schemeClr>
            </a:solidFill>
            <a:prstDash val="dash"/>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319D49C-C0B2-4775-80E8-085400850D74}"/>
              </a:ext>
            </a:extLst>
          </p:cNvPr>
          <p:cNvCxnSpPr>
            <a:cxnSpLocks/>
            <a:stCxn id="5" idx="2"/>
            <a:endCxn id="14" idx="0"/>
          </p:cNvCxnSpPr>
          <p:nvPr/>
        </p:nvCxnSpPr>
        <p:spPr>
          <a:xfrm>
            <a:off x="2841895" y="2210787"/>
            <a:ext cx="0" cy="624862"/>
          </a:xfrm>
          <a:prstGeom prst="straightConnector1">
            <a:avLst/>
          </a:prstGeom>
          <a:ln cap="rnd">
            <a:solidFill>
              <a:schemeClr val="bg1">
                <a:lumMod val="50000"/>
              </a:schemeClr>
            </a:solidFill>
            <a:prstDash val="dash"/>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F043270-7480-44AF-A985-92359F514289}"/>
              </a:ext>
            </a:extLst>
          </p:cNvPr>
          <p:cNvCxnSpPr>
            <a:cxnSpLocks/>
            <a:stCxn id="22" idx="0"/>
            <a:endCxn id="14" idx="2"/>
          </p:cNvCxnSpPr>
          <p:nvPr/>
        </p:nvCxnSpPr>
        <p:spPr>
          <a:xfrm flipV="1">
            <a:off x="2841895" y="3383418"/>
            <a:ext cx="0" cy="624862"/>
          </a:xfrm>
          <a:prstGeom prst="straightConnector1">
            <a:avLst/>
          </a:prstGeom>
          <a:ln cap="rnd">
            <a:solidFill>
              <a:schemeClr val="bg1">
                <a:lumMod val="50000"/>
              </a:schemeClr>
            </a:solidFill>
            <a:prstDash val="dash"/>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268EACC-A235-404C-8232-F7F1CAFDB1B8}"/>
              </a:ext>
            </a:extLst>
          </p:cNvPr>
          <p:cNvCxnSpPr>
            <a:cxnSpLocks/>
            <a:stCxn id="21" idx="3"/>
            <a:endCxn id="22" idx="1"/>
          </p:cNvCxnSpPr>
          <p:nvPr/>
        </p:nvCxnSpPr>
        <p:spPr>
          <a:xfrm>
            <a:off x="1731185" y="4282165"/>
            <a:ext cx="556536" cy="0"/>
          </a:xfrm>
          <a:prstGeom prst="straightConnector1">
            <a:avLst/>
          </a:prstGeom>
          <a:ln cap="rnd">
            <a:solidFill>
              <a:schemeClr val="bg1">
                <a:lumMod val="50000"/>
              </a:schemeClr>
            </a:solidFill>
            <a:prstDash val="dash"/>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94D9D06-709A-4AB0-8206-295E566BF225}"/>
              </a:ext>
            </a:extLst>
          </p:cNvPr>
          <p:cNvCxnSpPr>
            <a:cxnSpLocks/>
            <a:stCxn id="29" idx="3"/>
            <a:endCxn id="30" idx="1"/>
          </p:cNvCxnSpPr>
          <p:nvPr/>
        </p:nvCxnSpPr>
        <p:spPr>
          <a:xfrm>
            <a:off x="1731185" y="5454797"/>
            <a:ext cx="556536" cy="0"/>
          </a:xfrm>
          <a:prstGeom prst="straightConnector1">
            <a:avLst/>
          </a:prstGeom>
          <a:ln cap="rnd">
            <a:solidFill>
              <a:schemeClr val="bg1">
                <a:lumMod val="50000"/>
              </a:schemeClr>
            </a:solidFill>
            <a:prstDash val="dash"/>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CB53060A-021A-43FB-B62B-C6CBEE44D6E3}"/>
              </a:ext>
            </a:extLst>
          </p:cNvPr>
          <p:cNvCxnSpPr>
            <a:cxnSpLocks/>
            <a:stCxn id="22" idx="3"/>
            <a:endCxn id="23" idx="1"/>
          </p:cNvCxnSpPr>
          <p:nvPr/>
        </p:nvCxnSpPr>
        <p:spPr>
          <a:xfrm>
            <a:off x="3396069" y="4282165"/>
            <a:ext cx="518704" cy="0"/>
          </a:xfrm>
          <a:prstGeom prst="straightConnector1">
            <a:avLst/>
          </a:prstGeom>
          <a:ln cap="rnd">
            <a:solidFill>
              <a:schemeClr val="bg1">
                <a:lumMod val="50000"/>
              </a:schemeClr>
            </a:solidFill>
            <a:prstDash val="dash"/>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2FB6D99-249B-4E50-BA52-1F956D608827}"/>
              </a:ext>
            </a:extLst>
          </p:cNvPr>
          <p:cNvCxnSpPr>
            <a:cxnSpLocks/>
            <a:stCxn id="23" idx="0"/>
            <a:endCxn id="15" idx="2"/>
          </p:cNvCxnSpPr>
          <p:nvPr/>
        </p:nvCxnSpPr>
        <p:spPr>
          <a:xfrm flipV="1">
            <a:off x="4468947" y="3383418"/>
            <a:ext cx="0" cy="624862"/>
          </a:xfrm>
          <a:prstGeom prst="straightConnector1">
            <a:avLst/>
          </a:prstGeom>
          <a:ln cap="rnd">
            <a:solidFill>
              <a:schemeClr val="bg1">
                <a:lumMod val="50000"/>
              </a:schemeClr>
            </a:solidFill>
            <a:prstDash val="dash"/>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DF9913FF-E9BF-4C24-AA52-C4E1C1089C57}"/>
              </a:ext>
            </a:extLst>
          </p:cNvPr>
          <p:cNvCxnSpPr>
            <a:cxnSpLocks/>
            <a:stCxn id="23" idx="3"/>
            <a:endCxn id="16" idx="2"/>
          </p:cNvCxnSpPr>
          <p:nvPr/>
        </p:nvCxnSpPr>
        <p:spPr>
          <a:xfrm flipV="1">
            <a:off x="5023121" y="3383418"/>
            <a:ext cx="1072878" cy="898747"/>
          </a:xfrm>
          <a:prstGeom prst="bentConnector2">
            <a:avLst/>
          </a:prstGeom>
          <a:ln cap="rnd">
            <a:solidFill>
              <a:schemeClr val="bg1">
                <a:lumMod val="50000"/>
              </a:schemeClr>
            </a:solidFill>
            <a:prstDash val="dash"/>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020D1182-22BC-4E2A-9A8F-61D1E858E799}"/>
              </a:ext>
            </a:extLst>
          </p:cNvPr>
          <p:cNvCxnSpPr>
            <a:cxnSpLocks/>
            <a:stCxn id="30" idx="3"/>
            <a:endCxn id="23" idx="2"/>
          </p:cNvCxnSpPr>
          <p:nvPr/>
        </p:nvCxnSpPr>
        <p:spPr>
          <a:xfrm flipV="1">
            <a:off x="3396069" y="4556049"/>
            <a:ext cx="1072878" cy="898748"/>
          </a:xfrm>
          <a:prstGeom prst="bentConnector2">
            <a:avLst/>
          </a:prstGeom>
          <a:ln cap="rnd">
            <a:solidFill>
              <a:schemeClr val="bg1">
                <a:lumMod val="50000"/>
              </a:schemeClr>
            </a:solidFill>
            <a:prstDash val="dash"/>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A0EC1D-4928-4993-B771-A7ED4DF74995}"/>
              </a:ext>
            </a:extLst>
          </p:cNvPr>
          <p:cNvCxnSpPr>
            <a:cxnSpLocks/>
            <a:stCxn id="30" idx="3"/>
            <a:endCxn id="32" idx="1"/>
          </p:cNvCxnSpPr>
          <p:nvPr/>
        </p:nvCxnSpPr>
        <p:spPr>
          <a:xfrm>
            <a:off x="3396069" y="5454797"/>
            <a:ext cx="2145756" cy="0"/>
          </a:xfrm>
          <a:prstGeom prst="straightConnector1">
            <a:avLst/>
          </a:prstGeom>
          <a:ln cap="rnd">
            <a:solidFill>
              <a:schemeClr val="bg1">
                <a:lumMod val="50000"/>
              </a:schemeClr>
            </a:solidFill>
            <a:prstDash val="dash"/>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27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500" fill="hold"/>
                                        <p:tgtEl>
                                          <p:spTgt spid="3"/>
                                        </p:tgtEl>
                                        <p:attrNameLst>
                                          <p:attrName>ppt_w</p:attrName>
                                        </p:attrNameLst>
                                      </p:cBhvr>
                                      <p:tavLst>
                                        <p:tav tm="0">
                                          <p:val>
                                            <p:strVal val="4/3*#ppt_w"/>
                                          </p:val>
                                        </p:tav>
                                        <p:tav tm="100000">
                                          <p:val>
                                            <p:strVal val="#ppt_w"/>
                                          </p:val>
                                        </p:tav>
                                      </p:tavLst>
                                    </p:anim>
                                    <p:anim calcmode="lin" valueType="num">
                                      <p:cBhvr>
                                        <p:cTn id="8" dur="1500" fill="hold"/>
                                        <p:tgtEl>
                                          <p:spTgt spid="3"/>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1500" fill="hold"/>
                                        <p:tgtEl>
                                          <p:spTgt spid="21"/>
                                        </p:tgtEl>
                                        <p:attrNameLst>
                                          <p:attrName>ppt_w</p:attrName>
                                        </p:attrNameLst>
                                      </p:cBhvr>
                                      <p:tavLst>
                                        <p:tav tm="0">
                                          <p:val>
                                            <p:strVal val="4/3*#ppt_w"/>
                                          </p:val>
                                        </p:tav>
                                        <p:tav tm="100000">
                                          <p:val>
                                            <p:strVal val="#ppt_w"/>
                                          </p:val>
                                        </p:tav>
                                      </p:tavLst>
                                    </p:anim>
                                    <p:anim calcmode="lin" valueType="num">
                                      <p:cBhvr>
                                        <p:cTn id="12" dur="1500" fill="hold"/>
                                        <p:tgtEl>
                                          <p:spTgt spid="21"/>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p:cTn id="15" dur="1500" fill="hold"/>
                                        <p:tgtEl>
                                          <p:spTgt spid="29"/>
                                        </p:tgtEl>
                                        <p:attrNameLst>
                                          <p:attrName>ppt_w</p:attrName>
                                        </p:attrNameLst>
                                      </p:cBhvr>
                                      <p:tavLst>
                                        <p:tav tm="0">
                                          <p:val>
                                            <p:strVal val="4/3*#ppt_w"/>
                                          </p:val>
                                        </p:tav>
                                        <p:tav tm="100000">
                                          <p:val>
                                            <p:strVal val="#ppt_w"/>
                                          </p:val>
                                        </p:tav>
                                      </p:tavLst>
                                    </p:anim>
                                    <p:anim calcmode="lin" valueType="num">
                                      <p:cBhvr>
                                        <p:cTn id="16" dur="1500" fill="hold"/>
                                        <p:tgtEl>
                                          <p:spTgt spid="29"/>
                                        </p:tgtEl>
                                        <p:attrNameLst>
                                          <p:attrName>ppt_h</p:attrName>
                                        </p:attrNameLst>
                                      </p:cBhvr>
                                      <p:tavLst>
                                        <p:tav tm="0">
                                          <p:val>
                                            <p:strVal val="4/3*#ppt_h"/>
                                          </p:val>
                                        </p:tav>
                                        <p:tav tm="100000">
                                          <p:val>
                                            <p:strVal val="#ppt_h"/>
                                          </p:val>
                                        </p:tav>
                                      </p:tavLst>
                                    </p:anim>
                                  </p:childTnLst>
                                </p:cTn>
                              </p:par>
                              <p:par>
                                <p:cTn id="17" presetID="22" presetClass="entr" presetSubtype="4" fill="hold" grpId="0" nodeType="withEffect">
                                  <p:stCondLst>
                                    <p:cond delay="0"/>
                                  </p:stCondLst>
                                  <p:childTnLst>
                                    <p:set>
                                      <p:cBhvr>
                                        <p:cTn id="18" dur="1" fill="hold">
                                          <p:stCondLst>
                                            <p:cond delay="0"/>
                                          </p:stCondLst>
                                        </p:cTn>
                                        <p:tgtEl>
                                          <p:spTgt spid="16431"/>
                                        </p:tgtEl>
                                        <p:attrNameLst>
                                          <p:attrName>style.visibility</p:attrName>
                                        </p:attrNameLst>
                                      </p:cBhvr>
                                      <p:to>
                                        <p:strVal val="visible"/>
                                      </p:to>
                                    </p:set>
                                    <p:animEffect transition="in" filter="wipe(down)">
                                      <p:cBhvr>
                                        <p:cTn id="19" dur="1500"/>
                                        <p:tgtEl>
                                          <p:spTgt spid="16431"/>
                                        </p:tgtEl>
                                      </p:cBhvr>
                                    </p:animEffect>
                                  </p:childTnLst>
                                </p:cTn>
                              </p:par>
                              <p:par>
                                <p:cTn id="20" presetID="22" presetClass="entr" presetSubtype="4" fill="hold" grpId="0" nodeType="withEffect">
                                  <p:stCondLst>
                                    <p:cond delay="500"/>
                                  </p:stCondLst>
                                  <p:childTnLst>
                                    <p:set>
                                      <p:cBhvr>
                                        <p:cTn id="21" dur="1" fill="hold">
                                          <p:stCondLst>
                                            <p:cond delay="0"/>
                                          </p:stCondLst>
                                        </p:cTn>
                                        <p:tgtEl>
                                          <p:spTgt spid="124"/>
                                        </p:tgtEl>
                                        <p:attrNameLst>
                                          <p:attrName>style.visibility</p:attrName>
                                        </p:attrNameLst>
                                      </p:cBhvr>
                                      <p:to>
                                        <p:strVal val="visible"/>
                                      </p:to>
                                    </p:set>
                                    <p:animEffect transition="in" filter="wipe(down)">
                                      <p:cBhvr>
                                        <p:cTn id="22" dur="1500"/>
                                        <p:tgtEl>
                                          <p:spTgt spid="124"/>
                                        </p:tgtEl>
                                      </p:cBhvr>
                                    </p:animEffect>
                                  </p:childTnLst>
                                </p:cTn>
                              </p:par>
                              <p:par>
                                <p:cTn id="23" presetID="22" presetClass="entr" presetSubtype="4" fill="hold" grpId="0" nodeType="withEffect">
                                  <p:stCondLst>
                                    <p:cond delay="1000"/>
                                  </p:stCondLst>
                                  <p:childTnLst>
                                    <p:set>
                                      <p:cBhvr>
                                        <p:cTn id="24" dur="1" fill="hold">
                                          <p:stCondLst>
                                            <p:cond delay="0"/>
                                          </p:stCondLst>
                                        </p:cTn>
                                        <p:tgtEl>
                                          <p:spTgt spid="125"/>
                                        </p:tgtEl>
                                        <p:attrNameLst>
                                          <p:attrName>style.visibility</p:attrName>
                                        </p:attrNameLst>
                                      </p:cBhvr>
                                      <p:to>
                                        <p:strVal val="visible"/>
                                      </p:to>
                                    </p:set>
                                    <p:animEffect transition="in" filter="wipe(down)">
                                      <p:cBhvr>
                                        <p:cTn id="25" dur="1500"/>
                                        <p:tgtEl>
                                          <p:spTgt spid="125"/>
                                        </p:tgtEl>
                                      </p:cBhvr>
                                    </p:animEffect>
                                  </p:childTnLst>
                                </p:cTn>
                              </p:par>
                              <p:par>
                                <p:cTn id="26" presetID="55" presetClass="entr" presetSubtype="0" fill="hold" grpId="0" nodeType="withEffect">
                                  <p:stCondLst>
                                    <p:cond delay="2000"/>
                                  </p:stCondLst>
                                  <p:childTnLst>
                                    <p:set>
                                      <p:cBhvr>
                                        <p:cTn id="27" dur="1" fill="hold">
                                          <p:stCondLst>
                                            <p:cond delay="0"/>
                                          </p:stCondLst>
                                        </p:cTn>
                                        <p:tgtEl>
                                          <p:spTgt spid="5"/>
                                        </p:tgtEl>
                                        <p:attrNameLst>
                                          <p:attrName>style.visibility</p:attrName>
                                        </p:attrNameLst>
                                      </p:cBhvr>
                                      <p:to>
                                        <p:strVal val="visible"/>
                                      </p:to>
                                    </p:set>
                                    <p:anim calcmode="lin" valueType="num">
                                      <p:cBhvr>
                                        <p:cTn id="28" dur="1500" fill="hold"/>
                                        <p:tgtEl>
                                          <p:spTgt spid="5"/>
                                        </p:tgtEl>
                                        <p:attrNameLst>
                                          <p:attrName>ppt_w</p:attrName>
                                        </p:attrNameLst>
                                      </p:cBhvr>
                                      <p:tavLst>
                                        <p:tav tm="0">
                                          <p:val>
                                            <p:strVal val="#ppt_w*0.70"/>
                                          </p:val>
                                        </p:tav>
                                        <p:tav tm="100000">
                                          <p:val>
                                            <p:strVal val="#ppt_w"/>
                                          </p:val>
                                        </p:tav>
                                      </p:tavLst>
                                    </p:anim>
                                    <p:anim calcmode="lin" valueType="num">
                                      <p:cBhvr>
                                        <p:cTn id="29" dur="1500" fill="hold"/>
                                        <p:tgtEl>
                                          <p:spTgt spid="5"/>
                                        </p:tgtEl>
                                        <p:attrNameLst>
                                          <p:attrName>ppt_h</p:attrName>
                                        </p:attrNameLst>
                                      </p:cBhvr>
                                      <p:tavLst>
                                        <p:tav tm="0">
                                          <p:val>
                                            <p:strVal val="#ppt_h"/>
                                          </p:val>
                                        </p:tav>
                                        <p:tav tm="100000">
                                          <p:val>
                                            <p:strVal val="#ppt_h"/>
                                          </p:val>
                                        </p:tav>
                                      </p:tavLst>
                                    </p:anim>
                                    <p:animEffect transition="in" filter="fade">
                                      <p:cBhvr>
                                        <p:cTn id="30" dur="1500"/>
                                        <p:tgtEl>
                                          <p:spTgt spid="5"/>
                                        </p:tgtEl>
                                      </p:cBhvr>
                                    </p:animEffect>
                                  </p:childTnLst>
                                </p:cTn>
                              </p:par>
                              <p:par>
                                <p:cTn id="31" presetID="55" presetClass="entr" presetSubtype="0" fill="hold" grpId="0" nodeType="withEffect">
                                  <p:stCondLst>
                                    <p:cond delay="2000"/>
                                  </p:stCondLst>
                                  <p:childTnLst>
                                    <p:set>
                                      <p:cBhvr>
                                        <p:cTn id="32" dur="1" fill="hold">
                                          <p:stCondLst>
                                            <p:cond delay="0"/>
                                          </p:stCondLst>
                                        </p:cTn>
                                        <p:tgtEl>
                                          <p:spTgt spid="14"/>
                                        </p:tgtEl>
                                        <p:attrNameLst>
                                          <p:attrName>style.visibility</p:attrName>
                                        </p:attrNameLst>
                                      </p:cBhvr>
                                      <p:to>
                                        <p:strVal val="visible"/>
                                      </p:to>
                                    </p:set>
                                    <p:anim calcmode="lin" valueType="num">
                                      <p:cBhvr>
                                        <p:cTn id="33" dur="1500" fill="hold"/>
                                        <p:tgtEl>
                                          <p:spTgt spid="14"/>
                                        </p:tgtEl>
                                        <p:attrNameLst>
                                          <p:attrName>ppt_w</p:attrName>
                                        </p:attrNameLst>
                                      </p:cBhvr>
                                      <p:tavLst>
                                        <p:tav tm="0">
                                          <p:val>
                                            <p:strVal val="#ppt_w*0.70"/>
                                          </p:val>
                                        </p:tav>
                                        <p:tav tm="100000">
                                          <p:val>
                                            <p:strVal val="#ppt_w"/>
                                          </p:val>
                                        </p:tav>
                                      </p:tavLst>
                                    </p:anim>
                                    <p:anim calcmode="lin" valueType="num">
                                      <p:cBhvr>
                                        <p:cTn id="34" dur="1500" fill="hold"/>
                                        <p:tgtEl>
                                          <p:spTgt spid="14"/>
                                        </p:tgtEl>
                                        <p:attrNameLst>
                                          <p:attrName>ppt_h</p:attrName>
                                        </p:attrNameLst>
                                      </p:cBhvr>
                                      <p:tavLst>
                                        <p:tav tm="0">
                                          <p:val>
                                            <p:strVal val="#ppt_h"/>
                                          </p:val>
                                        </p:tav>
                                        <p:tav tm="100000">
                                          <p:val>
                                            <p:strVal val="#ppt_h"/>
                                          </p:val>
                                        </p:tav>
                                      </p:tavLst>
                                    </p:anim>
                                    <p:animEffect transition="in" filter="fade">
                                      <p:cBhvr>
                                        <p:cTn id="35" dur="1500"/>
                                        <p:tgtEl>
                                          <p:spTgt spid="14"/>
                                        </p:tgtEl>
                                      </p:cBhvr>
                                    </p:animEffect>
                                  </p:childTnLst>
                                </p:cTn>
                              </p:par>
                              <p:par>
                                <p:cTn id="36" presetID="55" presetClass="entr" presetSubtype="0" fill="hold" grpId="0" nodeType="withEffect">
                                  <p:stCondLst>
                                    <p:cond delay="2000"/>
                                  </p:stCondLst>
                                  <p:childTnLst>
                                    <p:set>
                                      <p:cBhvr>
                                        <p:cTn id="37" dur="1" fill="hold">
                                          <p:stCondLst>
                                            <p:cond delay="0"/>
                                          </p:stCondLst>
                                        </p:cTn>
                                        <p:tgtEl>
                                          <p:spTgt spid="22"/>
                                        </p:tgtEl>
                                        <p:attrNameLst>
                                          <p:attrName>style.visibility</p:attrName>
                                        </p:attrNameLst>
                                      </p:cBhvr>
                                      <p:to>
                                        <p:strVal val="visible"/>
                                      </p:to>
                                    </p:set>
                                    <p:anim calcmode="lin" valueType="num">
                                      <p:cBhvr>
                                        <p:cTn id="38" dur="1500" fill="hold"/>
                                        <p:tgtEl>
                                          <p:spTgt spid="22"/>
                                        </p:tgtEl>
                                        <p:attrNameLst>
                                          <p:attrName>ppt_w</p:attrName>
                                        </p:attrNameLst>
                                      </p:cBhvr>
                                      <p:tavLst>
                                        <p:tav tm="0">
                                          <p:val>
                                            <p:strVal val="#ppt_w*0.70"/>
                                          </p:val>
                                        </p:tav>
                                        <p:tav tm="100000">
                                          <p:val>
                                            <p:strVal val="#ppt_w"/>
                                          </p:val>
                                        </p:tav>
                                      </p:tavLst>
                                    </p:anim>
                                    <p:anim calcmode="lin" valueType="num">
                                      <p:cBhvr>
                                        <p:cTn id="39" dur="1500" fill="hold"/>
                                        <p:tgtEl>
                                          <p:spTgt spid="22"/>
                                        </p:tgtEl>
                                        <p:attrNameLst>
                                          <p:attrName>ppt_h</p:attrName>
                                        </p:attrNameLst>
                                      </p:cBhvr>
                                      <p:tavLst>
                                        <p:tav tm="0">
                                          <p:val>
                                            <p:strVal val="#ppt_h"/>
                                          </p:val>
                                        </p:tav>
                                        <p:tav tm="100000">
                                          <p:val>
                                            <p:strVal val="#ppt_h"/>
                                          </p:val>
                                        </p:tav>
                                      </p:tavLst>
                                    </p:anim>
                                    <p:animEffect transition="in" filter="fade">
                                      <p:cBhvr>
                                        <p:cTn id="40" dur="1500"/>
                                        <p:tgtEl>
                                          <p:spTgt spid="22"/>
                                        </p:tgtEl>
                                      </p:cBhvr>
                                    </p:animEffect>
                                  </p:childTnLst>
                                </p:cTn>
                              </p:par>
                              <p:par>
                                <p:cTn id="41" presetID="55" presetClass="entr" presetSubtype="0" fill="hold" grpId="0" nodeType="withEffect">
                                  <p:stCondLst>
                                    <p:cond delay="2000"/>
                                  </p:stCondLst>
                                  <p:childTnLst>
                                    <p:set>
                                      <p:cBhvr>
                                        <p:cTn id="42" dur="1" fill="hold">
                                          <p:stCondLst>
                                            <p:cond delay="0"/>
                                          </p:stCondLst>
                                        </p:cTn>
                                        <p:tgtEl>
                                          <p:spTgt spid="30"/>
                                        </p:tgtEl>
                                        <p:attrNameLst>
                                          <p:attrName>style.visibility</p:attrName>
                                        </p:attrNameLst>
                                      </p:cBhvr>
                                      <p:to>
                                        <p:strVal val="visible"/>
                                      </p:to>
                                    </p:set>
                                    <p:anim calcmode="lin" valueType="num">
                                      <p:cBhvr>
                                        <p:cTn id="43" dur="1500" fill="hold"/>
                                        <p:tgtEl>
                                          <p:spTgt spid="30"/>
                                        </p:tgtEl>
                                        <p:attrNameLst>
                                          <p:attrName>ppt_w</p:attrName>
                                        </p:attrNameLst>
                                      </p:cBhvr>
                                      <p:tavLst>
                                        <p:tav tm="0">
                                          <p:val>
                                            <p:strVal val="#ppt_w*0.70"/>
                                          </p:val>
                                        </p:tav>
                                        <p:tav tm="100000">
                                          <p:val>
                                            <p:strVal val="#ppt_w"/>
                                          </p:val>
                                        </p:tav>
                                      </p:tavLst>
                                    </p:anim>
                                    <p:anim calcmode="lin" valueType="num">
                                      <p:cBhvr>
                                        <p:cTn id="44" dur="1500" fill="hold"/>
                                        <p:tgtEl>
                                          <p:spTgt spid="30"/>
                                        </p:tgtEl>
                                        <p:attrNameLst>
                                          <p:attrName>ppt_h</p:attrName>
                                        </p:attrNameLst>
                                      </p:cBhvr>
                                      <p:tavLst>
                                        <p:tav tm="0">
                                          <p:val>
                                            <p:strVal val="#ppt_h"/>
                                          </p:val>
                                        </p:tav>
                                        <p:tav tm="100000">
                                          <p:val>
                                            <p:strVal val="#ppt_h"/>
                                          </p:val>
                                        </p:tav>
                                      </p:tavLst>
                                    </p:anim>
                                    <p:animEffect transition="in" filter="fade">
                                      <p:cBhvr>
                                        <p:cTn id="45" dur="1500"/>
                                        <p:tgtEl>
                                          <p:spTgt spid="30"/>
                                        </p:tgtEl>
                                      </p:cBhvr>
                                    </p:animEffect>
                                  </p:childTnLst>
                                </p:cTn>
                              </p:par>
                              <p:par>
                                <p:cTn id="46" presetID="55" presetClass="entr" presetSubtype="0" fill="hold" grpId="0" nodeType="withEffect">
                                  <p:stCondLst>
                                    <p:cond delay="2000"/>
                                  </p:stCondLst>
                                  <p:childTnLst>
                                    <p:set>
                                      <p:cBhvr>
                                        <p:cTn id="47" dur="1" fill="hold">
                                          <p:stCondLst>
                                            <p:cond delay="0"/>
                                          </p:stCondLst>
                                        </p:cTn>
                                        <p:tgtEl>
                                          <p:spTgt spid="15"/>
                                        </p:tgtEl>
                                        <p:attrNameLst>
                                          <p:attrName>style.visibility</p:attrName>
                                        </p:attrNameLst>
                                      </p:cBhvr>
                                      <p:to>
                                        <p:strVal val="visible"/>
                                      </p:to>
                                    </p:set>
                                    <p:anim calcmode="lin" valueType="num">
                                      <p:cBhvr>
                                        <p:cTn id="48" dur="1500" fill="hold"/>
                                        <p:tgtEl>
                                          <p:spTgt spid="15"/>
                                        </p:tgtEl>
                                        <p:attrNameLst>
                                          <p:attrName>ppt_w</p:attrName>
                                        </p:attrNameLst>
                                      </p:cBhvr>
                                      <p:tavLst>
                                        <p:tav tm="0">
                                          <p:val>
                                            <p:strVal val="#ppt_w*0.70"/>
                                          </p:val>
                                        </p:tav>
                                        <p:tav tm="100000">
                                          <p:val>
                                            <p:strVal val="#ppt_w"/>
                                          </p:val>
                                        </p:tav>
                                      </p:tavLst>
                                    </p:anim>
                                    <p:anim calcmode="lin" valueType="num">
                                      <p:cBhvr>
                                        <p:cTn id="49" dur="1500" fill="hold"/>
                                        <p:tgtEl>
                                          <p:spTgt spid="15"/>
                                        </p:tgtEl>
                                        <p:attrNameLst>
                                          <p:attrName>ppt_h</p:attrName>
                                        </p:attrNameLst>
                                      </p:cBhvr>
                                      <p:tavLst>
                                        <p:tav tm="0">
                                          <p:val>
                                            <p:strVal val="#ppt_h"/>
                                          </p:val>
                                        </p:tav>
                                        <p:tav tm="100000">
                                          <p:val>
                                            <p:strVal val="#ppt_h"/>
                                          </p:val>
                                        </p:tav>
                                      </p:tavLst>
                                    </p:anim>
                                    <p:animEffect transition="in" filter="fade">
                                      <p:cBhvr>
                                        <p:cTn id="50" dur="1500"/>
                                        <p:tgtEl>
                                          <p:spTgt spid="15"/>
                                        </p:tgtEl>
                                      </p:cBhvr>
                                    </p:animEffect>
                                  </p:childTnLst>
                                </p:cTn>
                              </p:par>
                              <p:par>
                                <p:cTn id="51" presetID="55" presetClass="entr" presetSubtype="0" fill="hold" grpId="0" nodeType="withEffect">
                                  <p:stCondLst>
                                    <p:cond delay="2000"/>
                                  </p:stCondLst>
                                  <p:childTnLst>
                                    <p:set>
                                      <p:cBhvr>
                                        <p:cTn id="52" dur="1" fill="hold">
                                          <p:stCondLst>
                                            <p:cond delay="0"/>
                                          </p:stCondLst>
                                        </p:cTn>
                                        <p:tgtEl>
                                          <p:spTgt spid="23"/>
                                        </p:tgtEl>
                                        <p:attrNameLst>
                                          <p:attrName>style.visibility</p:attrName>
                                        </p:attrNameLst>
                                      </p:cBhvr>
                                      <p:to>
                                        <p:strVal val="visible"/>
                                      </p:to>
                                    </p:set>
                                    <p:anim calcmode="lin" valueType="num">
                                      <p:cBhvr>
                                        <p:cTn id="53" dur="1500" fill="hold"/>
                                        <p:tgtEl>
                                          <p:spTgt spid="23"/>
                                        </p:tgtEl>
                                        <p:attrNameLst>
                                          <p:attrName>ppt_w</p:attrName>
                                        </p:attrNameLst>
                                      </p:cBhvr>
                                      <p:tavLst>
                                        <p:tav tm="0">
                                          <p:val>
                                            <p:strVal val="#ppt_w*0.70"/>
                                          </p:val>
                                        </p:tav>
                                        <p:tav tm="100000">
                                          <p:val>
                                            <p:strVal val="#ppt_w"/>
                                          </p:val>
                                        </p:tav>
                                      </p:tavLst>
                                    </p:anim>
                                    <p:anim calcmode="lin" valueType="num">
                                      <p:cBhvr>
                                        <p:cTn id="54" dur="1500" fill="hold"/>
                                        <p:tgtEl>
                                          <p:spTgt spid="23"/>
                                        </p:tgtEl>
                                        <p:attrNameLst>
                                          <p:attrName>ppt_h</p:attrName>
                                        </p:attrNameLst>
                                      </p:cBhvr>
                                      <p:tavLst>
                                        <p:tav tm="0">
                                          <p:val>
                                            <p:strVal val="#ppt_h"/>
                                          </p:val>
                                        </p:tav>
                                        <p:tav tm="100000">
                                          <p:val>
                                            <p:strVal val="#ppt_h"/>
                                          </p:val>
                                        </p:tav>
                                      </p:tavLst>
                                    </p:anim>
                                    <p:animEffect transition="in" filter="fade">
                                      <p:cBhvr>
                                        <p:cTn id="55" dur="1500"/>
                                        <p:tgtEl>
                                          <p:spTgt spid="23"/>
                                        </p:tgtEl>
                                      </p:cBhvr>
                                    </p:animEffect>
                                  </p:childTnLst>
                                </p:cTn>
                              </p:par>
                              <p:par>
                                <p:cTn id="56" presetID="55" presetClass="entr" presetSubtype="0" fill="hold" grpId="0" nodeType="withEffect">
                                  <p:stCondLst>
                                    <p:cond delay="2000"/>
                                  </p:stCondLst>
                                  <p:childTnLst>
                                    <p:set>
                                      <p:cBhvr>
                                        <p:cTn id="57" dur="1" fill="hold">
                                          <p:stCondLst>
                                            <p:cond delay="0"/>
                                          </p:stCondLst>
                                        </p:cTn>
                                        <p:tgtEl>
                                          <p:spTgt spid="7"/>
                                        </p:tgtEl>
                                        <p:attrNameLst>
                                          <p:attrName>style.visibility</p:attrName>
                                        </p:attrNameLst>
                                      </p:cBhvr>
                                      <p:to>
                                        <p:strVal val="visible"/>
                                      </p:to>
                                    </p:set>
                                    <p:anim calcmode="lin" valueType="num">
                                      <p:cBhvr>
                                        <p:cTn id="58" dur="1500" fill="hold"/>
                                        <p:tgtEl>
                                          <p:spTgt spid="7"/>
                                        </p:tgtEl>
                                        <p:attrNameLst>
                                          <p:attrName>ppt_w</p:attrName>
                                        </p:attrNameLst>
                                      </p:cBhvr>
                                      <p:tavLst>
                                        <p:tav tm="0">
                                          <p:val>
                                            <p:strVal val="#ppt_w*0.70"/>
                                          </p:val>
                                        </p:tav>
                                        <p:tav tm="100000">
                                          <p:val>
                                            <p:strVal val="#ppt_w"/>
                                          </p:val>
                                        </p:tav>
                                      </p:tavLst>
                                    </p:anim>
                                    <p:anim calcmode="lin" valueType="num">
                                      <p:cBhvr>
                                        <p:cTn id="59" dur="1500" fill="hold"/>
                                        <p:tgtEl>
                                          <p:spTgt spid="7"/>
                                        </p:tgtEl>
                                        <p:attrNameLst>
                                          <p:attrName>ppt_h</p:attrName>
                                        </p:attrNameLst>
                                      </p:cBhvr>
                                      <p:tavLst>
                                        <p:tav tm="0">
                                          <p:val>
                                            <p:strVal val="#ppt_h"/>
                                          </p:val>
                                        </p:tav>
                                        <p:tav tm="100000">
                                          <p:val>
                                            <p:strVal val="#ppt_h"/>
                                          </p:val>
                                        </p:tav>
                                      </p:tavLst>
                                    </p:anim>
                                    <p:animEffect transition="in" filter="fade">
                                      <p:cBhvr>
                                        <p:cTn id="60" dur="1500"/>
                                        <p:tgtEl>
                                          <p:spTgt spid="7"/>
                                        </p:tgtEl>
                                      </p:cBhvr>
                                    </p:animEffect>
                                  </p:childTnLst>
                                </p:cTn>
                              </p:par>
                              <p:par>
                                <p:cTn id="61" presetID="55" presetClass="entr" presetSubtype="0" fill="hold" grpId="0" nodeType="withEffect">
                                  <p:stCondLst>
                                    <p:cond delay="2000"/>
                                  </p:stCondLst>
                                  <p:childTnLst>
                                    <p:set>
                                      <p:cBhvr>
                                        <p:cTn id="62" dur="1" fill="hold">
                                          <p:stCondLst>
                                            <p:cond delay="0"/>
                                          </p:stCondLst>
                                        </p:cTn>
                                        <p:tgtEl>
                                          <p:spTgt spid="16"/>
                                        </p:tgtEl>
                                        <p:attrNameLst>
                                          <p:attrName>style.visibility</p:attrName>
                                        </p:attrNameLst>
                                      </p:cBhvr>
                                      <p:to>
                                        <p:strVal val="visible"/>
                                      </p:to>
                                    </p:set>
                                    <p:anim calcmode="lin" valueType="num">
                                      <p:cBhvr>
                                        <p:cTn id="63" dur="1500" fill="hold"/>
                                        <p:tgtEl>
                                          <p:spTgt spid="16"/>
                                        </p:tgtEl>
                                        <p:attrNameLst>
                                          <p:attrName>ppt_w</p:attrName>
                                        </p:attrNameLst>
                                      </p:cBhvr>
                                      <p:tavLst>
                                        <p:tav tm="0">
                                          <p:val>
                                            <p:strVal val="#ppt_w*0.70"/>
                                          </p:val>
                                        </p:tav>
                                        <p:tav tm="100000">
                                          <p:val>
                                            <p:strVal val="#ppt_w"/>
                                          </p:val>
                                        </p:tav>
                                      </p:tavLst>
                                    </p:anim>
                                    <p:anim calcmode="lin" valueType="num">
                                      <p:cBhvr>
                                        <p:cTn id="64" dur="1500" fill="hold"/>
                                        <p:tgtEl>
                                          <p:spTgt spid="16"/>
                                        </p:tgtEl>
                                        <p:attrNameLst>
                                          <p:attrName>ppt_h</p:attrName>
                                        </p:attrNameLst>
                                      </p:cBhvr>
                                      <p:tavLst>
                                        <p:tav tm="0">
                                          <p:val>
                                            <p:strVal val="#ppt_h"/>
                                          </p:val>
                                        </p:tav>
                                        <p:tav tm="100000">
                                          <p:val>
                                            <p:strVal val="#ppt_h"/>
                                          </p:val>
                                        </p:tav>
                                      </p:tavLst>
                                    </p:anim>
                                    <p:animEffect transition="in" filter="fade">
                                      <p:cBhvr>
                                        <p:cTn id="65" dur="1500"/>
                                        <p:tgtEl>
                                          <p:spTgt spid="16"/>
                                        </p:tgtEl>
                                      </p:cBhvr>
                                    </p:animEffect>
                                  </p:childTnLst>
                                </p:cTn>
                              </p:par>
                              <p:par>
                                <p:cTn id="66" presetID="55" presetClass="entr" presetSubtype="0" fill="hold" grpId="0" nodeType="withEffect">
                                  <p:stCondLst>
                                    <p:cond delay="2000"/>
                                  </p:stCondLst>
                                  <p:childTnLst>
                                    <p:set>
                                      <p:cBhvr>
                                        <p:cTn id="67" dur="1" fill="hold">
                                          <p:stCondLst>
                                            <p:cond delay="0"/>
                                          </p:stCondLst>
                                        </p:cTn>
                                        <p:tgtEl>
                                          <p:spTgt spid="32"/>
                                        </p:tgtEl>
                                        <p:attrNameLst>
                                          <p:attrName>style.visibility</p:attrName>
                                        </p:attrNameLst>
                                      </p:cBhvr>
                                      <p:to>
                                        <p:strVal val="visible"/>
                                      </p:to>
                                    </p:set>
                                    <p:anim calcmode="lin" valueType="num">
                                      <p:cBhvr>
                                        <p:cTn id="68" dur="1500" fill="hold"/>
                                        <p:tgtEl>
                                          <p:spTgt spid="32"/>
                                        </p:tgtEl>
                                        <p:attrNameLst>
                                          <p:attrName>ppt_w</p:attrName>
                                        </p:attrNameLst>
                                      </p:cBhvr>
                                      <p:tavLst>
                                        <p:tav tm="0">
                                          <p:val>
                                            <p:strVal val="#ppt_w*0.70"/>
                                          </p:val>
                                        </p:tav>
                                        <p:tav tm="100000">
                                          <p:val>
                                            <p:strVal val="#ppt_w"/>
                                          </p:val>
                                        </p:tav>
                                      </p:tavLst>
                                    </p:anim>
                                    <p:anim calcmode="lin" valueType="num">
                                      <p:cBhvr>
                                        <p:cTn id="69" dur="1500" fill="hold"/>
                                        <p:tgtEl>
                                          <p:spTgt spid="32"/>
                                        </p:tgtEl>
                                        <p:attrNameLst>
                                          <p:attrName>ppt_h</p:attrName>
                                        </p:attrNameLst>
                                      </p:cBhvr>
                                      <p:tavLst>
                                        <p:tav tm="0">
                                          <p:val>
                                            <p:strVal val="#ppt_h"/>
                                          </p:val>
                                        </p:tav>
                                        <p:tav tm="100000">
                                          <p:val>
                                            <p:strVal val="#ppt_h"/>
                                          </p:val>
                                        </p:tav>
                                      </p:tavLst>
                                    </p:anim>
                                    <p:animEffect transition="in" filter="fade">
                                      <p:cBhvr>
                                        <p:cTn id="70" dur="1500"/>
                                        <p:tgtEl>
                                          <p:spTgt spid="32"/>
                                        </p:tgtEl>
                                      </p:cBhvr>
                                    </p:animEffect>
                                  </p:childTnLst>
                                </p:cTn>
                              </p:par>
                              <p:par>
                                <p:cTn id="71" presetID="55" presetClass="entr" presetSubtype="0" fill="hold" grpId="0" nodeType="withEffect">
                                  <p:stCondLst>
                                    <p:cond delay="2000"/>
                                  </p:stCondLst>
                                  <p:childTnLst>
                                    <p:set>
                                      <p:cBhvr>
                                        <p:cTn id="72" dur="1" fill="hold">
                                          <p:stCondLst>
                                            <p:cond delay="0"/>
                                          </p:stCondLst>
                                        </p:cTn>
                                        <p:tgtEl>
                                          <p:spTgt spid="8"/>
                                        </p:tgtEl>
                                        <p:attrNameLst>
                                          <p:attrName>style.visibility</p:attrName>
                                        </p:attrNameLst>
                                      </p:cBhvr>
                                      <p:to>
                                        <p:strVal val="visible"/>
                                      </p:to>
                                    </p:set>
                                    <p:anim calcmode="lin" valueType="num">
                                      <p:cBhvr>
                                        <p:cTn id="73" dur="1500" fill="hold"/>
                                        <p:tgtEl>
                                          <p:spTgt spid="8"/>
                                        </p:tgtEl>
                                        <p:attrNameLst>
                                          <p:attrName>ppt_w</p:attrName>
                                        </p:attrNameLst>
                                      </p:cBhvr>
                                      <p:tavLst>
                                        <p:tav tm="0">
                                          <p:val>
                                            <p:strVal val="#ppt_w*0.70"/>
                                          </p:val>
                                        </p:tav>
                                        <p:tav tm="100000">
                                          <p:val>
                                            <p:strVal val="#ppt_w"/>
                                          </p:val>
                                        </p:tav>
                                      </p:tavLst>
                                    </p:anim>
                                    <p:anim calcmode="lin" valueType="num">
                                      <p:cBhvr>
                                        <p:cTn id="74" dur="1500" fill="hold"/>
                                        <p:tgtEl>
                                          <p:spTgt spid="8"/>
                                        </p:tgtEl>
                                        <p:attrNameLst>
                                          <p:attrName>ppt_h</p:attrName>
                                        </p:attrNameLst>
                                      </p:cBhvr>
                                      <p:tavLst>
                                        <p:tav tm="0">
                                          <p:val>
                                            <p:strVal val="#ppt_h"/>
                                          </p:val>
                                        </p:tav>
                                        <p:tav tm="100000">
                                          <p:val>
                                            <p:strVal val="#ppt_h"/>
                                          </p:val>
                                        </p:tav>
                                      </p:tavLst>
                                    </p:anim>
                                    <p:animEffect transition="in" filter="fade">
                                      <p:cBhvr>
                                        <p:cTn id="75" dur="1500"/>
                                        <p:tgtEl>
                                          <p:spTgt spid="8"/>
                                        </p:tgtEl>
                                      </p:cBhvr>
                                    </p:animEffect>
                                  </p:childTnLst>
                                </p:cTn>
                              </p:par>
                              <p:par>
                                <p:cTn id="76" presetID="55" presetClass="entr" presetSubtype="0" fill="hold" grpId="0" nodeType="withEffect">
                                  <p:stCondLst>
                                    <p:cond delay="2000"/>
                                  </p:stCondLst>
                                  <p:childTnLst>
                                    <p:set>
                                      <p:cBhvr>
                                        <p:cTn id="77" dur="1" fill="hold">
                                          <p:stCondLst>
                                            <p:cond delay="0"/>
                                          </p:stCondLst>
                                        </p:cTn>
                                        <p:tgtEl>
                                          <p:spTgt spid="17"/>
                                        </p:tgtEl>
                                        <p:attrNameLst>
                                          <p:attrName>style.visibility</p:attrName>
                                        </p:attrNameLst>
                                      </p:cBhvr>
                                      <p:to>
                                        <p:strVal val="visible"/>
                                      </p:to>
                                    </p:set>
                                    <p:anim calcmode="lin" valueType="num">
                                      <p:cBhvr>
                                        <p:cTn id="78" dur="1500" fill="hold"/>
                                        <p:tgtEl>
                                          <p:spTgt spid="17"/>
                                        </p:tgtEl>
                                        <p:attrNameLst>
                                          <p:attrName>ppt_w</p:attrName>
                                        </p:attrNameLst>
                                      </p:cBhvr>
                                      <p:tavLst>
                                        <p:tav tm="0">
                                          <p:val>
                                            <p:strVal val="#ppt_w*0.70"/>
                                          </p:val>
                                        </p:tav>
                                        <p:tav tm="100000">
                                          <p:val>
                                            <p:strVal val="#ppt_w"/>
                                          </p:val>
                                        </p:tav>
                                      </p:tavLst>
                                    </p:anim>
                                    <p:anim calcmode="lin" valueType="num">
                                      <p:cBhvr>
                                        <p:cTn id="79" dur="1500" fill="hold"/>
                                        <p:tgtEl>
                                          <p:spTgt spid="17"/>
                                        </p:tgtEl>
                                        <p:attrNameLst>
                                          <p:attrName>ppt_h</p:attrName>
                                        </p:attrNameLst>
                                      </p:cBhvr>
                                      <p:tavLst>
                                        <p:tav tm="0">
                                          <p:val>
                                            <p:strVal val="#ppt_h"/>
                                          </p:val>
                                        </p:tav>
                                        <p:tav tm="100000">
                                          <p:val>
                                            <p:strVal val="#ppt_h"/>
                                          </p:val>
                                        </p:tav>
                                      </p:tavLst>
                                    </p:anim>
                                    <p:animEffect transition="in" filter="fade">
                                      <p:cBhvr>
                                        <p:cTn id="80" dur="1500"/>
                                        <p:tgtEl>
                                          <p:spTgt spid="17"/>
                                        </p:tgtEl>
                                      </p:cBhvr>
                                    </p:animEffect>
                                  </p:childTnLst>
                                </p:cTn>
                              </p:par>
                              <p:par>
                                <p:cTn id="81" presetID="55" presetClass="entr" presetSubtype="0" fill="hold" grpId="0" nodeType="withEffect">
                                  <p:stCondLst>
                                    <p:cond delay="2000"/>
                                  </p:stCondLst>
                                  <p:childTnLst>
                                    <p:set>
                                      <p:cBhvr>
                                        <p:cTn id="82" dur="1" fill="hold">
                                          <p:stCondLst>
                                            <p:cond delay="0"/>
                                          </p:stCondLst>
                                        </p:cTn>
                                        <p:tgtEl>
                                          <p:spTgt spid="25"/>
                                        </p:tgtEl>
                                        <p:attrNameLst>
                                          <p:attrName>style.visibility</p:attrName>
                                        </p:attrNameLst>
                                      </p:cBhvr>
                                      <p:to>
                                        <p:strVal val="visible"/>
                                      </p:to>
                                    </p:set>
                                    <p:anim calcmode="lin" valueType="num">
                                      <p:cBhvr>
                                        <p:cTn id="83" dur="1500" fill="hold"/>
                                        <p:tgtEl>
                                          <p:spTgt spid="25"/>
                                        </p:tgtEl>
                                        <p:attrNameLst>
                                          <p:attrName>ppt_w</p:attrName>
                                        </p:attrNameLst>
                                      </p:cBhvr>
                                      <p:tavLst>
                                        <p:tav tm="0">
                                          <p:val>
                                            <p:strVal val="#ppt_w*0.70"/>
                                          </p:val>
                                        </p:tav>
                                        <p:tav tm="100000">
                                          <p:val>
                                            <p:strVal val="#ppt_w"/>
                                          </p:val>
                                        </p:tav>
                                      </p:tavLst>
                                    </p:anim>
                                    <p:anim calcmode="lin" valueType="num">
                                      <p:cBhvr>
                                        <p:cTn id="84" dur="1500" fill="hold"/>
                                        <p:tgtEl>
                                          <p:spTgt spid="25"/>
                                        </p:tgtEl>
                                        <p:attrNameLst>
                                          <p:attrName>ppt_h</p:attrName>
                                        </p:attrNameLst>
                                      </p:cBhvr>
                                      <p:tavLst>
                                        <p:tav tm="0">
                                          <p:val>
                                            <p:strVal val="#ppt_h"/>
                                          </p:val>
                                        </p:tav>
                                        <p:tav tm="100000">
                                          <p:val>
                                            <p:strVal val="#ppt_h"/>
                                          </p:val>
                                        </p:tav>
                                      </p:tavLst>
                                    </p:anim>
                                    <p:animEffect transition="in" filter="fade">
                                      <p:cBhvr>
                                        <p:cTn id="85" dur="1500"/>
                                        <p:tgtEl>
                                          <p:spTgt spid="25"/>
                                        </p:tgtEl>
                                      </p:cBhvr>
                                    </p:animEffect>
                                  </p:childTnLst>
                                </p:cTn>
                              </p:par>
                              <p:par>
                                <p:cTn id="86" presetID="55" presetClass="entr" presetSubtype="0" fill="hold" grpId="0" nodeType="withEffect">
                                  <p:stCondLst>
                                    <p:cond delay="2000"/>
                                  </p:stCondLst>
                                  <p:childTnLst>
                                    <p:set>
                                      <p:cBhvr>
                                        <p:cTn id="87" dur="1" fill="hold">
                                          <p:stCondLst>
                                            <p:cond delay="0"/>
                                          </p:stCondLst>
                                        </p:cTn>
                                        <p:tgtEl>
                                          <p:spTgt spid="18"/>
                                        </p:tgtEl>
                                        <p:attrNameLst>
                                          <p:attrName>style.visibility</p:attrName>
                                        </p:attrNameLst>
                                      </p:cBhvr>
                                      <p:to>
                                        <p:strVal val="visible"/>
                                      </p:to>
                                    </p:set>
                                    <p:anim calcmode="lin" valueType="num">
                                      <p:cBhvr>
                                        <p:cTn id="88" dur="1500" fill="hold"/>
                                        <p:tgtEl>
                                          <p:spTgt spid="18"/>
                                        </p:tgtEl>
                                        <p:attrNameLst>
                                          <p:attrName>ppt_w</p:attrName>
                                        </p:attrNameLst>
                                      </p:cBhvr>
                                      <p:tavLst>
                                        <p:tav tm="0">
                                          <p:val>
                                            <p:strVal val="#ppt_w*0.70"/>
                                          </p:val>
                                        </p:tav>
                                        <p:tav tm="100000">
                                          <p:val>
                                            <p:strVal val="#ppt_w"/>
                                          </p:val>
                                        </p:tav>
                                      </p:tavLst>
                                    </p:anim>
                                    <p:anim calcmode="lin" valueType="num">
                                      <p:cBhvr>
                                        <p:cTn id="89" dur="1500" fill="hold"/>
                                        <p:tgtEl>
                                          <p:spTgt spid="18"/>
                                        </p:tgtEl>
                                        <p:attrNameLst>
                                          <p:attrName>ppt_h</p:attrName>
                                        </p:attrNameLst>
                                      </p:cBhvr>
                                      <p:tavLst>
                                        <p:tav tm="0">
                                          <p:val>
                                            <p:strVal val="#ppt_h"/>
                                          </p:val>
                                        </p:tav>
                                        <p:tav tm="100000">
                                          <p:val>
                                            <p:strVal val="#ppt_h"/>
                                          </p:val>
                                        </p:tav>
                                      </p:tavLst>
                                    </p:anim>
                                    <p:animEffect transition="in" filter="fade">
                                      <p:cBhvr>
                                        <p:cTn id="90" dur="1500"/>
                                        <p:tgtEl>
                                          <p:spTgt spid="18"/>
                                        </p:tgtEl>
                                      </p:cBhvr>
                                    </p:animEffect>
                                  </p:childTnLst>
                                </p:cTn>
                              </p:par>
                              <p:par>
                                <p:cTn id="91" presetID="22" presetClass="entr" presetSubtype="8" fill="hold" nodeType="withEffect">
                                  <p:stCondLst>
                                    <p:cond delay="2000"/>
                                  </p:stCondLst>
                                  <p:childTnLst>
                                    <p:set>
                                      <p:cBhvr>
                                        <p:cTn id="92" dur="1" fill="hold">
                                          <p:stCondLst>
                                            <p:cond delay="0"/>
                                          </p:stCondLst>
                                        </p:cTn>
                                        <p:tgtEl>
                                          <p:spTgt spid="37"/>
                                        </p:tgtEl>
                                        <p:attrNameLst>
                                          <p:attrName>style.visibility</p:attrName>
                                        </p:attrNameLst>
                                      </p:cBhvr>
                                      <p:to>
                                        <p:strVal val="visible"/>
                                      </p:to>
                                    </p:set>
                                    <p:animEffect transition="in" filter="wipe(left)">
                                      <p:cBhvr>
                                        <p:cTn id="93" dur="1500"/>
                                        <p:tgtEl>
                                          <p:spTgt spid="37"/>
                                        </p:tgtEl>
                                      </p:cBhvr>
                                    </p:animEffect>
                                  </p:childTnLst>
                                </p:cTn>
                              </p:par>
                              <p:par>
                                <p:cTn id="94" presetID="22" presetClass="entr" presetSubtype="8" fill="hold" nodeType="withEffect">
                                  <p:stCondLst>
                                    <p:cond delay="2000"/>
                                  </p:stCondLst>
                                  <p:childTnLst>
                                    <p:set>
                                      <p:cBhvr>
                                        <p:cTn id="95" dur="1" fill="hold">
                                          <p:stCondLst>
                                            <p:cond delay="0"/>
                                          </p:stCondLst>
                                        </p:cTn>
                                        <p:tgtEl>
                                          <p:spTgt spid="39"/>
                                        </p:tgtEl>
                                        <p:attrNameLst>
                                          <p:attrName>style.visibility</p:attrName>
                                        </p:attrNameLst>
                                      </p:cBhvr>
                                      <p:to>
                                        <p:strVal val="visible"/>
                                      </p:to>
                                    </p:set>
                                    <p:animEffect transition="in" filter="wipe(left)">
                                      <p:cBhvr>
                                        <p:cTn id="96" dur="1500"/>
                                        <p:tgtEl>
                                          <p:spTgt spid="39"/>
                                        </p:tgtEl>
                                      </p:cBhvr>
                                    </p:animEffect>
                                  </p:childTnLst>
                                </p:cTn>
                              </p:par>
                              <p:par>
                                <p:cTn id="97" presetID="22" presetClass="entr" presetSubtype="8" fill="hold" nodeType="withEffect">
                                  <p:stCondLst>
                                    <p:cond delay="2000"/>
                                  </p:stCondLst>
                                  <p:childTnLst>
                                    <p:set>
                                      <p:cBhvr>
                                        <p:cTn id="98" dur="1" fill="hold">
                                          <p:stCondLst>
                                            <p:cond delay="0"/>
                                          </p:stCondLst>
                                        </p:cTn>
                                        <p:tgtEl>
                                          <p:spTgt spid="42"/>
                                        </p:tgtEl>
                                        <p:attrNameLst>
                                          <p:attrName>style.visibility</p:attrName>
                                        </p:attrNameLst>
                                      </p:cBhvr>
                                      <p:to>
                                        <p:strVal val="visible"/>
                                      </p:to>
                                    </p:set>
                                    <p:animEffect transition="in" filter="wipe(left)">
                                      <p:cBhvr>
                                        <p:cTn id="99" dur="1500"/>
                                        <p:tgtEl>
                                          <p:spTgt spid="42"/>
                                        </p:tgtEl>
                                      </p:cBhvr>
                                    </p:animEffect>
                                  </p:childTnLst>
                                </p:cTn>
                              </p:par>
                              <p:par>
                                <p:cTn id="100" presetID="22" presetClass="entr" presetSubtype="8" fill="hold" nodeType="withEffect">
                                  <p:stCondLst>
                                    <p:cond delay="2000"/>
                                  </p:stCondLst>
                                  <p:childTnLst>
                                    <p:set>
                                      <p:cBhvr>
                                        <p:cTn id="101" dur="1" fill="hold">
                                          <p:stCondLst>
                                            <p:cond delay="0"/>
                                          </p:stCondLst>
                                        </p:cTn>
                                        <p:tgtEl>
                                          <p:spTgt spid="51"/>
                                        </p:tgtEl>
                                        <p:attrNameLst>
                                          <p:attrName>style.visibility</p:attrName>
                                        </p:attrNameLst>
                                      </p:cBhvr>
                                      <p:to>
                                        <p:strVal val="visible"/>
                                      </p:to>
                                    </p:set>
                                    <p:animEffect transition="in" filter="wipe(left)">
                                      <p:cBhvr>
                                        <p:cTn id="102" dur="1500"/>
                                        <p:tgtEl>
                                          <p:spTgt spid="51"/>
                                        </p:tgtEl>
                                      </p:cBhvr>
                                    </p:animEffect>
                                  </p:childTnLst>
                                </p:cTn>
                              </p:par>
                              <p:par>
                                <p:cTn id="103" presetID="22" presetClass="entr" presetSubtype="8" fill="hold" nodeType="withEffect">
                                  <p:stCondLst>
                                    <p:cond delay="2000"/>
                                  </p:stCondLst>
                                  <p:childTnLst>
                                    <p:set>
                                      <p:cBhvr>
                                        <p:cTn id="104" dur="1" fill="hold">
                                          <p:stCondLst>
                                            <p:cond delay="0"/>
                                          </p:stCondLst>
                                        </p:cTn>
                                        <p:tgtEl>
                                          <p:spTgt spid="69"/>
                                        </p:tgtEl>
                                        <p:attrNameLst>
                                          <p:attrName>style.visibility</p:attrName>
                                        </p:attrNameLst>
                                      </p:cBhvr>
                                      <p:to>
                                        <p:strVal val="visible"/>
                                      </p:to>
                                    </p:set>
                                    <p:animEffect transition="in" filter="wipe(left)">
                                      <p:cBhvr>
                                        <p:cTn id="105" dur="1500"/>
                                        <p:tgtEl>
                                          <p:spTgt spid="69"/>
                                        </p:tgtEl>
                                      </p:cBhvr>
                                    </p:animEffect>
                                  </p:childTnLst>
                                </p:cTn>
                              </p:par>
                              <p:par>
                                <p:cTn id="106" presetID="22" presetClass="entr" presetSubtype="8" fill="hold" nodeType="withEffect">
                                  <p:stCondLst>
                                    <p:cond delay="2000"/>
                                  </p:stCondLst>
                                  <p:childTnLst>
                                    <p:set>
                                      <p:cBhvr>
                                        <p:cTn id="107" dur="1" fill="hold">
                                          <p:stCondLst>
                                            <p:cond delay="0"/>
                                          </p:stCondLst>
                                        </p:cTn>
                                        <p:tgtEl>
                                          <p:spTgt spid="66"/>
                                        </p:tgtEl>
                                        <p:attrNameLst>
                                          <p:attrName>style.visibility</p:attrName>
                                        </p:attrNameLst>
                                      </p:cBhvr>
                                      <p:to>
                                        <p:strVal val="visible"/>
                                      </p:to>
                                    </p:set>
                                    <p:animEffect transition="in" filter="wipe(left)">
                                      <p:cBhvr>
                                        <p:cTn id="108" dur="1500"/>
                                        <p:tgtEl>
                                          <p:spTgt spid="66"/>
                                        </p:tgtEl>
                                      </p:cBhvr>
                                    </p:animEffect>
                                  </p:childTnLst>
                                </p:cTn>
                              </p:par>
                              <p:par>
                                <p:cTn id="109" presetID="22" presetClass="entr" presetSubtype="8" fill="hold" nodeType="withEffect">
                                  <p:stCondLst>
                                    <p:cond delay="2000"/>
                                  </p:stCondLst>
                                  <p:childTnLst>
                                    <p:set>
                                      <p:cBhvr>
                                        <p:cTn id="110" dur="1" fill="hold">
                                          <p:stCondLst>
                                            <p:cond delay="0"/>
                                          </p:stCondLst>
                                        </p:cTn>
                                        <p:tgtEl>
                                          <p:spTgt spid="63"/>
                                        </p:tgtEl>
                                        <p:attrNameLst>
                                          <p:attrName>style.visibility</p:attrName>
                                        </p:attrNameLst>
                                      </p:cBhvr>
                                      <p:to>
                                        <p:strVal val="visible"/>
                                      </p:to>
                                    </p:set>
                                    <p:animEffect transition="in" filter="wipe(left)">
                                      <p:cBhvr>
                                        <p:cTn id="111" dur="1500"/>
                                        <p:tgtEl>
                                          <p:spTgt spid="63"/>
                                        </p:tgtEl>
                                      </p:cBhvr>
                                    </p:animEffect>
                                  </p:childTnLst>
                                </p:cTn>
                              </p:par>
                              <p:par>
                                <p:cTn id="112" presetID="22" presetClass="entr" presetSubtype="8" fill="hold" nodeType="withEffect">
                                  <p:stCondLst>
                                    <p:cond delay="2000"/>
                                  </p:stCondLst>
                                  <p:childTnLst>
                                    <p:set>
                                      <p:cBhvr>
                                        <p:cTn id="113" dur="1" fill="hold">
                                          <p:stCondLst>
                                            <p:cond delay="0"/>
                                          </p:stCondLst>
                                        </p:cTn>
                                        <p:tgtEl>
                                          <p:spTgt spid="45"/>
                                        </p:tgtEl>
                                        <p:attrNameLst>
                                          <p:attrName>style.visibility</p:attrName>
                                        </p:attrNameLst>
                                      </p:cBhvr>
                                      <p:to>
                                        <p:strVal val="visible"/>
                                      </p:to>
                                    </p:set>
                                    <p:animEffect transition="in" filter="wipe(left)">
                                      <p:cBhvr>
                                        <p:cTn id="114" dur="1500"/>
                                        <p:tgtEl>
                                          <p:spTgt spid="45"/>
                                        </p:tgtEl>
                                      </p:cBhvr>
                                    </p:animEffect>
                                  </p:childTnLst>
                                </p:cTn>
                              </p:par>
                              <p:par>
                                <p:cTn id="115" presetID="22" presetClass="entr" presetSubtype="8" fill="hold" nodeType="withEffect">
                                  <p:stCondLst>
                                    <p:cond delay="2000"/>
                                  </p:stCondLst>
                                  <p:childTnLst>
                                    <p:set>
                                      <p:cBhvr>
                                        <p:cTn id="116" dur="1" fill="hold">
                                          <p:stCondLst>
                                            <p:cond delay="0"/>
                                          </p:stCondLst>
                                        </p:cTn>
                                        <p:tgtEl>
                                          <p:spTgt spid="79"/>
                                        </p:tgtEl>
                                        <p:attrNameLst>
                                          <p:attrName>style.visibility</p:attrName>
                                        </p:attrNameLst>
                                      </p:cBhvr>
                                      <p:to>
                                        <p:strVal val="visible"/>
                                      </p:to>
                                    </p:set>
                                    <p:animEffect transition="in" filter="wipe(left)">
                                      <p:cBhvr>
                                        <p:cTn id="117" dur="1500"/>
                                        <p:tgtEl>
                                          <p:spTgt spid="79"/>
                                        </p:tgtEl>
                                      </p:cBhvr>
                                    </p:animEffect>
                                  </p:childTnLst>
                                </p:cTn>
                              </p:par>
                              <p:par>
                                <p:cTn id="118" presetID="22" presetClass="entr" presetSubtype="8" fill="hold" nodeType="withEffect">
                                  <p:stCondLst>
                                    <p:cond delay="2000"/>
                                  </p:stCondLst>
                                  <p:childTnLst>
                                    <p:set>
                                      <p:cBhvr>
                                        <p:cTn id="119" dur="1" fill="hold">
                                          <p:stCondLst>
                                            <p:cond delay="0"/>
                                          </p:stCondLst>
                                        </p:cTn>
                                        <p:tgtEl>
                                          <p:spTgt spid="85"/>
                                        </p:tgtEl>
                                        <p:attrNameLst>
                                          <p:attrName>style.visibility</p:attrName>
                                        </p:attrNameLst>
                                      </p:cBhvr>
                                      <p:to>
                                        <p:strVal val="visible"/>
                                      </p:to>
                                    </p:set>
                                    <p:animEffect transition="in" filter="wipe(left)">
                                      <p:cBhvr>
                                        <p:cTn id="120" dur="1500"/>
                                        <p:tgtEl>
                                          <p:spTgt spid="85"/>
                                        </p:tgtEl>
                                      </p:cBhvr>
                                    </p:animEffect>
                                  </p:childTnLst>
                                </p:cTn>
                              </p:par>
                              <p:par>
                                <p:cTn id="121" presetID="22" presetClass="entr" presetSubtype="8" fill="hold" nodeType="withEffect">
                                  <p:stCondLst>
                                    <p:cond delay="2000"/>
                                  </p:stCondLst>
                                  <p:childTnLst>
                                    <p:set>
                                      <p:cBhvr>
                                        <p:cTn id="122" dur="1" fill="hold">
                                          <p:stCondLst>
                                            <p:cond delay="0"/>
                                          </p:stCondLst>
                                        </p:cTn>
                                        <p:tgtEl>
                                          <p:spTgt spid="92"/>
                                        </p:tgtEl>
                                        <p:attrNameLst>
                                          <p:attrName>style.visibility</p:attrName>
                                        </p:attrNameLst>
                                      </p:cBhvr>
                                      <p:to>
                                        <p:strVal val="visible"/>
                                      </p:to>
                                    </p:set>
                                    <p:animEffect transition="in" filter="wipe(left)">
                                      <p:cBhvr>
                                        <p:cTn id="123" dur="1500"/>
                                        <p:tgtEl>
                                          <p:spTgt spid="92"/>
                                        </p:tgtEl>
                                      </p:cBhvr>
                                    </p:animEffect>
                                  </p:childTnLst>
                                </p:cTn>
                              </p:par>
                              <p:par>
                                <p:cTn id="124" presetID="22" presetClass="entr" presetSubtype="8" fill="hold" nodeType="withEffect">
                                  <p:stCondLst>
                                    <p:cond delay="2000"/>
                                  </p:stCondLst>
                                  <p:childTnLst>
                                    <p:set>
                                      <p:cBhvr>
                                        <p:cTn id="125" dur="1" fill="hold">
                                          <p:stCondLst>
                                            <p:cond delay="0"/>
                                          </p:stCondLst>
                                        </p:cTn>
                                        <p:tgtEl>
                                          <p:spTgt spid="82"/>
                                        </p:tgtEl>
                                        <p:attrNameLst>
                                          <p:attrName>style.visibility</p:attrName>
                                        </p:attrNameLst>
                                      </p:cBhvr>
                                      <p:to>
                                        <p:strVal val="visible"/>
                                      </p:to>
                                    </p:set>
                                    <p:animEffect transition="in" filter="wipe(left)">
                                      <p:cBhvr>
                                        <p:cTn id="126" dur="1500"/>
                                        <p:tgtEl>
                                          <p:spTgt spid="82"/>
                                        </p:tgtEl>
                                      </p:cBhvr>
                                    </p:animEffect>
                                  </p:childTnLst>
                                </p:cTn>
                              </p:par>
                              <p:par>
                                <p:cTn id="127" presetID="22" presetClass="entr" presetSubtype="8" fill="hold" nodeType="withEffect">
                                  <p:stCondLst>
                                    <p:cond delay="2000"/>
                                  </p:stCondLst>
                                  <p:childTnLst>
                                    <p:set>
                                      <p:cBhvr>
                                        <p:cTn id="128" dur="1" fill="hold">
                                          <p:stCondLst>
                                            <p:cond delay="0"/>
                                          </p:stCondLst>
                                        </p:cTn>
                                        <p:tgtEl>
                                          <p:spTgt spid="98"/>
                                        </p:tgtEl>
                                        <p:attrNameLst>
                                          <p:attrName>style.visibility</p:attrName>
                                        </p:attrNameLst>
                                      </p:cBhvr>
                                      <p:to>
                                        <p:strVal val="visible"/>
                                      </p:to>
                                    </p:set>
                                    <p:animEffect transition="in" filter="wipe(left)">
                                      <p:cBhvr>
                                        <p:cTn id="129" dur="1500"/>
                                        <p:tgtEl>
                                          <p:spTgt spid="98"/>
                                        </p:tgtEl>
                                      </p:cBhvr>
                                    </p:animEffect>
                                  </p:childTnLst>
                                </p:cTn>
                              </p:par>
                              <p:par>
                                <p:cTn id="130" presetID="22" presetClass="entr" presetSubtype="8" fill="hold" nodeType="withEffect">
                                  <p:stCondLst>
                                    <p:cond delay="2000"/>
                                  </p:stCondLst>
                                  <p:childTnLst>
                                    <p:set>
                                      <p:cBhvr>
                                        <p:cTn id="131" dur="1" fill="hold">
                                          <p:stCondLst>
                                            <p:cond delay="0"/>
                                          </p:stCondLst>
                                        </p:cTn>
                                        <p:tgtEl>
                                          <p:spTgt spid="57"/>
                                        </p:tgtEl>
                                        <p:attrNameLst>
                                          <p:attrName>style.visibility</p:attrName>
                                        </p:attrNameLst>
                                      </p:cBhvr>
                                      <p:to>
                                        <p:strVal val="visible"/>
                                      </p:to>
                                    </p:set>
                                    <p:animEffect transition="in" filter="wipe(left)">
                                      <p:cBhvr>
                                        <p:cTn id="132" dur="1500"/>
                                        <p:tgtEl>
                                          <p:spTgt spid="57"/>
                                        </p:tgtEl>
                                      </p:cBhvr>
                                    </p:animEffect>
                                  </p:childTnLst>
                                </p:cTn>
                              </p:par>
                              <p:par>
                                <p:cTn id="133" presetID="22" presetClass="entr" presetSubtype="8" fill="hold" nodeType="withEffect">
                                  <p:stCondLst>
                                    <p:cond delay="2000"/>
                                  </p:stCondLst>
                                  <p:childTnLst>
                                    <p:set>
                                      <p:cBhvr>
                                        <p:cTn id="134" dur="1" fill="hold">
                                          <p:stCondLst>
                                            <p:cond delay="0"/>
                                          </p:stCondLst>
                                        </p:cTn>
                                        <p:tgtEl>
                                          <p:spTgt spid="54"/>
                                        </p:tgtEl>
                                        <p:attrNameLst>
                                          <p:attrName>style.visibility</p:attrName>
                                        </p:attrNameLst>
                                      </p:cBhvr>
                                      <p:to>
                                        <p:strVal val="visible"/>
                                      </p:to>
                                    </p:set>
                                    <p:animEffect transition="in" filter="wipe(left)">
                                      <p:cBhvr>
                                        <p:cTn id="135" dur="1500"/>
                                        <p:tgtEl>
                                          <p:spTgt spid="54"/>
                                        </p:tgtEl>
                                      </p:cBhvr>
                                    </p:animEffect>
                                  </p:childTnLst>
                                </p:cTn>
                              </p:par>
                              <p:par>
                                <p:cTn id="136" presetID="22" presetClass="entr" presetSubtype="8" fill="hold" nodeType="withEffect">
                                  <p:stCondLst>
                                    <p:cond delay="2000"/>
                                  </p:stCondLst>
                                  <p:childTnLst>
                                    <p:set>
                                      <p:cBhvr>
                                        <p:cTn id="137" dur="1" fill="hold">
                                          <p:stCondLst>
                                            <p:cond delay="0"/>
                                          </p:stCondLst>
                                        </p:cTn>
                                        <p:tgtEl>
                                          <p:spTgt spid="95"/>
                                        </p:tgtEl>
                                        <p:attrNameLst>
                                          <p:attrName>style.visibility</p:attrName>
                                        </p:attrNameLst>
                                      </p:cBhvr>
                                      <p:to>
                                        <p:strVal val="visible"/>
                                      </p:to>
                                    </p:set>
                                    <p:animEffect transition="in" filter="wipe(left)">
                                      <p:cBhvr>
                                        <p:cTn id="138" dur="1500"/>
                                        <p:tgtEl>
                                          <p:spTgt spid="95"/>
                                        </p:tgtEl>
                                      </p:cBhvr>
                                    </p:animEffect>
                                  </p:childTnLst>
                                </p:cTn>
                              </p:par>
                              <p:par>
                                <p:cTn id="139" presetID="22" presetClass="entr" presetSubtype="4" fill="hold" nodeType="withEffect">
                                  <p:stCondLst>
                                    <p:cond delay="2000"/>
                                  </p:stCondLst>
                                  <p:childTnLst>
                                    <p:set>
                                      <p:cBhvr>
                                        <p:cTn id="140" dur="1" fill="hold">
                                          <p:stCondLst>
                                            <p:cond delay="0"/>
                                          </p:stCondLst>
                                        </p:cTn>
                                        <p:tgtEl>
                                          <p:spTgt spid="75"/>
                                        </p:tgtEl>
                                        <p:attrNameLst>
                                          <p:attrName>style.visibility</p:attrName>
                                        </p:attrNameLst>
                                      </p:cBhvr>
                                      <p:to>
                                        <p:strVal val="visible"/>
                                      </p:to>
                                    </p:set>
                                    <p:animEffect transition="in" filter="wipe(down)">
                                      <p:cBhvr>
                                        <p:cTn id="141" dur="1500"/>
                                        <p:tgtEl>
                                          <p:spTgt spid="75"/>
                                        </p:tgtEl>
                                      </p:cBhvr>
                                    </p:animEffect>
                                  </p:childTnLst>
                                </p:cTn>
                              </p:par>
                              <p:par>
                                <p:cTn id="142" presetID="22" presetClass="entr" presetSubtype="4" fill="hold" nodeType="withEffect">
                                  <p:stCondLst>
                                    <p:cond delay="2000"/>
                                  </p:stCondLst>
                                  <p:childTnLst>
                                    <p:set>
                                      <p:cBhvr>
                                        <p:cTn id="143" dur="1" fill="hold">
                                          <p:stCondLst>
                                            <p:cond delay="0"/>
                                          </p:stCondLst>
                                        </p:cTn>
                                        <p:tgtEl>
                                          <p:spTgt spid="88"/>
                                        </p:tgtEl>
                                        <p:attrNameLst>
                                          <p:attrName>style.visibility</p:attrName>
                                        </p:attrNameLst>
                                      </p:cBhvr>
                                      <p:to>
                                        <p:strVal val="visible"/>
                                      </p:to>
                                    </p:set>
                                    <p:animEffect transition="in" filter="wipe(down)">
                                      <p:cBhvr>
                                        <p:cTn id="144" dur="1500"/>
                                        <p:tgtEl>
                                          <p:spTgt spid="88"/>
                                        </p:tgtEl>
                                      </p:cBhvr>
                                    </p:animEffect>
                                  </p:childTnLst>
                                </p:cTn>
                              </p:par>
                              <p:par>
                                <p:cTn id="145" presetID="22" presetClass="entr" presetSubtype="4" fill="hold" nodeType="withEffect">
                                  <p:stCondLst>
                                    <p:cond delay="2000"/>
                                  </p:stCondLst>
                                  <p:childTnLst>
                                    <p:set>
                                      <p:cBhvr>
                                        <p:cTn id="146" dur="1" fill="hold">
                                          <p:stCondLst>
                                            <p:cond delay="0"/>
                                          </p:stCondLst>
                                        </p:cTn>
                                        <p:tgtEl>
                                          <p:spTgt spid="60"/>
                                        </p:tgtEl>
                                        <p:attrNameLst>
                                          <p:attrName>style.visibility</p:attrName>
                                        </p:attrNameLst>
                                      </p:cBhvr>
                                      <p:to>
                                        <p:strVal val="visible"/>
                                      </p:to>
                                    </p:set>
                                    <p:animEffect transition="in" filter="wipe(down)">
                                      <p:cBhvr>
                                        <p:cTn id="147" dur="1500"/>
                                        <p:tgtEl>
                                          <p:spTgt spid="60"/>
                                        </p:tgtEl>
                                      </p:cBhvr>
                                    </p:animEffect>
                                  </p:childTnLst>
                                </p:cTn>
                              </p:par>
                              <p:par>
                                <p:cTn id="148" presetID="22" presetClass="entr" presetSubtype="1" fill="hold" nodeType="withEffect">
                                  <p:stCondLst>
                                    <p:cond delay="2000"/>
                                  </p:stCondLst>
                                  <p:childTnLst>
                                    <p:set>
                                      <p:cBhvr>
                                        <p:cTn id="149" dur="1" fill="hold">
                                          <p:stCondLst>
                                            <p:cond delay="0"/>
                                          </p:stCondLst>
                                        </p:cTn>
                                        <p:tgtEl>
                                          <p:spTgt spid="72"/>
                                        </p:tgtEl>
                                        <p:attrNameLst>
                                          <p:attrName>style.visibility</p:attrName>
                                        </p:attrNameLst>
                                      </p:cBhvr>
                                      <p:to>
                                        <p:strVal val="visible"/>
                                      </p:to>
                                    </p:set>
                                    <p:animEffect transition="in" filter="wipe(up)">
                                      <p:cBhvr>
                                        <p:cTn id="150" dur="1500"/>
                                        <p:tgtEl>
                                          <p:spTgt spid="72"/>
                                        </p:tgtEl>
                                      </p:cBhvr>
                                    </p:animEffect>
                                  </p:childTnLst>
                                </p:cTn>
                              </p:par>
                              <p:par>
                                <p:cTn id="151" presetID="22" presetClass="entr" presetSubtype="8" fill="hold" nodeType="withEffect">
                                  <p:stCondLst>
                                    <p:cond delay="3500"/>
                                  </p:stCondLst>
                                  <p:childTnLst>
                                    <p:set>
                                      <p:cBhvr>
                                        <p:cTn id="152" dur="1" fill="hold">
                                          <p:stCondLst>
                                            <p:cond delay="0"/>
                                          </p:stCondLst>
                                        </p:cTn>
                                        <p:tgtEl>
                                          <p:spTgt spid="48"/>
                                        </p:tgtEl>
                                        <p:attrNameLst>
                                          <p:attrName>style.visibility</p:attrName>
                                        </p:attrNameLst>
                                      </p:cBhvr>
                                      <p:to>
                                        <p:strVal val="visible"/>
                                      </p:to>
                                    </p:set>
                                    <p:animEffect transition="in" filter="wipe(left)">
                                      <p:cBhvr>
                                        <p:cTn id="153" dur="1500"/>
                                        <p:tgtEl>
                                          <p:spTgt spid="48"/>
                                        </p:tgtEl>
                                      </p:cBhvr>
                                    </p:animEffect>
                                  </p:childTnLst>
                                </p:cTn>
                              </p:par>
                              <p:par>
                                <p:cTn id="154" presetID="23" presetClass="entr" presetSubtype="16" fill="hold" grpId="0" nodeType="withEffect">
                                  <p:stCondLst>
                                    <p:cond delay="3500"/>
                                  </p:stCondLst>
                                  <p:childTnLst>
                                    <p:set>
                                      <p:cBhvr>
                                        <p:cTn id="155" dur="1" fill="hold">
                                          <p:stCondLst>
                                            <p:cond delay="0"/>
                                          </p:stCondLst>
                                        </p:cTn>
                                        <p:tgtEl>
                                          <p:spTgt spid="19"/>
                                        </p:tgtEl>
                                        <p:attrNameLst>
                                          <p:attrName>style.visibility</p:attrName>
                                        </p:attrNameLst>
                                      </p:cBhvr>
                                      <p:to>
                                        <p:strVal val="visible"/>
                                      </p:to>
                                    </p:set>
                                    <p:anim calcmode="lin" valueType="num">
                                      <p:cBhvr>
                                        <p:cTn id="156" dur="1500" fill="hold"/>
                                        <p:tgtEl>
                                          <p:spTgt spid="19"/>
                                        </p:tgtEl>
                                        <p:attrNameLst>
                                          <p:attrName>ppt_w</p:attrName>
                                        </p:attrNameLst>
                                      </p:cBhvr>
                                      <p:tavLst>
                                        <p:tav tm="0">
                                          <p:val>
                                            <p:fltVal val="0"/>
                                          </p:val>
                                        </p:tav>
                                        <p:tav tm="100000">
                                          <p:val>
                                            <p:strVal val="#ppt_w"/>
                                          </p:val>
                                        </p:tav>
                                      </p:tavLst>
                                    </p:anim>
                                    <p:anim calcmode="lin" valueType="num">
                                      <p:cBhvr>
                                        <p:cTn id="157" dur="1500" fill="hold"/>
                                        <p:tgtEl>
                                          <p:spTgt spid="1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31" grpId="0" animBg="1"/>
      <p:bldP spid="124" grpId="0" animBg="1"/>
      <p:bldP spid="125" grpId="0" animBg="1"/>
      <p:bldP spid="3" grpId="0" animBg="1"/>
      <p:bldP spid="19" grpId="0" animBg="1"/>
      <p:bldP spid="21" grpId="0" animBg="1"/>
      <p:bldP spid="29" grpId="0" animBg="1"/>
      <p:bldP spid="5" grpId="0" animBg="1"/>
      <p:bldP spid="7" grpId="0" animBg="1"/>
      <p:bldP spid="8" grpId="0" animBg="1"/>
      <p:bldP spid="14" grpId="0" animBg="1"/>
      <p:bldP spid="15" grpId="0" animBg="1"/>
      <p:bldP spid="16" grpId="0" animBg="1"/>
      <p:bldP spid="17" grpId="0" animBg="1"/>
      <p:bldP spid="18" grpId="0" animBg="1"/>
      <p:bldP spid="22" grpId="0" animBg="1"/>
      <p:bldP spid="23" grpId="0" animBg="1"/>
      <p:bldP spid="25" grpId="0" animBg="1"/>
      <p:bldP spid="30" grpId="0" animBg="1"/>
      <p:bldP spid="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6180A3-E6EC-4AD3-ACF5-1DAE933CB15C}"/>
              </a:ext>
            </a:extLst>
          </p:cNvPr>
          <p:cNvSpPr txBox="1"/>
          <p:nvPr/>
        </p:nvSpPr>
        <p:spPr>
          <a:xfrm>
            <a:off x="2388895" y="509683"/>
            <a:ext cx="7414210" cy="630942"/>
          </a:xfrm>
          <a:prstGeom prst="rect">
            <a:avLst/>
          </a:prstGeom>
          <a:noFill/>
        </p:spPr>
        <p:txBody>
          <a:bodyPr wrap="none" rtlCol="0">
            <a:spAutoFit/>
          </a:bodyPr>
          <a:lstStyle>
            <a:defPPr>
              <a:defRPr lang="en-US"/>
            </a:defPPr>
            <a:lvl1pPr algn="ctr">
              <a:defRPr sz="3000">
                <a:gradFill>
                  <a:gsLst>
                    <a:gs pos="64000">
                      <a:schemeClr val="bg2"/>
                    </a:gs>
                    <a:gs pos="0">
                      <a:schemeClr val="accent4"/>
                    </a:gs>
                  </a:gsLst>
                  <a:path path="circle">
                    <a:fillToRect r="100000" b="100000"/>
                  </a:path>
                </a:gradFill>
                <a:latin typeface="Montserrat" panose="00000500000000000000" pitchFamily="50" charset="0"/>
              </a:defRPr>
            </a:lvl1pPr>
          </a:lstStyle>
          <a:p>
            <a:r>
              <a:rPr lang="en-US" sz="3500" dirty="0"/>
              <a:t>TIER-BASED CHANNEL TACTICS</a:t>
            </a:r>
          </a:p>
        </p:txBody>
      </p:sp>
      <p:sp>
        <p:nvSpPr>
          <p:cNvPr id="46" name="Rectangle: Rounded Corners 45">
            <a:extLst>
              <a:ext uri="{FF2B5EF4-FFF2-40B4-BE49-F238E27FC236}">
                <a16:creationId xmlns:a16="http://schemas.microsoft.com/office/drawing/2014/main" id="{8D8B6F9B-D877-469F-B819-E3BACCB82D40}"/>
              </a:ext>
            </a:extLst>
          </p:cNvPr>
          <p:cNvSpPr/>
          <p:nvPr/>
        </p:nvSpPr>
        <p:spPr>
          <a:xfrm>
            <a:off x="430264" y="1565087"/>
            <a:ext cx="2247118" cy="4673544"/>
          </a:xfrm>
          <a:prstGeom prst="roundRect">
            <a:avLst>
              <a:gd name="adj" fmla="val 6651"/>
            </a:avLst>
          </a:prstGeom>
          <a:gradFill flip="none" rotWithShape="1">
            <a:gsLst>
              <a:gs pos="100000">
                <a:schemeClr val="accent3">
                  <a:alpha val="0"/>
                </a:schemeClr>
              </a:gs>
              <a:gs pos="0">
                <a:schemeClr val="accent3">
                  <a:alpha val="2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0" rIns="137160" rtlCol="0" anchor="ctr"/>
          <a:lstStyle/>
          <a:p>
            <a:pPr>
              <a:spcAft>
                <a:spcPts val="600"/>
              </a:spcAft>
              <a:buClr>
                <a:schemeClr val="bg2"/>
              </a:buClr>
            </a:pPr>
            <a:endParaRPr lang="en-US" sz="1400">
              <a:solidFill>
                <a:schemeClr val="accent2"/>
              </a:solidFill>
              <a:latin typeface="Montserrat" panose="00000500000000000000" pitchFamily="50" charset="0"/>
            </a:endParaRPr>
          </a:p>
        </p:txBody>
      </p:sp>
      <p:sp>
        <p:nvSpPr>
          <p:cNvPr id="32" name="TextBox 31">
            <a:extLst>
              <a:ext uri="{FF2B5EF4-FFF2-40B4-BE49-F238E27FC236}">
                <a16:creationId xmlns:a16="http://schemas.microsoft.com/office/drawing/2014/main" id="{D066A20F-C632-428C-AD2F-DC903DD301E8}"/>
              </a:ext>
            </a:extLst>
          </p:cNvPr>
          <p:cNvSpPr txBox="1"/>
          <p:nvPr/>
        </p:nvSpPr>
        <p:spPr>
          <a:xfrm>
            <a:off x="517321" y="2487889"/>
            <a:ext cx="2073003" cy="532453"/>
          </a:xfrm>
          <a:prstGeom prst="rect">
            <a:avLst/>
          </a:prstGeom>
          <a:noFill/>
        </p:spPr>
        <p:txBody>
          <a:bodyPr wrap="none" rtlCol="0">
            <a:spAutoFit/>
          </a:bodyPr>
          <a:lstStyle/>
          <a:p>
            <a:pPr algn="ctr">
              <a:lnSpc>
                <a:spcPts val="1800"/>
              </a:lnSpc>
            </a:pPr>
            <a:r>
              <a:rPr lang="en-US" sz="1200" b="1" dirty="0">
                <a:solidFill>
                  <a:schemeClr val="accent2"/>
                </a:solidFill>
                <a:latin typeface="Montserrat" panose="00000500000000000000" pitchFamily="50" charset="0"/>
              </a:rPr>
              <a:t>Strategic Key Accounts</a:t>
            </a:r>
          </a:p>
          <a:p>
            <a:pPr algn="ctr">
              <a:lnSpc>
                <a:spcPts val="1800"/>
              </a:lnSpc>
            </a:pPr>
            <a:r>
              <a:rPr lang="en-US" sz="1200" dirty="0">
                <a:solidFill>
                  <a:schemeClr val="bg1"/>
                </a:solidFill>
                <a:latin typeface="Montserrat" panose="00000500000000000000" pitchFamily="50" charset="0"/>
              </a:rPr>
              <a:t>(1-25)</a:t>
            </a:r>
          </a:p>
        </p:txBody>
      </p:sp>
      <p:sp>
        <p:nvSpPr>
          <p:cNvPr id="33" name="TextBox 32">
            <a:extLst>
              <a:ext uri="{FF2B5EF4-FFF2-40B4-BE49-F238E27FC236}">
                <a16:creationId xmlns:a16="http://schemas.microsoft.com/office/drawing/2014/main" id="{D3D808A1-3AFC-463C-8E77-E30B68E841FF}"/>
              </a:ext>
            </a:extLst>
          </p:cNvPr>
          <p:cNvSpPr txBox="1"/>
          <p:nvPr/>
        </p:nvSpPr>
        <p:spPr>
          <a:xfrm>
            <a:off x="552587" y="3444804"/>
            <a:ext cx="2002471" cy="532453"/>
          </a:xfrm>
          <a:prstGeom prst="rect">
            <a:avLst/>
          </a:prstGeom>
          <a:noFill/>
        </p:spPr>
        <p:txBody>
          <a:bodyPr wrap="none" rtlCol="0">
            <a:spAutoFit/>
          </a:bodyPr>
          <a:lstStyle/>
          <a:p>
            <a:pPr algn="ctr">
              <a:lnSpc>
                <a:spcPts val="1800"/>
              </a:lnSpc>
            </a:pPr>
            <a:r>
              <a:rPr lang="en-US" sz="1200" b="1" dirty="0">
                <a:solidFill>
                  <a:schemeClr val="accent2"/>
                </a:solidFill>
                <a:latin typeface="Montserrat" panose="00000500000000000000" pitchFamily="50" charset="0"/>
              </a:rPr>
              <a:t>Named ABM Accounts</a:t>
            </a:r>
          </a:p>
          <a:p>
            <a:pPr algn="ctr">
              <a:lnSpc>
                <a:spcPts val="1800"/>
              </a:lnSpc>
            </a:pPr>
            <a:r>
              <a:rPr lang="en-US" sz="1200" dirty="0">
                <a:solidFill>
                  <a:schemeClr val="bg1"/>
                </a:solidFill>
                <a:latin typeface="Montserrat" panose="00000500000000000000" pitchFamily="50" charset="0"/>
              </a:rPr>
              <a:t>(25-100)</a:t>
            </a:r>
          </a:p>
        </p:txBody>
      </p:sp>
      <p:sp>
        <p:nvSpPr>
          <p:cNvPr id="34" name="TextBox 33">
            <a:extLst>
              <a:ext uri="{FF2B5EF4-FFF2-40B4-BE49-F238E27FC236}">
                <a16:creationId xmlns:a16="http://schemas.microsoft.com/office/drawing/2014/main" id="{C40323FB-6C27-43A2-A26B-938CE1010666}"/>
              </a:ext>
            </a:extLst>
          </p:cNvPr>
          <p:cNvSpPr txBox="1"/>
          <p:nvPr/>
        </p:nvSpPr>
        <p:spPr>
          <a:xfrm>
            <a:off x="663193" y="4401719"/>
            <a:ext cx="1781258" cy="532453"/>
          </a:xfrm>
          <a:prstGeom prst="rect">
            <a:avLst/>
          </a:prstGeom>
          <a:noFill/>
        </p:spPr>
        <p:txBody>
          <a:bodyPr wrap="none" rtlCol="0">
            <a:spAutoFit/>
          </a:bodyPr>
          <a:lstStyle/>
          <a:p>
            <a:pPr algn="ctr">
              <a:lnSpc>
                <a:spcPts val="1800"/>
              </a:lnSpc>
            </a:pPr>
            <a:r>
              <a:rPr lang="en-US" sz="1200" b="1" dirty="0">
                <a:solidFill>
                  <a:schemeClr val="accent2"/>
                </a:solidFill>
                <a:latin typeface="Montserrat" panose="00000500000000000000" pitchFamily="50" charset="0"/>
              </a:rPr>
              <a:t>Programmatic ABM</a:t>
            </a:r>
          </a:p>
          <a:p>
            <a:pPr algn="ctr">
              <a:lnSpc>
                <a:spcPts val="1800"/>
              </a:lnSpc>
            </a:pPr>
            <a:r>
              <a:rPr lang="en-US" sz="1200" dirty="0">
                <a:solidFill>
                  <a:schemeClr val="bg1"/>
                </a:solidFill>
                <a:latin typeface="Montserrat" panose="00000500000000000000" pitchFamily="50" charset="0"/>
              </a:rPr>
              <a:t>(100-500)</a:t>
            </a:r>
          </a:p>
        </p:txBody>
      </p:sp>
      <p:sp>
        <p:nvSpPr>
          <p:cNvPr id="35" name="TextBox 34">
            <a:extLst>
              <a:ext uri="{FF2B5EF4-FFF2-40B4-BE49-F238E27FC236}">
                <a16:creationId xmlns:a16="http://schemas.microsoft.com/office/drawing/2014/main" id="{B039E840-2BE1-47C5-AA68-84568F372869}"/>
              </a:ext>
            </a:extLst>
          </p:cNvPr>
          <p:cNvSpPr txBox="1"/>
          <p:nvPr/>
        </p:nvSpPr>
        <p:spPr>
          <a:xfrm>
            <a:off x="643156" y="5358634"/>
            <a:ext cx="1821332" cy="532453"/>
          </a:xfrm>
          <a:prstGeom prst="rect">
            <a:avLst/>
          </a:prstGeom>
          <a:noFill/>
        </p:spPr>
        <p:txBody>
          <a:bodyPr wrap="none" rtlCol="0">
            <a:spAutoFit/>
          </a:bodyPr>
          <a:lstStyle/>
          <a:p>
            <a:pPr algn="ctr">
              <a:lnSpc>
                <a:spcPts val="1800"/>
              </a:lnSpc>
            </a:pPr>
            <a:r>
              <a:rPr lang="en-US" sz="1200" b="1" dirty="0">
                <a:solidFill>
                  <a:schemeClr val="accent2"/>
                </a:solidFill>
                <a:latin typeface="Montserrat" panose="00000500000000000000" pitchFamily="50" charset="0"/>
              </a:rPr>
              <a:t>Demand Generation</a:t>
            </a:r>
          </a:p>
          <a:p>
            <a:pPr algn="ctr">
              <a:lnSpc>
                <a:spcPts val="1800"/>
              </a:lnSpc>
            </a:pPr>
            <a:r>
              <a:rPr lang="en-US" sz="1200" dirty="0">
                <a:solidFill>
                  <a:schemeClr val="bg1"/>
                </a:solidFill>
                <a:latin typeface="Montserrat" panose="00000500000000000000" pitchFamily="50" charset="0"/>
              </a:rPr>
              <a:t>(500+)</a:t>
            </a:r>
          </a:p>
        </p:txBody>
      </p:sp>
      <p:grpSp>
        <p:nvGrpSpPr>
          <p:cNvPr id="26" name="Group 25">
            <a:extLst>
              <a:ext uri="{FF2B5EF4-FFF2-40B4-BE49-F238E27FC236}">
                <a16:creationId xmlns:a16="http://schemas.microsoft.com/office/drawing/2014/main" id="{7CD8C967-A547-48B1-8EA1-581C74B200E7}"/>
              </a:ext>
            </a:extLst>
          </p:cNvPr>
          <p:cNvGrpSpPr/>
          <p:nvPr/>
        </p:nvGrpSpPr>
        <p:grpSpPr>
          <a:xfrm>
            <a:off x="3080633" y="2276286"/>
            <a:ext cx="8681103" cy="3822700"/>
            <a:chOff x="3614057" y="2235200"/>
            <a:chExt cx="7707087" cy="3556000"/>
          </a:xfrm>
        </p:grpSpPr>
        <p:grpSp>
          <p:nvGrpSpPr>
            <p:cNvPr id="14" name="Group 13">
              <a:extLst>
                <a:ext uri="{FF2B5EF4-FFF2-40B4-BE49-F238E27FC236}">
                  <a16:creationId xmlns:a16="http://schemas.microsoft.com/office/drawing/2014/main" id="{B174DE8E-E30D-473D-94FF-556C4FF3EFC7}"/>
                </a:ext>
              </a:extLst>
            </p:cNvPr>
            <p:cNvGrpSpPr/>
            <p:nvPr/>
          </p:nvGrpSpPr>
          <p:grpSpPr>
            <a:xfrm>
              <a:off x="3614058" y="2235200"/>
              <a:ext cx="7707086" cy="3556000"/>
              <a:chOff x="4339772" y="2235200"/>
              <a:chExt cx="6981371" cy="3556000"/>
            </a:xfrm>
          </p:grpSpPr>
          <p:cxnSp>
            <p:nvCxnSpPr>
              <p:cNvPr id="6" name="Straight Connector 5">
                <a:extLst>
                  <a:ext uri="{FF2B5EF4-FFF2-40B4-BE49-F238E27FC236}">
                    <a16:creationId xmlns:a16="http://schemas.microsoft.com/office/drawing/2014/main" id="{9530C2E0-74D7-47B9-8A05-918BC3D24CAF}"/>
                  </a:ext>
                </a:extLst>
              </p:cNvPr>
              <p:cNvCxnSpPr/>
              <p:nvPr/>
            </p:nvCxnSpPr>
            <p:spPr>
              <a:xfrm>
                <a:off x="11321143" y="2235200"/>
                <a:ext cx="0" cy="3556000"/>
              </a:xfrm>
              <a:prstGeom prst="line">
                <a:avLst/>
              </a:prstGeom>
              <a:ln w="3175" cap="rnd">
                <a:solidFill>
                  <a:schemeClr val="tx2">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2ADC379-5F6C-4C7B-83A1-8509ACC7B073}"/>
                  </a:ext>
                </a:extLst>
              </p:cNvPr>
              <p:cNvCxnSpPr/>
              <p:nvPr/>
            </p:nvCxnSpPr>
            <p:spPr>
              <a:xfrm>
                <a:off x="10323806" y="2235200"/>
                <a:ext cx="0" cy="3556000"/>
              </a:xfrm>
              <a:prstGeom prst="line">
                <a:avLst/>
              </a:prstGeom>
              <a:ln w="3175" cap="rnd">
                <a:solidFill>
                  <a:schemeClr val="tx2">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65D2B4-6647-4C56-AB09-F31DBF9E2689}"/>
                  </a:ext>
                </a:extLst>
              </p:cNvPr>
              <p:cNvCxnSpPr/>
              <p:nvPr/>
            </p:nvCxnSpPr>
            <p:spPr>
              <a:xfrm>
                <a:off x="9326467" y="2235200"/>
                <a:ext cx="0" cy="3556000"/>
              </a:xfrm>
              <a:prstGeom prst="line">
                <a:avLst/>
              </a:prstGeom>
              <a:ln w="3175" cap="rnd">
                <a:solidFill>
                  <a:schemeClr val="tx2">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4DFD45F-0FB7-4B71-9D6C-34A6E064781B}"/>
                  </a:ext>
                </a:extLst>
              </p:cNvPr>
              <p:cNvCxnSpPr/>
              <p:nvPr/>
            </p:nvCxnSpPr>
            <p:spPr>
              <a:xfrm>
                <a:off x="8329128" y="2235200"/>
                <a:ext cx="0" cy="3556000"/>
              </a:xfrm>
              <a:prstGeom prst="line">
                <a:avLst/>
              </a:prstGeom>
              <a:ln w="3175" cap="rnd">
                <a:solidFill>
                  <a:schemeClr val="tx2">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7D8533-5DC8-46C4-A7F1-314E0D343D6D}"/>
                  </a:ext>
                </a:extLst>
              </p:cNvPr>
              <p:cNvCxnSpPr/>
              <p:nvPr/>
            </p:nvCxnSpPr>
            <p:spPr>
              <a:xfrm>
                <a:off x="7331789" y="2235200"/>
                <a:ext cx="0" cy="3556000"/>
              </a:xfrm>
              <a:prstGeom prst="line">
                <a:avLst/>
              </a:prstGeom>
              <a:ln w="3175" cap="rnd">
                <a:solidFill>
                  <a:schemeClr val="tx2">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BB17189-F0AC-4658-A8D5-593F2F2E40FB}"/>
                  </a:ext>
                </a:extLst>
              </p:cNvPr>
              <p:cNvCxnSpPr/>
              <p:nvPr/>
            </p:nvCxnSpPr>
            <p:spPr>
              <a:xfrm>
                <a:off x="6334450" y="2235200"/>
                <a:ext cx="0" cy="3556000"/>
              </a:xfrm>
              <a:prstGeom prst="line">
                <a:avLst/>
              </a:prstGeom>
              <a:ln w="3175" cap="rnd">
                <a:solidFill>
                  <a:schemeClr val="tx2">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940094-30FB-4064-97D2-6F4EF223FCDC}"/>
                  </a:ext>
                </a:extLst>
              </p:cNvPr>
              <p:cNvCxnSpPr/>
              <p:nvPr/>
            </p:nvCxnSpPr>
            <p:spPr>
              <a:xfrm>
                <a:off x="5337111" y="2235200"/>
                <a:ext cx="0" cy="3556000"/>
              </a:xfrm>
              <a:prstGeom prst="line">
                <a:avLst/>
              </a:prstGeom>
              <a:ln w="3175" cap="rnd">
                <a:solidFill>
                  <a:schemeClr val="tx2">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DADFD54-446A-4660-A9C0-EEFD652F5E76}"/>
                  </a:ext>
                </a:extLst>
              </p:cNvPr>
              <p:cNvCxnSpPr/>
              <p:nvPr/>
            </p:nvCxnSpPr>
            <p:spPr>
              <a:xfrm>
                <a:off x="4339772" y="2235200"/>
                <a:ext cx="0" cy="3556000"/>
              </a:xfrm>
              <a:prstGeom prst="line">
                <a:avLst/>
              </a:prstGeom>
              <a:ln w="3175" cap="rnd">
                <a:solidFill>
                  <a:schemeClr val="tx2">
                    <a:alpha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0F0CB3CC-2461-482F-8D9B-5A59DDCFEC85}"/>
                </a:ext>
              </a:extLst>
            </p:cNvPr>
            <p:cNvGrpSpPr/>
            <p:nvPr/>
          </p:nvGrpSpPr>
          <p:grpSpPr>
            <a:xfrm>
              <a:off x="3614057" y="2235200"/>
              <a:ext cx="7707083" cy="3556000"/>
              <a:chOff x="3614058" y="2235200"/>
              <a:chExt cx="6516914" cy="3556000"/>
            </a:xfrm>
          </p:grpSpPr>
          <p:cxnSp>
            <p:nvCxnSpPr>
              <p:cNvPr id="19" name="Straight Connector 18">
                <a:extLst>
                  <a:ext uri="{FF2B5EF4-FFF2-40B4-BE49-F238E27FC236}">
                    <a16:creationId xmlns:a16="http://schemas.microsoft.com/office/drawing/2014/main" id="{97B0C2B6-7431-4DB5-80A1-C9730B38066C}"/>
                  </a:ext>
                </a:extLst>
              </p:cNvPr>
              <p:cNvCxnSpPr/>
              <p:nvPr/>
            </p:nvCxnSpPr>
            <p:spPr>
              <a:xfrm>
                <a:off x="3614058" y="2235200"/>
                <a:ext cx="6516914" cy="0"/>
              </a:xfrm>
              <a:prstGeom prst="line">
                <a:avLst/>
              </a:prstGeom>
              <a:ln w="3175" cap="rnd">
                <a:solidFill>
                  <a:schemeClr val="tx2">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C6A315-CE0A-4641-B638-325D3FCD2BEB}"/>
                  </a:ext>
                </a:extLst>
              </p:cNvPr>
              <p:cNvCxnSpPr/>
              <p:nvPr/>
            </p:nvCxnSpPr>
            <p:spPr>
              <a:xfrm>
                <a:off x="3614058" y="3124200"/>
                <a:ext cx="6516914" cy="0"/>
              </a:xfrm>
              <a:prstGeom prst="line">
                <a:avLst/>
              </a:prstGeom>
              <a:ln w="3175" cap="rnd">
                <a:solidFill>
                  <a:schemeClr val="tx2">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1B4D47C-F858-44BD-A339-7089D31811FF}"/>
                  </a:ext>
                </a:extLst>
              </p:cNvPr>
              <p:cNvCxnSpPr/>
              <p:nvPr/>
            </p:nvCxnSpPr>
            <p:spPr>
              <a:xfrm>
                <a:off x="3614058" y="4013200"/>
                <a:ext cx="6516914" cy="0"/>
              </a:xfrm>
              <a:prstGeom prst="line">
                <a:avLst/>
              </a:prstGeom>
              <a:ln w="3175" cap="rnd">
                <a:solidFill>
                  <a:schemeClr val="tx2">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A66E9AF-2A8F-4A12-8A88-0ADD72EEF49D}"/>
                  </a:ext>
                </a:extLst>
              </p:cNvPr>
              <p:cNvCxnSpPr/>
              <p:nvPr/>
            </p:nvCxnSpPr>
            <p:spPr>
              <a:xfrm>
                <a:off x="3614058" y="4902200"/>
                <a:ext cx="6516914" cy="0"/>
              </a:xfrm>
              <a:prstGeom prst="line">
                <a:avLst/>
              </a:prstGeom>
              <a:ln w="3175" cap="rnd">
                <a:solidFill>
                  <a:schemeClr val="tx2">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36B83E6-094A-4206-8D0A-DEE2497EE7F2}"/>
                  </a:ext>
                </a:extLst>
              </p:cNvPr>
              <p:cNvCxnSpPr/>
              <p:nvPr/>
            </p:nvCxnSpPr>
            <p:spPr>
              <a:xfrm>
                <a:off x="3614058" y="5791200"/>
                <a:ext cx="6516914" cy="0"/>
              </a:xfrm>
              <a:prstGeom prst="line">
                <a:avLst/>
              </a:prstGeom>
              <a:ln w="3175" cap="rnd">
                <a:solidFill>
                  <a:schemeClr val="tx2">
                    <a:alpha val="50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7B4885D7-FF16-48EE-B9D4-F65DCD26D8CF}"/>
              </a:ext>
            </a:extLst>
          </p:cNvPr>
          <p:cNvGrpSpPr/>
          <p:nvPr/>
        </p:nvGrpSpPr>
        <p:grpSpPr>
          <a:xfrm>
            <a:off x="2775809" y="2276283"/>
            <a:ext cx="304828" cy="3822657"/>
            <a:chOff x="2775809" y="2276283"/>
            <a:chExt cx="304828" cy="3822657"/>
          </a:xfrm>
        </p:grpSpPr>
        <p:sp>
          <p:nvSpPr>
            <p:cNvPr id="27" name="Rectangle: Top Corners Rounded 26">
              <a:extLst>
                <a:ext uri="{FF2B5EF4-FFF2-40B4-BE49-F238E27FC236}">
                  <a16:creationId xmlns:a16="http://schemas.microsoft.com/office/drawing/2014/main" id="{B85ADC70-4D21-405E-9132-F3AD6ABAD8D1}"/>
                </a:ext>
              </a:extLst>
            </p:cNvPr>
            <p:cNvSpPr/>
            <p:nvPr/>
          </p:nvSpPr>
          <p:spPr>
            <a:xfrm rot="16200000">
              <a:off x="2450390" y="2601702"/>
              <a:ext cx="955663" cy="304826"/>
            </a:xfrm>
            <a:prstGeom prst="round2SameRect">
              <a:avLst>
                <a:gd name="adj1" fmla="val 50000"/>
                <a:gd name="adj2" fmla="val 0"/>
              </a:avLst>
            </a:prstGeom>
            <a:gradFill flip="none" rotWithShape="1">
              <a:gsLst>
                <a:gs pos="100000">
                  <a:schemeClr val="accent1">
                    <a:lumMod val="50000"/>
                    <a:lumOff val="50000"/>
                    <a:alpha val="0"/>
                  </a:schemeClr>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tIns="0" bIns="27432" rtlCol="0" anchor="ctr"/>
            <a:lstStyle/>
            <a:p>
              <a:pPr algn="ctr"/>
              <a:r>
                <a:rPr lang="en-US" sz="1000" dirty="0">
                  <a:latin typeface="Montserrat" panose="00000500000000000000" pitchFamily="50" charset="0"/>
                </a:rPr>
                <a:t>Tier 1</a:t>
              </a:r>
            </a:p>
          </p:txBody>
        </p:sp>
        <p:sp>
          <p:nvSpPr>
            <p:cNvPr id="28" name="Rectangle: Top Corners Rounded 27">
              <a:extLst>
                <a:ext uri="{FF2B5EF4-FFF2-40B4-BE49-F238E27FC236}">
                  <a16:creationId xmlns:a16="http://schemas.microsoft.com/office/drawing/2014/main" id="{897F6EA2-6408-49DE-A39A-B6B5B9B1E196}"/>
                </a:ext>
              </a:extLst>
            </p:cNvPr>
            <p:cNvSpPr/>
            <p:nvPr/>
          </p:nvSpPr>
          <p:spPr>
            <a:xfrm rot="16200000">
              <a:off x="2450390" y="3557383"/>
              <a:ext cx="955663" cy="304825"/>
            </a:xfrm>
            <a:prstGeom prst="round2SameRect">
              <a:avLst>
                <a:gd name="adj1" fmla="val 50000"/>
                <a:gd name="adj2" fmla="val 0"/>
              </a:avLst>
            </a:prstGeom>
            <a:gradFill flip="none" rotWithShape="1">
              <a:gsLst>
                <a:gs pos="100000">
                  <a:schemeClr val="accent1">
                    <a:lumMod val="50000"/>
                    <a:lumOff val="50000"/>
                    <a:alpha val="0"/>
                  </a:schemeClr>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tIns="0" bIns="27432" rtlCol="0" anchor="ctr"/>
            <a:lstStyle/>
            <a:p>
              <a:pPr algn="ctr"/>
              <a:r>
                <a:rPr lang="en-US" sz="1000" dirty="0">
                  <a:latin typeface="Montserrat" panose="00000500000000000000" pitchFamily="50" charset="0"/>
                </a:rPr>
                <a:t>Tier 2</a:t>
              </a:r>
            </a:p>
          </p:txBody>
        </p:sp>
        <p:sp>
          <p:nvSpPr>
            <p:cNvPr id="29" name="Rectangle: Top Corners Rounded 28">
              <a:extLst>
                <a:ext uri="{FF2B5EF4-FFF2-40B4-BE49-F238E27FC236}">
                  <a16:creationId xmlns:a16="http://schemas.microsoft.com/office/drawing/2014/main" id="{29999457-CF8C-4CC0-9F74-99CE37E74856}"/>
                </a:ext>
              </a:extLst>
            </p:cNvPr>
            <p:cNvSpPr/>
            <p:nvPr/>
          </p:nvSpPr>
          <p:spPr>
            <a:xfrm rot="16200000">
              <a:off x="2450391" y="4513040"/>
              <a:ext cx="955663" cy="304826"/>
            </a:xfrm>
            <a:prstGeom prst="round2SameRect">
              <a:avLst>
                <a:gd name="adj1" fmla="val 50000"/>
                <a:gd name="adj2" fmla="val 0"/>
              </a:avLst>
            </a:prstGeom>
            <a:gradFill flip="none" rotWithShape="1">
              <a:gsLst>
                <a:gs pos="100000">
                  <a:schemeClr val="accent1">
                    <a:lumMod val="50000"/>
                    <a:lumOff val="50000"/>
                    <a:alpha val="0"/>
                  </a:schemeClr>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tIns="0" bIns="27432" rtlCol="0" anchor="ctr"/>
            <a:lstStyle/>
            <a:p>
              <a:pPr algn="ctr"/>
              <a:r>
                <a:rPr lang="en-US" sz="1000" dirty="0">
                  <a:latin typeface="Montserrat" panose="00000500000000000000" pitchFamily="50" charset="0"/>
                </a:rPr>
                <a:t>Tier 3</a:t>
              </a:r>
            </a:p>
          </p:txBody>
        </p:sp>
        <p:sp>
          <p:nvSpPr>
            <p:cNvPr id="30" name="Rectangle: Top Corners Rounded 29">
              <a:extLst>
                <a:ext uri="{FF2B5EF4-FFF2-40B4-BE49-F238E27FC236}">
                  <a16:creationId xmlns:a16="http://schemas.microsoft.com/office/drawing/2014/main" id="{B9B2EB89-6992-4E29-8187-D3EC9D165795}"/>
                </a:ext>
              </a:extLst>
            </p:cNvPr>
            <p:cNvSpPr/>
            <p:nvPr/>
          </p:nvSpPr>
          <p:spPr>
            <a:xfrm rot="16200000">
              <a:off x="2450392" y="5468696"/>
              <a:ext cx="955663" cy="304826"/>
            </a:xfrm>
            <a:prstGeom prst="round2SameRect">
              <a:avLst>
                <a:gd name="adj1" fmla="val 50000"/>
                <a:gd name="adj2" fmla="val 0"/>
              </a:avLst>
            </a:prstGeom>
            <a:gradFill flip="none" rotWithShape="1">
              <a:gsLst>
                <a:gs pos="100000">
                  <a:schemeClr val="accent1">
                    <a:lumMod val="50000"/>
                    <a:lumOff val="50000"/>
                    <a:alpha val="0"/>
                  </a:schemeClr>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tIns="0" bIns="27432" rtlCol="0" anchor="ctr"/>
            <a:lstStyle/>
            <a:p>
              <a:pPr algn="ctr"/>
              <a:r>
                <a:rPr lang="en-US" sz="1000" dirty="0">
                  <a:latin typeface="Montserrat" panose="00000500000000000000" pitchFamily="50" charset="0"/>
                </a:rPr>
                <a:t>Tier 4</a:t>
              </a:r>
            </a:p>
          </p:txBody>
        </p:sp>
      </p:grpSp>
      <p:grpSp>
        <p:nvGrpSpPr>
          <p:cNvPr id="2" name="Group 1">
            <a:extLst>
              <a:ext uri="{FF2B5EF4-FFF2-40B4-BE49-F238E27FC236}">
                <a16:creationId xmlns:a16="http://schemas.microsoft.com/office/drawing/2014/main" id="{613495B5-2EE1-633A-A1B0-8F37CFDD5121}"/>
              </a:ext>
            </a:extLst>
          </p:cNvPr>
          <p:cNvGrpSpPr/>
          <p:nvPr/>
        </p:nvGrpSpPr>
        <p:grpSpPr>
          <a:xfrm>
            <a:off x="3080633" y="1704786"/>
            <a:ext cx="8681015" cy="571447"/>
            <a:chOff x="3080633" y="1704786"/>
            <a:chExt cx="8681015" cy="571447"/>
          </a:xfrm>
        </p:grpSpPr>
        <p:sp>
          <p:nvSpPr>
            <p:cNvPr id="36" name="Rectangle: Top Corners Rounded 35">
              <a:extLst>
                <a:ext uri="{FF2B5EF4-FFF2-40B4-BE49-F238E27FC236}">
                  <a16:creationId xmlns:a16="http://schemas.microsoft.com/office/drawing/2014/main" id="{2EFDA09C-4BC5-4BE6-816F-0FD8F73129F3}"/>
                </a:ext>
              </a:extLst>
            </p:cNvPr>
            <p:cNvSpPr/>
            <p:nvPr/>
          </p:nvSpPr>
          <p:spPr>
            <a:xfrm>
              <a:off x="3080633" y="1704786"/>
              <a:ext cx="1240149" cy="571447"/>
            </a:xfrm>
            <a:prstGeom prst="round2SameRect">
              <a:avLst>
                <a:gd name="adj1" fmla="val 24442"/>
                <a:gd name="adj2" fmla="val 0"/>
              </a:avLst>
            </a:prstGeom>
            <a:gradFill flip="none" rotWithShape="1">
              <a:gsLst>
                <a:gs pos="100000">
                  <a:schemeClr val="accent1">
                    <a:lumMod val="50000"/>
                    <a:lumOff val="50000"/>
                    <a:alpha val="0"/>
                  </a:schemeClr>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45720" rtlCol="0" anchor="ctr"/>
            <a:lstStyle/>
            <a:p>
              <a:pPr algn="ctr">
                <a:lnSpc>
                  <a:spcPts val="1400"/>
                </a:lnSpc>
              </a:pPr>
              <a:r>
                <a:rPr lang="en-US" sz="1000" b="1" dirty="0">
                  <a:latin typeface="Montserrat" panose="00000500000000000000" pitchFamily="50" charset="0"/>
                </a:rPr>
                <a:t>Executive Event Invites</a:t>
              </a:r>
            </a:p>
          </p:txBody>
        </p:sp>
        <p:sp>
          <p:nvSpPr>
            <p:cNvPr id="37" name="Rectangle: Top Corners Rounded 36">
              <a:extLst>
                <a:ext uri="{FF2B5EF4-FFF2-40B4-BE49-F238E27FC236}">
                  <a16:creationId xmlns:a16="http://schemas.microsoft.com/office/drawing/2014/main" id="{F9A297DD-8EFA-4FEB-851B-291754820D35}"/>
                </a:ext>
              </a:extLst>
            </p:cNvPr>
            <p:cNvSpPr/>
            <p:nvPr/>
          </p:nvSpPr>
          <p:spPr>
            <a:xfrm>
              <a:off x="4320777" y="1704786"/>
              <a:ext cx="1240149" cy="571447"/>
            </a:xfrm>
            <a:prstGeom prst="round2SameRect">
              <a:avLst>
                <a:gd name="adj1" fmla="val 24442"/>
                <a:gd name="adj2" fmla="val 0"/>
              </a:avLst>
            </a:prstGeom>
            <a:gradFill flip="none" rotWithShape="1">
              <a:gsLst>
                <a:gs pos="100000">
                  <a:schemeClr val="accent1">
                    <a:lumMod val="50000"/>
                    <a:lumOff val="50000"/>
                    <a:alpha val="0"/>
                  </a:schemeClr>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45720" rtlCol="0" anchor="ctr"/>
            <a:lstStyle/>
            <a:p>
              <a:pPr algn="ctr">
                <a:lnSpc>
                  <a:spcPts val="1400"/>
                </a:lnSpc>
              </a:pPr>
              <a:r>
                <a:rPr lang="en-US" sz="1000" b="1" dirty="0">
                  <a:latin typeface="Montserrat" panose="00000500000000000000" pitchFamily="50" charset="0"/>
                </a:rPr>
                <a:t>Personalized Content &amp; Hub</a:t>
              </a:r>
            </a:p>
          </p:txBody>
        </p:sp>
        <p:sp>
          <p:nvSpPr>
            <p:cNvPr id="38" name="Rectangle: Top Corners Rounded 37">
              <a:extLst>
                <a:ext uri="{FF2B5EF4-FFF2-40B4-BE49-F238E27FC236}">
                  <a16:creationId xmlns:a16="http://schemas.microsoft.com/office/drawing/2014/main" id="{20EFFAB3-94C1-4908-8D45-BA2C04B1B8FD}"/>
                </a:ext>
              </a:extLst>
            </p:cNvPr>
            <p:cNvSpPr/>
            <p:nvPr/>
          </p:nvSpPr>
          <p:spPr>
            <a:xfrm>
              <a:off x="5560920" y="1704786"/>
              <a:ext cx="1240149" cy="571447"/>
            </a:xfrm>
            <a:prstGeom prst="round2SameRect">
              <a:avLst>
                <a:gd name="adj1" fmla="val 24442"/>
                <a:gd name="adj2" fmla="val 0"/>
              </a:avLst>
            </a:prstGeom>
            <a:gradFill flip="none" rotWithShape="1">
              <a:gsLst>
                <a:gs pos="100000">
                  <a:schemeClr val="accent1">
                    <a:lumMod val="50000"/>
                    <a:lumOff val="50000"/>
                    <a:alpha val="0"/>
                  </a:schemeClr>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45720" rtlCol="0" anchor="ctr"/>
            <a:lstStyle/>
            <a:p>
              <a:pPr algn="ctr">
                <a:lnSpc>
                  <a:spcPts val="1400"/>
                </a:lnSpc>
              </a:pPr>
              <a:r>
                <a:rPr lang="en-US" sz="1000" b="1" dirty="0">
                  <a:latin typeface="Montserrat" panose="00000500000000000000" pitchFamily="50" charset="0"/>
                </a:rPr>
                <a:t>Gifting and/or Direct Mail</a:t>
              </a:r>
            </a:p>
          </p:txBody>
        </p:sp>
        <p:sp>
          <p:nvSpPr>
            <p:cNvPr id="39" name="Rectangle: Top Corners Rounded 38">
              <a:extLst>
                <a:ext uri="{FF2B5EF4-FFF2-40B4-BE49-F238E27FC236}">
                  <a16:creationId xmlns:a16="http://schemas.microsoft.com/office/drawing/2014/main" id="{492484BC-B0D1-4F96-A462-B7C175E6AC4C}"/>
                </a:ext>
              </a:extLst>
            </p:cNvPr>
            <p:cNvSpPr/>
            <p:nvPr/>
          </p:nvSpPr>
          <p:spPr>
            <a:xfrm>
              <a:off x="6801064" y="1704786"/>
              <a:ext cx="1240149" cy="571447"/>
            </a:xfrm>
            <a:prstGeom prst="round2SameRect">
              <a:avLst>
                <a:gd name="adj1" fmla="val 24442"/>
                <a:gd name="adj2" fmla="val 0"/>
              </a:avLst>
            </a:prstGeom>
            <a:gradFill flip="none" rotWithShape="1">
              <a:gsLst>
                <a:gs pos="100000">
                  <a:schemeClr val="accent1">
                    <a:lumMod val="50000"/>
                    <a:lumOff val="50000"/>
                    <a:alpha val="0"/>
                  </a:schemeClr>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45720" rtlCol="0" anchor="ctr"/>
            <a:lstStyle/>
            <a:p>
              <a:pPr algn="ctr">
                <a:lnSpc>
                  <a:spcPts val="1400"/>
                </a:lnSpc>
              </a:pPr>
              <a:r>
                <a:rPr lang="en-US" sz="1000" b="1" dirty="0">
                  <a:latin typeface="Montserrat" panose="00000500000000000000" pitchFamily="50" charset="0"/>
                </a:rPr>
                <a:t>Key Account Plans &amp; Profiles</a:t>
              </a:r>
            </a:p>
          </p:txBody>
        </p:sp>
        <p:sp>
          <p:nvSpPr>
            <p:cNvPr id="40" name="Rectangle: Top Corners Rounded 39">
              <a:extLst>
                <a:ext uri="{FF2B5EF4-FFF2-40B4-BE49-F238E27FC236}">
                  <a16:creationId xmlns:a16="http://schemas.microsoft.com/office/drawing/2014/main" id="{84D50261-FAA2-4A41-ACF7-7E18C70FDED0}"/>
                </a:ext>
              </a:extLst>
            </p:cNvPr>
            <p:cNvSpPr/>
            <p:nvPr/>
          </p:nvSpPr>
          <p:spPr>
            <a:xfrm>
              <a:off x="8041208" y="1704786"/>
              <a:ext cx="1240149" cy="571447"/>
            </a:xfrm>
            <a:prstGeom prst="round2SameRect">
              <a:avLst>
                <a:gd name="adj1" fmla="val 24442"/>
                <a:gd name="adj2" fmla="val 0"/>
              </a:avLst>
            </a:prstGeom>
            <a:gradFill flip="none" rotWithShape="1">
              <a:gsLst>
                <a:gs pos="100000">
                  <a:schemeClr val="accent1">
                    <a:lumMod val="50000"/>
                    <a:lumOff val="50000"/>
                    <a:alpha val="0"/>
                  </a:schemeClr>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45720" rtlCol="0" anchor="ctr"/>
            <a:lstStyle/>
            <a:p>
              <a:pPr algn="ctr">
                <a:lnSpc>
                  <a:spcPts val="1400"/>
                </a:lnSpc>
              </a:pPr>
              <a:r>
                <a:rPr lang="en-US" sz="1000" b="1" dirty="0">
                  <a:latin typeface="Montserrat" panose="00000500000000000000" pitchFamily="50" charset="0"/>
                </a:rPr>
                <a:t>Outbound BDR Prospecting</a:t>
              </a:r>
            </a:p>
          </p:txBody>
        </p:sp>
        <p:sp>
          <p:nvSpPr>
            <p:cNvPr id="41" name="Rectangle: Top Corners Rounded 40">
              <a:extLst>
                <a:ext uri="{FF2B5EF4-FFF2-40B4-BE49-F238E27FC236}">
                  <a16:creationId xmlns:a16="http://schemas.microsoft.com/office/drawing/2014/main" id="{6AB8D074-B0ED-469C-9BD5-0147A5317254}"/>
                </a:ext>
              </a:extLst>
            </p:cNvPr>
            <p:cNvSpPr/>
            <p:nvPr/>
          </p:nvSpPr>
          <p:spPr>
            <a:xfrm>
              <a:off x="9281352" y="1704786"/>
              <a:ext cx="1240149" cy="571447"/>
            </a:xfrm>
            <a:prstGeom prst="round2SameRect">
              <a:avLst>
                <a:gd name="adj1" fmla="val 24442"/>
                <a:gd name="adj2" fmla="val 0"/>
              </a:avLst>
            </a:prstGeom>
            <a:gradFill flip="none" rotWithShape="1">
              <a:gsLst>
                <a:gs pos="100000">
                  <a:schemeClr val="accent1">
                    <a:lumMod val="50000"/>
                    <a:lumOff val="50000"/>
                    <a:alpha val="0"/>
                  </a:schemeClr>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45720" rtlCol="0" anchor="ctr"/>
            <a:lstStyle/>
            <a:p>
              <a:pPr algn="ctr">
                <a:lnSpc>
                  <a:spcPts val="1400"/>
                </a:lnSpc>
              </a:pPr>
              <a:r>
                <a:rPr lang="en-US" sz="1000" b="1" dirty="0">
                  <a:latin typeface="Montserrat" panose="00000500000000000000" pitchFamily="50" charset="0"/>
                </a:rPr>
                <a:t>Account-Based Advertising</a:t>
              </a:r>
            </a:p>
          </p:txBody>
        </p:sp>
        <p:sp>
          <p:nvSpPr>
            <p:cNvPr id="42" name="Rectangle: Top Corners Rounded 41">
              <a:extLst>
                <a:ext uri="{FF2B5EF4-FFF2-40B4-BE49-F238E27FC236}">
                  <a16:creationId xmlns:a16="http://schemas.microsoft.com/office/drawing/2014/main" id="{B5D46F91-6C37-4ACC-8214-FC853B76E0E1}"/>
                </a:ext>
              </a:extLst>
            </p:cNvPr>
            <p:cNvSpPr/>
            <p:nvPr/>
          </p:nvSpPr>
          <p:spPr>
            <a:xfrm>
              <a:off x="10521499" y="1704786"/>
              <a:ext cx="1240149" cy="571447"/>
            </a:xfrm>
            <a:prstGeom prst="round2SameRect">
              <a:avLst>
                <a:gd name="adj1" fmla="val 24442"/>
                <a:gd name="adj2" fmla="val 0"/>
              </a:avLst>
            </a:prstGeom>
            <a:gradFill flip="none" rotWithShape="1">
              <a:gsLst>
                <a:gs pos="100000">
                  <a:schemeClr val="accent1">
                    <a:lumMod val="50000"/>
                    <a:lumOff val="50000"/>
                    <a:alpha val="0"/>
                  </a:schemeClr>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45720" rtlCol="0" anchor="ctr"/>
            <a:lstStyle/>
            <a:p>
              <a:pPr algn="ctr">
                <a:lnSpc>
                  <a:spcPts val="1400"/>
                </a:lnSpc>
              </a:pPr>
              <a:r>
                <a:rPr lang="en-US" sz="1000" b="1" dirty="0">
                  <a:latin typeface="Montserrat" panose="00000500000000000000" pitchFamily="50" charset="0"/>
                </a:rPr>
                <a:t>Email Marketing</a:t>
              </a:r>
            </a:p>
          </p:txBody>
        </p:sp>
      </p:grpSp>
      <p:sp>
        <p:nvSpPr>
          <p:cNvPr id="47" name="TextBox 46">
            <a:extLst>
              <a:ext uri="{FF2B5EF4-FFF2-40B4-BE49-F238E27FC236}">
                <a16:creationId xmlns:a16="http://schemas.microsoft.com/office/drawing/2014/main" id="{61FD41EA-123A-4154-9D8F-52DDC6BA0513}"/>
              </a:ext>
            </a:extLst>
          </p:cNvPr>
          <p:cNvSpPr txBox="1"/>
          <p:nvPr/>
        </p:nvSpPr>
        <p:spPr>
          <a:xfrm>
            <a:off x="872391" y="1695707"/>
            <a:ext cx="1362874" cy="532453"/>
          </a:xfrm>
          <a:prstGeom prst="rect">
            <a:avLst/>
          </a:prstGeom>
          <a:noFill/>
        </p:spPr>
        <p:txBody>
          <a:bodyPr wrap="none" rtlCol="0">
            <a:spAutoFit/>
          </a:bodyPr>
          <a:lstStyle/>
          <a:p>
            <a:pPr algn="ctr">
              <a:lnSpc>
                <a:spcPts val="1800"/>
              </a:lnSpc>
            </a:pPr>
            <a:r>
              <a:rPr lang="en-US" sz="1200" b="1" dirty="0">
                <a:solidFill>
                  <a:schemeClr val="bg1"/>
                </a:solidFill>
                <a:latin typeface="Montserrat" panose="00000500000000000000" pitchFamily="50" charset="0"/>
              </a:rPr>
              <a:t>ABM Program </a:t>
            </a:r>
          </a:p>
          <a:p>
            <a:pPr algn="ctr">
              <a:lnSpc>
                <a:spcPts val="1800"/>
              </a:lnSpc>
            </a:pPr>
            <a:r>
              <a:rPr lang="en-US" sz="1200" b="1" dirty="0">
                <a:solidFill>
                  <a:schemeClr val="bg1"/>
                </a:solidFill>
                <a:latin typeface="Montserrat" panose="00000500000000000000" pitchFamily="50" charset="0"/>
              </a:rPr>
              <a:t>Entitlement</a:t>
            </a:r>
            <a:endParaRPr lang="en-US" sz="1200" dirty="0">
              <a:solidFill>
                <a:schemeClr val="bg1"/>
              </a:solidFill>
              <a:latin typeface="Montserrat" panose="00000500000000000000" pitchFamily="50" charset="0"/>
            </a:endParaRPr>
          </a:p>
        </p:txBody>
      </p:sp>
      <p:sp>
        <p:nvSpPr>
          <p:cNvPr id="51" name="Graphic 49" descr="Checkmark">
            <a:extLst>
              <a:ext uri="{FF2B5EF4-FFF2-40B4-BE49-F238E27FC236}">
                <a16:creationId xmlns:a16="http://schemas.microsoft.com/office/drawing/2014/main" id="{00628E36-C300-4EDC-8615-D296E6186141}"/>
              </a:ext>
            </a:extLst>
          </p:cNvPr>
          <p:cNvSpPr/>
          <p:nvPr/>
        </p:nvSpPr>
        <p:spPr>
          <a:xfrm>
            <a:off x="3527812" y="2633867"/>
            <a:ext cx="345712" cy="240496"/>
          </a:xfrm>
          <a:custGeom>
            <a:avLst/>
            <a:gdLst>
              <a:gd name="connsiteX0" fmla="*/ 802958 w 876300"/>
              <a:gd name="connsiteY0" fmla="*/ 0 h 609600"/>
              <a:gd name="connsiteX1" fmla="*/ 315278 w 876300"/>
              <a:gd name="connsiteY1" fmla="*/ 461010 h 609600"/>
              <a:gd name="connsiteX2" fmla="*/ 80963 w 876300"/>
              <a:gd name="connsiteY2" fmla="*/ 220980 h 609600"/>
              <a:gd name="connsiteX3" fmla="*/ 0 w 876300"/>
              <a:gd name="connsiteY3" fmla="*/ 298132 h 609600"/>
              <a:gd name="connsiteX4" fmla="*/ 311468 w 876300"/>
              <a:gd name="connsiteY4" fmla="*/ 618173 h 609600"/>
              <a:gd name="connsiteX5" fmla="*/ 393383 w 876300"/>
              <a:gd name="connsiteY5" fmla="*/ 541973 h 609600"/>
              <a:gd name="connsiteX6" fmla="*/ 880110 w 876300"/>
              <a:gd name="connsiteY6" fmla="*/ 8001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0" h="609600">
                <a:moveTo>
                  <a:pt x="802958" y="0"/>
                </a:moveTo>
                <a:lnTo>
                  <a:pt x="315278" y="461010"/>
                </a:lnTo>
                <a:lnTo>
                  <a:pt x="80963" y="220980"/>
                </a:lnTo>
                <a:lnTo>
                  <a:pt x="0" y="298132"/>
                </a:lnTo>
                <a:lnTo>
                  <a:pt x="311468" y="618173"/>
                </a:lnTo>
                <a:lnTo>
                  <a:pt x="393383" y="541973"/>
                </a:lnTo>
                <a:lnTo>
                  <a:pt x="880110" y="80010"/>
                </a:lnTo>
                <a:close/>
              </a:path>
            </a:pathLst>
          </a:custGeom>
          <a:gradFill>
            <a:gsLst>
              <a:gs pos="100000">
                <a:schemeClr val="accent1">
                  <a:lumMod val="50000"/>
                  <a:lumOff val="50000"/>
                </a:schemeClr>
              </a:gs>
              <a:gs pos="0">
                <a:schemeClr val="accent2"/>
              </a:gs>
            </a:gsLst>
            <a:path path="circle">
              <a:fillToRect r="100000" b="100000"/>
            </a:path>
          </a:gradFill>
          <a:ln w="9525" cap="flat">
            <a:noFill/>
            <a:prstDash val="solid"/>
            <a:miter/>
          </a:ln>
        </p:spPr>
        <p:txBody>
          <a:bodyPr rtlCol="0" anchor="ctr"/>
          <a:lstStyle/>
          <a:p>
            <a:endParaRPr lang="en-US"/>
          </a:p>
        </p:txBody>
      </p:sp>
      <p:sp>
        <p:nvSpPr>
          <p:cNvPr id="53" name="Graphic 49" descr="Checkmark">
            <a:extLst>
              <a:ext uri="{FF2B5EF4-FFF2-40B4-BE49-F238E27FC236}">
                <a16:creationId xmlns:a16="http://schemas.microsoft.com/office/drawing/2014/main" id="{31BB3266-3CB9-4A53-817E-1CCA9C7358AA}"/>
              </a:ext>
            </a:extLst>
          </p:cNvPr>
          <p:cNvSpPr/>
          <p:nvPr/>
        </p:nvSpPr>
        <p:spPr>
          <a:xfrm>
            <a:off x="6008114" y="2633867"/>
            <a:ext cx="345712" cy="240496"/>
          </a:xfrm>
          <a:custGeom>
            <a:avLst/>
            <a:gdLst>
              <a:gd name="connsiteX0" fmla="*/ 802958 w 876300"/>
              <a:gd name="connsiteY0" fmla="*/ 0 h 609600"/>
              <a:gd name="connsiteX1" fmla="*/ 315278 w 876300"/>
              <a:gd name="connsiteY1" fmla="*/ 461010 h 609600"/>
              <a:gd name="connsiteX2" fmla="*/ 80963 w 876300"/>
              <a:gd name="connsiteY2" fmla="*/ 220980 h 609600"/>
              <a:gd name="connsiteX3" fmla="*/ 0 w 876300"/>
              <a:gd name="connsiteY3" fmla="*/ 298132 h 609600"/>
              <a:gd name="connsiteX4" fmla="*/ 311468 w 876300"/>
              <a:gd name="connsiteY4" fmla="*/ 618173 h 609600"/>
              <a:gd name="connsiteX5" fmla="*/ 393383 w 876300"/>
              <a:gd name="connsiteY5" fmla="*/ 541973 h 609600"/>
              <a:gd name="connsiteX6" fmla="*/ 880110 w 876300"/>
              <a:gd name="connsiteY6" fmla="*/ 8001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0" h="609600">
                <a:moveTo>
                  <a:pt x="802958" y="0"/>
                </a:moveTo>
                <a:lnTo>
                  <a:pt x="315278" y="461010"/>
                </a:lnTo>
                <a:lnTo>
                  <a:pt x="80963" y="220980"/>
                </a:lnTo>
                <a:lnTo>
                  <a:pt x="0" y="298132"/>
                </a:lnTo>
                <a:lnTo>
                  <a:pt x="311468" y="618173"/>
                </a:lnTo>
                <a:lnTo>
                  <a:pt x="393383" y="541973"/>
                </a:lnTo>
                <a:lnTo>
                  <a:pt x="880110" y="80010"/>
                </a:lnTo>
                <a:close/>
              </a:path>
            </a:pathLst>
          </a:custGeom>
          <a:gradFill>
            <a:gsLst>
              <a:gs pos="100000">
                <a:schemeClr val="accent1">
                  <a:lumMod val="50000"/>
                  <a:lumOff val="50000"/>
                </a:schemeClr>
              </a:gs>
              <a:gs pos="0">
                <a:schemeClr val="accent2"/>
              </a:gs>
            </a:gsLst>
            <a:path path="circle">
              <a:fillToRect r="100000" b="100000"/>
            </a:path>
          </a:gradFill>
          <a:ln w="9525" cap="flat">
            <a:noFill/>
            <a:prstDash val="solid"/>
            <a:miter/>
          </a:ln>
        </p:spPr>
        <p:txBody>
          <a:bodyPr rtlCol="0" anchor="ctr"/>
          <a:lstStyle/>
          <a:p>
            <a:endParaRPr lang="en-US"/>
          </a:p>
        </p:txBody>
      </p:sp>
      <p:sp>
        <p:nvSpPr>
          <p:cNvPr id="54" name="Graphic 49" descr="Checkmark">
            <a:extLst>
              <a:ext uri="{FF2B5EF4-FFF2-40B4-BE49-F238E27FC236}">
                <a16:creationId xmlns:a16="http://schemas.microsoft.com/office/drawing/2014/main" id="{13BBF27C-CE42-4096-9F06-EFE6486468DA}"/>
              </a:ext>
            </a:extLst>
          </p:cNvPr>
          <p:cNvSpPr/>
          <p:nvPr/>
        </p:nvSpPr>
        <p:spPr>
          <a:xfrm>
            <a:off x="7248265" y="2633867"/>
            <a:ext cx="345712" cy="240496"/>
          </a:xfrm>
          <a:custGeom>
            <a:avLst/>
            <a:gdLst>
              <a:gd name="connsiteX0" fmla="*/ 802958 w 876300"/>
              <a:gd name="connsiteY0" fmla="*/ 0 h 609600"/>
              <a:gd name="connsiteX1" fmla="*/ 315278 w 876300"/>
              <a:gd name="connsiteY1" fmla="*/ 461010 h 609600"/>
              <a:gd name="connsiteX2" fmla="*/ 80963 w 876300"/>
              <a:gd name="connsiteY2" fmla="*/ 220980 h 609600"/>
              <a:gd name="connsiteX3" fmla="*/ 0 w 876300"/>
              <a:gd name="connsiteY3" fmla="*/ 298132 h 609600"/>
              <a:gd name="connsiteX4" fmla="*/ 311468 w 876300"/>
              <a:gd name="connsiteY4" fmla="*/ 618173 h 609600"/>
              <a:gd name="connsiteX5" fmla="*/ 393383 w 876300"/>
              <a:gd name="connsiteY5" fmla="*/ 541973 h 609600"/>
              <a:gd name="connsiteX6" fmla="*/ 880110 w 876300"/>
              <a:gd name="connsiteY6" fmla="*/ 8001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0" h="609600">
                <a:moveTo>
                  <a:pt x="802958" y="0"/>
                </a:moveTo>
                <a:lnTo>
                  <a:pt x="315278" y="461010"/>
                </a:lnTo>
                <a:lnTo>
                  <a:pt x="80963" y="220980"/>
                </a:lnTo>
                <a:lnTo>
                  <a:pt x="0" y="298132"/>
                </a:lnTo>
                <a:lnTo>
                  <a:pt x="311468" y="618173"/>
                </a:lnTo>
                <a:lnTo>
                  <a:pt x="393383" y="541973"/>
                </a:lnTo>
                <a:lnTo>
                  <a:pt x="880110" y="80010"/>
                </a:lnTo>
                <a:close/>
              </a:path>
            </a:pathLst>
          </a:custGeom>
          <a:gradFill>
            <a:gsLst>
              <a:gs pos="100000">
                <a:schemeClr val="accent1">
                  <a:lumMod val="50000"/>
                  <a:lumOff val="50000"/>
                </a:schemeClr>
              </a:gs>
              <a:gs pos="0">
                <a:schemeClr val="accent2"/>
              </a:gs>
            </a:gsLst>
            <a:path path="circle">
              <a:fillToRect r="100000" b="100000"/>
            </a:path>
          </a:gradFill>
          <a:ln w="9525" cap="flat">
            <a:noFill/>
            <a:prstDash val="solid"/>
            <a:miter/>
          </a:ln>
        </p:spPr>
        <p:txBody>
          <a:bodyPr rtlCol="0" anchor="ctr"/>
          <a:lstStyle/>
          <a:p>
            <a:endParaRPr lang="en-US"/>
          </a:p>
        </p:txBody>
      </p:sp>
      <p:sp>
        <p:nvSpPr>
          <p:cNvPr id="55" name="Graphic 49" descr="Checkmark">
            <a:extLst>
              <a:ext uri="{FF2B5EF4-FFF2-40B4-BE49-F238E27FC236}">
                <a16:creationId xmlns:a16="http://schemas.microsoft.com/office/drawing/2014/main" id="{5F369784-BE22-4CB6-A9A8-B1E1F260D896}"/>
              </a:ext>
            </a:extLst>
          </p:cNvPr>
          <p:cNvSpPr/>
          <p:nvPr/>
        </p:nvSpPr>
        <p:spPr>
          <a:xfrm>
            <a:off x="8488416" y="2633867"/>
            <a:ext cx="345712" cy="240496"/>
          </a:xfrm>
          <a:custGeom>
            <a:avLst/>
            <a:gdLst>
              <a:gd name="connsiteX0" fmla="*/ 802958 w 876300"/>
              <a:gd name="connsiteY0" fmla="*/ 0 h 609600"/>
              <a:gd name="connsiteX1" fmla="*/ 315278 w 876300"/>
              <a:gd name="connsiteY1" fmla="*/ 461010 h 609600"/>
              <a:gd name="connsiteX2" fmla="*/ 80963 w 876300"/>
              <a:gd name="connsiteY2" fmla="*/ 220980 h 609600"/>
              <a:gd name="connsiteX3" fmla="*/ 0 w 876300"/>
              <a:gd name="connsiteY3" fmla="*/ 298132 h 609600"/>
              <a:gd name="connsiteX4" fmla="*/ 311468 w 876300"/>
              <a:gd name="connsiteY4" fmla="*/ 618173 h 609600"/>
              <a:gd name="connsiteX5" fmla="*/ 393383 w 876300"/>
              <a:gd name="connsiteY5" fmla="*/ 541973 h 609600"/>
              <a:gd name="connsiteX6" fmla="*/ 880110 w 876300"/>
              <a:gd name="connsiteY6" fmla="*/ 8001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0" h="609600">
                <a:moveTo>
                  <a:pt x="802958" y="0"/>
                </a:moveTo>
                <a:lnTo>
                  <a:pt x="315278" y="461010"/>
                </a:lnTo>
                <a:lnTo>
                  <a:pt x="80963" y="220980"/>
                </a:lnTo>
                <a:lnTo>
                  <a:pt x="0" y="298132"/>
                </a:lnTo>
                <a:lnTo>
                  <a:pt x="311468" y="618173"/>
                </a:lnTo>
                <a:lnTo>
                  <a:pt x="393383" y="541973"/>
                </a:lnTo>
                <a:lnTo>
                  <a:pt x="880110" y="80010"/>
                </a:lnTo>
                <a:close/>
              </a:path>
            </a:pathLst>
          </a:custGeom>
          <a:gradFill>
            <a:gsLst>
              <a:gs pos="100000">
                <a:schemeClr val="accent1">
                  <a:lumMod val="50000"/>
                  <a:lumOff val="50000"/>
                </a:schemeClr>
              </a:gs>
              <a:gs pos="0">
                <a:schemeClr val="accent2"/>
              </a:gs>
            </a:gsLst>
            <a:path path="circle">
              <a:fillToRect r="100000" b="100000"/>
            </a:path>
          </a:gradFill>
          <a:ln w="9525" cap="flat">
            <a:noFill/>
            <a:prstDash val="solid"/>
            <a:miter/>
          </a:ln>
        </p:spPr>
        <p:txBody>
          <a:bodyPr rtlCol="0" anchor="ctr"/>
          <a:lstStyle/>
          <a:p>
            <a:endParaRPr lang="en-US"/>
          </a:p>
        </p:txBody>
      </p:sp>
      <p:sp>
        <p:nvSpPr>
          <p:cNvPr id="57" name="Graphic 49" descr="Checkmark">
            <a:extLst>
              <a:ext uri="{FF2B5EF4-FFF2-40B4-BE49-F238E27FC236}">
                <a16:creationId xmlns:a16="http://schemas.microsoft.com/office/drawing/2014/main" id="{8D482F63-5483-4152-AFFB-B29E93F6B61C}"/>
              </a:ext>
            </a:extLst>
          </p:cNvPr>
          <p:cNvSpPr/>
          <p:nvPr/>
        </p:nvSpPr>
        <p:spPr>
          <a:xfrm>
            <a:off x="10968717" y="2633867"/>
            <a:ext cx="345712" cy="240496"/>
          </a:xfrm>
          <a:custGeom>
            <a:avLst/>
            <a:gdLst>
              <a:gd name="connsiteX0" fmla="*/ 802958 w 876300"/>
              <a:gd name="connsiteY0" fmla="*/ 0 h 609600"/>
              <a:gd name="connsiteX1" fmla="*/ 315278 w 876300"/>
              <a:gd name="connsiteY1" fmla="*/ 461010 h 609600"/>
              <a:gd name="connsiteX2" fmla="*/ 80963 w 876300"/>
              <a:gd name="connsiteY2" fmla="*/ 220980 h 609600"/>
              <a:gd name="connsiteX3" fmla="*/ 0 w 876300"/>
              <a:gd name="connsiteY3" fmla="*/ 298132 h 609600"/>
              <a:gd name="connsiteX4" fmla="*/ 311468 w 876300"/>
              <a:gd name="connsiteY4" fmla="*/ 618173 h 609600"/>
              <a:gd name="connsiteX5" fmla="*/ 393383 w 876300"/>
              <a:gd name="connsiteY5" fmla="*/ 541973 h 609600"/>
              <a:gd name="connsiteX6" fmla="*/ 880110 w 876300"/>
              <a:gd name="connsiteY6" fmla="*/ 8001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0" h="609600">
                <a:moveTo>
                  <a:pt x="802958" y="0"/>
                </a:moveTo>
                <a:lnTo>
                  <a:pt x="315278" y="461010"/>
                </a:lnTo>
                <a:lnTo>
                  <a:pt x="80963" y="220980"/>
                </a:lnTo>
                <a:lnTo>
                  <a:pt x="0" y="298132"/>
                </a:lnTo>
                <a:lnTo>
                  <a:pt x="311468" y="618173"/>
                </a:lnTo>
                <a:lnTo>
                  <a:pt x="393383" y="541973"/>
                </a:lnTo>
                <a:lnTo>
                  <a:pt x="880110" y="80010"/>
                </a:lnTo>
                <a:close/>
              </a:path>
            </a:pathLst>
          </a:custGeom>
          <a:gradFill>
            <a:gsLst>
              <a:gs pos="100000">
                <a:schemeClr val="accent1">
                  <a:lumMod val="50000"/>
                  <a:lumOff val="50000"/>
                </a:schemeClr>
              </a:gs>
              <a:gs pos="0">
                <a:schemeClr val="accent2"/>
              </a:gs>
            </a:gsLst>
            <a:path path="circle">
              <a:fillToRect r="100000" b="100000"/>
            </a:path>
          </a:gradFill>
          <a:ln w="9525" cap="flat">
            <a:noFill/>
            <a:prstDash val="solid"/>
            <a:miter/>
          </a:ln>
        </p:spPr>
        <p:txBody>
          <a:bodyPr rtlCol="0" anchor="ctr"/>
          <a:lstStyle/>
          <a:p>
            <a:endParaRPr lang="en-US"/>
          </a:p>
        </p:txBody>
      </p:sp>
      <p:sp>
        <p:nvSpPr>
          <p:cNvPr id="61" name="Graphic 49" descr="Checkmark">
            <a:extLst>
              <a:ext uri="{FF2B5EF4-FFF2-40B4-BE49-F238E27FC236}">
                <a16:creationId xmlns:a16="http://schemas.microsoft.com/office/drawing/2014/main" id="{012A15F5-5E48-404F-9D65-7092D0AD22DC}"/>
              </a:ext>
            </a:extLst>
          </p:cNvPr>
          <p:cNvSpPr/>
          <p:nvPr/>
        </p:nvSpPr>
        <p:spPr>
          <a:xfrm>
            <a:off x="4767963" y="3589532"/>
            <a:ext cx="345712" cy="240496"/>
          </a:xfrm>
          <a:custGeom>
            <a:avLst/>
            <a:gdLst>
              <a:gd name="connsiteX0" fmla="*/ 802958 w 876300"/>
              <a:gd name="connsiteY0" fmla="*/ 0 h 609600"/>
              <a:gd name="connsiteX1" fmla="*/ 315278 w 876300"/>
              <a:gd name="connsiteY1" fmla="*/ 461010 h 609600"/>
              <a:gd name="connsiteX2" fmla="*/ 80963 w 876300"/>
              <a:gd name="connsiteY2" fmla="*/ 220980 h 609600"/>
              <a:gd name="connsiteX3" fmla="*/ 0 w 876300"/>
              <a:gd name="connsiteY3" fmla="*/ 298132 h 609600"/>
              <a:gd name="connsiteX4" fmla="*/ 311468 w 876300"/>
              <a:gd name="connsiteY4" fmla="*/ 618173 h 609600"/>
              <a:gd name="connsiteX5" fmla="*/ 393383 w 876300"/>
              <a:gd name="connsiteY5" fmla="*/ 541973 h 609600"/>
              <a:gd name="connsiteX6" fmla="*/ 880110 w 876300"/>
              <a:gd name="connsiteY6" fmla="*/ 8001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0" h="609600">
                <a:moveTo>
                  <a:pt x="802958" y="0"/>
                </a:moveTo>
                <a:lnTo>
                  <a:pt x="315278" y="461010"/>
                </a:lnTo>
                <a:lnTo>
                  <a:pt x="80963" y="220980"/>
                </a:lnTo>
                <a:lnTo>
                  <a:pt x="0" y="298132"/>
                </a:lnTo>
                <a:lnTo>
                  <a:pt x="311468" y="618173"/>
                </a:lnTo>
                <a:lnTo>
                  <a:pt x="393383" y="541973"/>
                </a:lnTo>
                <a:lnTo>
                  <a:pt x="880110" y="80010"/>
                </a:lnTo>
                <a:close/>
              </a:path>
            </a:pathLst>
          </a:custGeom>
          <a:gradFill>
            <a:gsLst>
              <a:gs pos="100000">
                <a:schemeClr val="accent1">
                  <a:lumMod val="50000"/>
                  <a:lumOff val="50000"/>
                </a:schemeClr>
              </a:gs>
              <a:gs pos="0">
                <a:schemeClr val="accent2"/>
              </a:gs>
            </a:gsLst>
            <a:path path="circle">
              <a:fillToRect r="100000" b="100000"/>
            </a:path>
          </a:gradFill>
          <a:ln w="9525" cap="flat">
            <a:noFill/>
            <a:prstDash val="solid"/>
            <a:miter/>
          </a:ln>
        </p:spPr>
        <p:txBody>
          <a:bodyPr rtlCol="0" anchor="ctr"/>
          <a:lstStyle/>
          <a:p>
            <a:endParaRPr lang="en-US"/>
          </a:p>
        </p:txBody>
      </p:sp>
      <p:sp>
        <p:nvSpPr>
          <p:cNvPr id="65" name="Graphic 49" descr="Checkmark">
            <a:extLst>
              <a:ext uri="{FF2B5EF4-FFF2-40B4-BE49-F238E27FC236}">
                <a16:creationId xmlns:a16="http://schemas.microsoft.com/office/drawing/2014/main" id="{2ACAF3EA-E830-4607-87A2-06B6416FF8A3}"/>
              </a:ext>
            </a:extLst>
          </p:cNvPr>
          <p:cNvSpPr/>
          <p:nvPr/>
        </p:nvSpPr>
        <p:spPr>
          <a:xfrm>
            <a:off x="9728567" y="3589532"/>
            <a:ext cx="345712" cy="240496"/>
          </a:xfrm>
          <a:custGeom>
            <a:avLst/>
            <a:gdLst>
              <a:gd name="connsiteX0" fmla="*/ 802958 w 876300"/>
              <a:gd name="connsiteY0" fmla="*/ 0 h 609600"/>
              <a:gd name="connsiteX1" fmla="*/ 315278 w 876300"/>
              <a:gd name="connsiteY1" fmla="*/ 461010 h 609600"/>
              <a:gd name="connsiteX2" fmla="*/ 80963 w 876300"/>
              <a:gd name="connsiteY2" fmla="*/ 220980 h 609600"/>
              <a:gd name="connsiteX3" fmla="*/ 0 w 876300"/>
              <a:gd name="connsiteY3" fmla="*/ 298132 h 609600"/>
              <a:gd name="connsiteX4" fmla="*/ 311468 w 876300"/>
              <a:gd name="connsiteY4" fmla="*/ 618173 h 609600"/>
              <a:gd name="connsiteX5" fmla="*/ 393383 w 876300"/>
              <a:gd name="connsiteY5" fmla="*/ 541973 h 609600"/>
              <a:gd name="connsiteX6" fmla="*/ 880110 w 876300"/>
              <a:gd name="connsiteY6" fmla="*/ 8001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0" h="609600">
                <a:moveTo>
                  <a:pt x="802958" y="0"/>
                </a:moveTo>
                <a:lnTo>
                  <a:pt x="315278" y="461010"/>
                </a:lnTo>
                <a:lnTo>
                  <a:pt x="80963" y="220980"/>
                </a:lnTo>
                <a:lnTo>
                  <a:pt x="0" y="298132"/>
                </a:lnTo>
                <a:lnTo>
                  <a:pt x="311468" y="618173"/>
                </a:lnTo>
                <a:lnTo>
                  <a:pt x="393383" y="541973"/>
                </a:lnTo>
                <a:lnTo>
                  <a:pt x="880110" y="80010"/>
                </a:lnTo>
                <a:close/>
              </a:path>
            </a:pathLst>
          </a:custGeom>
          <a:gradFill>
            <a:gsLst>
              <a:gs pos="100000">
                <a:schemeClr val="accent1">
                  <a:lumMod val="50000"/>
                  <a:lumOff val="50000"/>
                </a:schemeClr>
              </a:gs>
              <a:gs pos="0">
                <a:schemeClr val="accent2"/>
              </a:gs>
            </a:gsLst>
            <a:path path="circle">
              <a:fillToRect r="100000" b="100000"/>
            </a:path>
          </a:gradFill>
          <a:ln w="9525" cap="flat">
            <a:noFill/>
            <a:prstDash val="solid"/>
            <a:miter/>
          </a:ln>
        </p:spPr>
        <p:txBody>
          <a:bodyPr rtlCol="0" anchor="ctr"/>
          <a:lstStyle/>
          <a:p>
            <a:endParaRPr lang="en-US"/>
          </a:p>
        </p:txBody>
      </p:sp>
      <p:sp>
        <p:nvSpPr>
          <p:cNvPr id="66" name="Graphic 49" descr="Checkmark">
            <a:extLst>
              <a:ext uri="{FF2B5EF4-FFF2-40B4-BE49-F238E27FC236}">
                <a16:creationId xmlns:a16="http://schemas.microsoft.com/office/drawing/2014/main" id="{79A0057C-73F6-4470-A0AE-96390DCA2892}"/>
              </a:ext>
            </a:extLst>
          </p:cNvPr>
          <p:cNvSpPr/>
          <p:nvPr/>
        </p:nvSpPr>
        <p:spPr>
          <a:xfrm>
            <a:off x="10968717" y="3589532"/>
            <a:ext cx="345712" cy="240496"/>
          </a:xfrm>
          <a:custGeom>
            <a:avLst/>
            <a:gdLst>
              <a:gd name="connsiteX0" fmla="*/ 802958 w 876300"/>
              <a:gd name="connsiteY0" fmla="*/ 0 h 609600"/>
              <a:gd name="connsiteX1" fmla="*/ 315278 w 876300"/>
              <a:gd name="connsiteY1" fmla="*/ 461010 h 609600"/>
              <a:gd name="connsiteX2" fmla="*/ 80963 w 876300"/>
              <a:gd name="connsiteY2" fmla="*/ 220980 h 609600"/>
              <a:gd name="connsiteX3" fmla="*/ 0 w 876300"/>
              <a:gd name="connsiteY3" fmla="*/ 298132 h 609600"/>
              <a:gd name="connsiteX4" fmla="*/ 311468 w 876300"/>
              <a:gd name="connsiteY4" fmla="*/ 618173 h 609600"/>
              <a:gd name="connsiteX5" fmla="*/ 393383 w 876300"/>
              <a:gd name="connsiteY5" fmla="*/ 541973 h 609600"/>
              <a:gd name="connsiteX6" fmla="*/ 880110 w 876300"/>
              <a:gd name="connsiteY6" fmla="*/ 8001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0" h="609600">
                <a:moveTo>
                  <a:pt x="802958" y="0"/>
                </a:moveTo>
                <a:lnTo>
                  <a:pt x="315278" y="461010"/>
                </a:lnTo>
                <a:lnTo>
                  <a:pt x="80963" y="220980"/>
                </a:lnTo>
                <a:lnTo>
                  <a:pt x="0" y="298132"/>
                </a:lnTo>
                <a:lnTo>
                  <a:pt x="311468" y="618173"/>
                </a:lnTo>
                <a:lnTo>
                  <a:pt x="393383" y="541973"/>
                </a:lnTo>
                <a:lnTo>
                  <a:pt x="880110" y="80010"/>
                </a:lnTo>
                <a:close/>
              </a:path>
            </a:pathLst>
          </a:custGeom>
          <a:gradFill>
            <a:gsLst>
              <a:gs pos="100000">
                <a:schemeClr val="accent1">
                  <a:lumMod val="50000"/>
                  <a:lumOff val="50000"/>
                </a:schemeClr>
              </a:gs>
              <a:gs pos="0">
                <a:schemeClr val="accent2"/>
              </a:gs>
            </a:gsLst>
            <a:path path="circle">
              <a:fillToRect r="100000" b="100000"/>
            </a:path>
          </a:gradFill>
          <a:ln w="9525" cap="flat">
            <a:noFill/>
            <a:prstDash val="solid"/>
            <a:miter/>
          </a:ln>
        </p:spPr>
        <p:txBody>
          <a:bodyPr rtlCol="0" anchor="ctr"/>
          <a:lstStyle/>
          <a:p>
            <a:endParaRPr lang="en-US"/>
          </a:p>
        </p:txBody>
      </p:sp>
      <p:sp>
        <p:nvSpPr>
          <p:cNvPr id="68" name="Graphic 49" descr="Checkmark">
            <a:extLst>
              <a:ext uri="{FF2B5EF4-FFF2-40B4-BE49-F238E27FC236}">
                <a16:creationId xmlns:a16="http://schemas.microsoft.com/office/drawing/2014/main" id="{0A7FB49D-84EA-4717-8F1A-435DCE50179C}"/>
              </a:ext>
            </a:extLst>
          </p:cNvPr>
          <p:cNvSpPr/>
          <p:nvPr/>
        </p:nvSpPr>
        <p:spPr>
          <a:xfrm>
            <a:off x="3527812" y="4545197"/>
            <a:ext cx="345712" cy="240496"/>
          </a:xfrm>
          <a:custGeom>
            <a:avLst/>
            <a:gdLst>
              <a:gd name="connsiteX0" fmla="*/ 802958 w 876300"/>
              <a:gd name="connsiteY0" fmla="*/ 0 h 609600"/>
              <a:gd name="connsiteX1" fmla="*/ 315278 w 876300"/>
              <a:gd name="connsiteY1" fmla="*/ 461010 h 609600"/>
              <a:gd name="connsiteX2" fmla="*/ 80963 w 876300"/>
              <a:gd name="connsiteY2" fmla="*/ 220980 h 609600"/>
              <a:gd name="connsiteX3" fmla="*/ 0 w 876300"/>
              <a:gd name="connsiteY3" fmla="*/ 298132 h 609600"/>
              <a:gd name="connsiteX4" fmla="*/ 311468 w 876300"/>
              <a:gd name="connsiteY4" fmla="*/ 618173 h 609600"/>
              <a:gd name="connsiteX5" fmla="*/ 393383 w 876300"/>
              <a:gd name="connsiteY5" fmla="*/ 541973 h 609600"/>
              <a:gd name="connsiteX6" fmla="*/ 880110 w 876300"/>
              <a:gd name="connsiteY6" fmla="*/ 8001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0" h="609600">
                <a:moveTo>
                  <a:pt x="802958" y="0"/>
                </a:moveTo>
                <a:lnTo>
                  <a:pt x="315278" y="461010"/>
                </a:lnTo>
                <a:lnTo>
                  <a:pt x="80963" y="220980"/>
                </a:lnTo>
                <a:lnTo>
                  <a:pt x="0" y="298132"/>
                </a:lnTo>
                <a:lnTo>
                  <a:pt x="311468" y="618173"/>
                </a:lnTo>
                <a:lnTo>
                  <a:pt x="393383" y="541973"/>
                </a:lnTo>
                <a:lnTo>
                  <a:pt x="880110" y="80010"/>
                </a:lnTo>
                <a:close/>
              </a:path>
            </a:pathLst>
          </a:custGeom>
          <a:gradFill>
            <a:gsLst>
              <a:gs pos="100000">
                <a:schemeClr val="accent1">
                  <a:lumMod val="50000"/>
                  <a:lumOff val="50000"/>
                </a:schemeClr>
              </a:gs>
              <a:gs pos="0">
                <a:schemeClr val="accent2"/>
              </a:gs>
            </a:gsLst>
            <a:path path="circle">
              <a:fillToRect r="100000" b="100000"/>
            </a:path>
          </a:gradFill>
          <a:ln w="9525" cap="flat">
            <a:noFill/>
            <a:prstDash val="solid"/>
            <a:miter/>
          </a:ln>
        </p:spPr>
        <p:txBody>
          <a:bodyPr rtlCol="0" anchor="ctr"/>
          <a:lstStyle/>
          <a:p>
            <a:endParaRPr lang="en-US"/>
          </a:p>
        </p:txBody>
      </p:sp>
      <p:sp>
        <p:nvSpPr>
          <p:cNvPr id="71" name="Graphic 49" descr="Checkmark">
            <a:extLst>
              <a:ext uri="{FF2B5EF4-FFF2-40B4-BE49-F238E27FC236}">
                <a16:creationId xmlns:a16="http://schemas.microsoft.com/office/drawing/2014/main" id="{09E94AF1-703D-4279-89BB-0C2D15FBEF06}"/>
              </a:ext>
            </a:extLst>
          </p:cNvPr>
          <p:cNvSpPr/>
          <p:nvPr/>
        </p:nvSpPr>
        <p:spPr>
          <a:xfrm>
            <a:off x="7248265" y="4545197"/>
            <a:ext cx="345712" cy="240496"/>
          </a:xfrm>
          <a:custGeom>
            <a:avLst/>
            <a:gdLst>
              <a:gd name="connsiteX0" fmla="*/ 802958 w 876300"/>
              <a:gd name="connsiteY0" fmla="*/ 0 h 609600"/>
              <a:gd name="connsiteX1" fmla="*/ 315278 w 876300"/>
              <a:gd name="connsiteY1" fmla="*/ 461010 h 609600"/>
              <a:gd name="connsiteX2" fmla="*/ 80963 w 876300"/>
              <a:gd name="connsiteY2" fmla="*/ 220980 h 609600"/>
              <a:gd name="connsiteX3" fmla="*/ 0 w 876300"/>
              <a:gd name="connsiteY3" fmla="*/ 298132 h 609600"/>
              <a:gd name="connsiteX4" fmla="*/ 311468 w 876300"/>
              <a:gd name="connsiteY4" fmla="*/ 618173 h 609600"/>
              <a:gd name="connsiteX5" fmla="*/ 393383 w 876300"/>
              <a:gd name="connsiteY5" fmla="*/ 541973 h 609600"/>
              <a:gd name="connsiteX6" fmla="*/ 880110 w 876300"/>
              <a:gd name="connsiteY6" fmla="*/ 8001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0" h="609600">
                <a:moveTo>
                  <a:pt x="802958" y="0"/>
                </a:moveTo>
                <a:lnTo>
                  <a:pt x="315278" y="461010"/>
                </a:lnTo>
                <a:lnTo>
                  <a:pt x="80963" y="220980"/>
                </a:lnTo>
                <a:lnTo>
                  <a:pt x="0" y="298132"/>
                </a:lnTo>
                <a:lnTo>
                  <a:pt x="311468" y="618173"/>
                </a:lnTo>
                <a:lnTo>
                  <a:pt x="393383" y="541973"/>
                </a:lnTo>
                <a:lnTo>
                  <a:pt x="880110" y="80010"/>
                </a:lnTo>
                <a:close/>
              </a:path>
            </a:pathLst>
          </a:custGeom>
          <a:gradFill>
            <a:gsLst>
              <a:gs pos="100000">
                <a:schemeClr val="accent1">
                  <a:lumMod val="50000"/>
                  <a:lumOff val="50000"/>
                </a:schemeClr>
              </a:gs>
              <a:gs pos="0">
                <a:schemeClr val="accent2"/>
              </a:gs>
            </a:gsLst>
            <a:path path="circle">
              <a:fillToRect r="100000" b="100000"/>
            </a:path>
          </a:gradFill>
          <a:ln w="9525" cap="flat">
            <a:noFill/>
            <a:prstDash val="solid"/>
            <a:miter/>
          </a:ln>
        </p:spPr>
        <p:txBody>
          <a:bodyPr rtlCol="0" anchor="ctr"/>
          <a:lstStyle/>
          <a:p>
            <a:endParaRPr lang="en-US"/>
          </a:p>
        </p:txBody>
      </p:sp>
      <p:sp>
        <p:nvSpPr>
          <p:cNvPr id="72" name="Graphic 49" descr="Checkmark">
            <a:extLst>
              <a:ext uri="{FF2B5EF4-FFF2-40B4-BE49-F238E27FC236}">
                <a16:creationId xmlns:a16="http://schemas.microsoft.com/office/drawing/2014/main" id="{A1C77A01-D658-4155-818B-9CCB2F813256}"/>
              </a:ext>
            </a:extLst>
          </p:cNvPr>
          <p:cNvSpPr/>
          <p:nvPr/>
        </p:nvSpPr>
        <p:spPr>
          <a:xfrm>
            <a:off x="8488416" y="4545197"/>
            <a:ext cx="345712" cy="240496"/>
          </a:xfrm>
          <a:custGeom>
            <a:avLst/>
            <a:gdLst>
              <a:gd name="connsiteX0" fmla="*/ 802958 w 876300"/>
              <a:gd name="connsiteY0" fmla="*/ 0 h 609600"/>
              <a:gd name="connsiteX1" fmla="*/ 315278 w 876300"/>
              <a:gd name="connsiteY1" fmla="*/ 461010 h 609600"/>
              <a:gd name="connsiteX2" fmla="*/ 80963 w 876300"/>
              <a:gd name="connsiteY2" fmla="*/ 220980 h 609600"/>
              <a:gd name="connsiteX3" fmla="*/ 0 w 876300"/>
              <a:gd name="connsiteY3" fmla="*/ 298132 h 609600"/>
              <a:gd name="connsiteX4" fmla="*/ 311468 w 876300"/>
              <a:gd name="connsiteY4" fmla="*/ 618173 h 609600"/>
              <a:gd name="connsiteX5" fmla="*/ 393383 w 876300"/>
              <a:gd name="connsiteY5" fmla="*/ 541973 h 609600"/>
              <a:gd name="connsiteX6" fmla="*/ 880110 w 876300"/>
              <a:gd name="connsiteY6" fmla="*/ 8001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0" h="609600">
                <a:moveTo>
                  <a:pt x="802958" y="0"/>
                </a:moveTo>
                <a:lnTo>
                  <a:pt x="315278" y="461010"/>
                </a:lnTo>
                <a:lnTo>
                  <a:pt x="80963" y="220980"/>
                </a:lnTo>
                <a:lnTo>
                  <a:pt x="0" y="298132"/>
                </a:lnTo>
                <a:lnTo>
                  <a:pt x="311468" y="618173"/>
                </a:lnTo>
                <a:lnTo>
                  <a:pt x="393383" y="541973"/>
                </a:lnTo>
                <a:lnTo>
                  <a:pt x="880110" y="80010"/>
                </a:lnTo>
                <a:close/>
              </a:path>
            </a:pathLst>
          </a:custGeom>
          <a:gradFill>
            <a:gsLst>
              <a:gs pos="100000">
                <a:schemeClr val="accent1">
                  <a:lumMod val="50000"/>
                  <a:lumOff val="50000"/>
                </a:schemeClr>
              </a:gs>
              <a:gs pos="0">
                <a:schemeClr val="accent2"/>
              </a:gs>
            </a:gsLst>
            <a:path path="circle">
              <a:fillToRect r="100000" b="100000"/>
            </a:path>
          </a:gradFill>
          <a:ln w="9525" cap="flat">
            <a:noFill/>
            <a:prstDash val="solid"/>
            <a:miter/>
          </a:ln>
        </p:spPr>
        <p:txBody>
          <a:bodyPr rtlCol="0" anchor="ctr"/>
          <a:lstStyle/>
          <a:p>
            <a:endParaRPr lang="en-US"/>
          </a:p>
        </p:txBody>
      </p:sp>
      <p:sp>
        <p:nvSpPr>
          <p:cNvPr id="73" name="Graphic 49" descr="Checkmark">
            <a:extLst>
              <a:ext uri="{FF2B5EF4-FFF2-40B4-BE49-F238E27FC236}">
                <a16:creationId xmlns:a16="http://schemas.microsoft.com/office/drawing/2014/main" id="{21AC624C-838F-4E49-9A5A-204F93EB29A6}"/>
              </a:ext>
            </a:extLst>
          </p:cNvPr>
          <p:cNvSpPr/>
          <p:nvPr/>
        </p:nvSpPr>
        <p:spPr>
          <a:xfrm>
            <a:off x="9728567" y="4545197"/>
            <a:ext cx="345712" cy="240496"/>
          </a:xfrm>
          <a:custGeom>
            <a:avLst/>
            <a:gdLst>
              <a:gd name="connsiteX0" fmla="*/ 802958 w 876300"/>
              <a:gd name="connsiteY0" fmla="*/ 0 h 609600"/>
              <a:gd name="connsiteX1" fmla="*/ 315278 w 876300"/>
              <a:gd name="connsiteY1" fmla="*/ 461010 h 609600"/>
              <a:gd name="connsiteX2" fmla="*/ 80963 w 876300"/>
              <a:gd name="connsiteY2" fmla="*/ 220980 h 609600"/>
              <a:gd name="connsiteX3" fmla="*/ 0 w 876300"/>
              <a:gd name="connsiteY3" fmla="*/ 298132 h 609600"/>
              <a:gd name="connsiteX4" fmla="*/ 311468 w 876300"/>
              <a:gd name="connsiteY4" fmla="*/ 618173 h 609600"/>
              <a:gd name="connsiteX5" fmla="*/ 393383 w 876300"/>
              <a:gd name="connsiteY5" fmla="*/ 541973 h 609600"/>
              <a:gd name="connsiteX6" fmla="*/ 880110 w 876300"/>
              <a:gd name="connsiteY6" fmla="*/ 8001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0" h="609600">
                <a:moveTo>
                  <a:pt x="802958" y="0"/>
                </a:moveTo>
                <a:lnTo>
                  <a:pt x="315278" y="461010"/>
                </a:lnTo>
                <a:lnTo>
                  <a:pt x="80963" y="220980"/>
                </a:lnTo>
                <a:lnTo>
                  <a:pt x="0" y="298132"/>
                </a:lnTo>
                <a:lnTo>
                  <a:pt x="311468" y="618173"/>
                </a:lnTo>
                <a:lnTo>
                  <a:pt x="393383" y="541973"/>
                </a:lnTo>
                <a:lnTo>
                  <a:pt x="880110" y="80010"/>
                </a:lnTo>
                <a:close/>
              </a:path>
            </a:pathLst>
          </a:custGeom>
          <a:gradFill>
            <a:gsLst>
              <a:gs pos="100000">
                <a:schemeClr val="accent1">
                  <a:lumMod val="50000"/>
                  <a:lumOff val="50000"/>
                </a:schemeClr>
              </a:gs>
              <a:gs pos="0">
                <a:schemeClr val="accent2"/>
              </a:gs>
            </a:gsLst>
            <a:path path="circle">
              <a:fillToRect r="100000" b="100000"/>
            </a:path>
          </a:gradFill>
          <a:ln w="9525" cap="flat">
            <a:noFill/>
            <a:prstDash val="solid"/>
            <a:miter/>
          </a:ln>
        </p:spPr>
        <p:txBody>
          <a:bodyPr rtlCol="0" anchor="ctr"/>
          <a:lstStyle/>
          <a:p>
            <a:endParaRPr lang="en-US"/>
          </a:p>
        </p:txBody>
      </p:sp>
      <p:sp>
        <p:nvSpPr>
          <p:cNvPr id="76" name="Graphic 49" descr="Checkmark">
            <a:extLst>
              <a:ext uri="{FF2B5EF4-FFF2-40B4-BE49-F238E27FC236}">
                <a16:creationId xmlns:a16="http://schemas.microsoft.com/office/drawing/2014/main" id="{BBF84A2E-8880-4BDF-B80B-EA31B5305F29}"/>
              </a:ext>
            </a:extLst>
          </p:cNvPr>
          <p:cNvSpPr/>
          <p:nvPr/>
        </p:nvSpPr>
        <p:spPr>
          <a:xfrm>
            <a:off x="3527812" y="5500861"/>
            <a:ext cx="345712" cy="240496"/>
          </a:xfrm>
          <a:custGeom>
            <a:avLst/>
            <a:gdLst>
              <a:gd name="connsiteX0" fmla="*/ 802958 w 876300"/>
              <a:gd name="connsiteY0" fmla="*/ 0 h 609600"/>
              <a:gd name="connsiteX1" fmla="*/ 315278 w 876300"/>
              <a:gd name="connsiteY1" fmla="*/ 461010 h 609600"/>
              <a:gd name="connsiteX2" fmla="*/ 80963 w 876300"/>
              <a:gd name="connsiteY2" fmla="*/ 220980 h 609600"/>
              <a:gd name="connsiteX3" fmla="*/ 0 w 876300"/>
              <a:gd name="connsiteY3" fmla="*/ 298132 h 609600"/>
              <a:gd name="connsiteX4" fmla="*/ 311468 w 876300"/>
              <a:gd name="connsiteY4" fmla="*/ 618173 h 609600"/>
              <a:gd name="connsiteX5" fmla="*/ 393383 w 876300"/>
              <a:gd name="connsiteY5" fmla="*/ 541973 h 609600"/>
              <a:gd name="connsiteX6" fmla="*/ 880110 w 876300"/>
              <a:gd name="connsiteY6" fmla="*/ 8001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0" h="609600">
                <a:moveTo>
                  <a:pt x="802958" y="0"/>
                </a:moveTo>
                <a:lnTo>
                  <a:pt x="315278" y="461010"/>
                </a:lnTo>
                <a:lnTo>
                  <a:pt x="80963" y="220980"/>
                </a:lnTo>
                <a:lnTo>
                  <a:pt x="0" y="298132"/>
                </a:lnTo>
                <a:lnTo>
                  <a:pt x="311468" y="618173"/>
                </a:lnTo>
                <a:lnTo>
                  <a:pt x="393383" y="541973"/>
                </a:lnTo>
                <a:lnTo>
                  <a:pt x="880110" y="80010"/>
                </a:lnTo>
                <a:close/>
              </a:path>
            </a:pathLst>
          </a:custGeom>
          <a:gradFill>
            <a:gsLst>
              <a:gs pos="100000">
                <a:schemeClr val="accent1">
                  <a:lumMod val="50000"/>
                  <a:lumOff val="50000"/>
                </a:schemeClr>
              </a:gs>
              <a:gs pos="0">
                <a:schemeClr val="accent2"/>
              </a:gs>
            </a:gsLst>
            <a:path path="circle">
              <a:fillToRect r="100000" b="100000"/>
            </a:path>
          </a:gradFill>
          <a:ln w="9525" cap="flat">
            <a:noFill/>
            <a:prstDash val="solid"/>
            <a:miter/>
          </a:ln>
        </p:spPr>
        <p:txBody>
          <a:bodyPr rtlCol="0" anchor="ctr"/>
          <a:lstStyle/>
          <a:p>
            <a:endParaRPr lang="en-US"/>
          </a:p>
        </p:txBody>
      </p:sp>
      <p:sp>
        <p:nvSpPr>
          <p:cNvPr id="77" name="Graphic 49" descr="Checkmark">
            <a:extLst>
              <a:ext uri="{FF2B5EF4-FFF2-40B4-BE49-F238E27FC236}">
                <a16:creationId xmlns:a16="http://schemas.microsoft.com/office/drawing/2014/main" id="{70569959-AD9B-46DD-9A6F-01DC6C80894C}"/>
              </a:ext>
            </a:extLst>
          </p:cNvPr>
          <p:cNvSpPr/>
          <p:nvPr/>
        </p:nvSpPr>
        <p:spPr>
          <a:xfrm>
            <a:off x="4767963" y="5500861"/>
            <a:ext cx="345712" cy="240496"/>
          </a:xfrm>
          <a:custGeom>
            <a:avLst/>
            <a:gdLst>
              <a:gd name="connsiteX0" fmla="*/ 802958 w 876300"/>
              <a:gd name="connsiteY0" fmla="*/ 0 h 609600"/>
              <a:gd name="connsiteX1" fmla="*/ 315278 w 876300"/>
              <a:gd name="connsiteY1" fmla="*/ 461010 h 609600"/>
              <a:gd name="connsiteX2" fmla="*/ 80963 w 876300"/>
              <a:gd name="connsiteY2" fmla="*/ 220980 h 609600"/>
              <a:gd name="connsiteX3" fmla="*/ 0 w 876300"/>
              <a:gd name="connsiteY3" fmla="*/ 298132 h 609600"/>
              <a:gd name="connsiteX4" fmla="*/ 311468 w 876300"/>
              <a:gd name="connsiteY4" fmla="*/ 618173 h 609600"/>
              <a:gd name="connsiteX5" fmla="*/ 393383 w 876300"/>
              <a:gd name="connsiteY5" fmla="*/ 541973 h 609600"/>
              <a:gd name="connsiteX6" fmla="*/ 880110 w 876300"/>
              <a:gd name="connsiteY6" fmla="*/ 8001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0" h="609600">
                <a:moveTo>
                  <a:pt x="802958" y="0"/>
                </a:moveTo>
                <a:lnTo>
                  <a:pt x="315278" y="461010"/>
                </a:lnTo>
                <a:lnTo>
                  <a:pt x="80963" y="220980"/>
                </a:lnTo>
                <a:lnTo>
                  <a:pt x="0" y="298132"/>
                </a:lnTo>
                <a:lnTo>
                  <a:pt x="311468" y="618173"/>
                </a:lnTo>
                <a:lnTo>
                  <a:pt x="393383" y="541973"/>
                </a:lnTo>
                <a:lnTo>
                  <a:pt x="880110" y="80010"/>
                </a:lnTo>
                <a:close/>
              </a:path>
            </a:pathLst>
          </a:custGeom>
          <a:gradFill>
            <a:gsLst>
              <a:gs pos="100000">
                <a:schemeClr val="accent1">
                  <a:lumMod val="50000"/>
                  <a:lumOff val="50000"/>
                </a:schemeClr>
              </a:gs>
              <a:gs pos="0">
                <a:schemeClr val="accent2"/>
              </a:gs>
            </a:gsLst>
            <a:path path="circle">
              <a:fillToRect r="100000" b="100000"/>
            </a:path>
          </a:gradFill>
          <a:ln w="9525" cap="flat">
            <a:noFill/>
            <a:prstDash val="solid"/>
            <a:miter/>
          </a:ln>
        </p:spPr>
        <p:txBody>
          <a:bodyPr rtlCol="0" anchor="ctr"/>
          <a:lstStyle/>
          <a:p>
            <a:endParaRPr lang="en-US"/>
          </a:p>
        </p:txBody>
      </p:sp>
      <p:sp>
        <p:nvSpPr>
          <p:cNvPr id="82" name="Graphic 49" descr="Checkmark">
            <a:extLst>
              <a:ext uri="{FF2B5EF4-FFF2-40B4-BE49-F238E27FC236}">
                <a16:creationId xmlns:a16="http://schemas.microsoft.com/office/drawing/2014/main" id="{0C4C7818-7E0B-4252-9613-9743BBBE61FE}"/>
              </a:ext>
            </a:extLst>
          </p:cNvPr>
          <p:cNvSpPr/>
          <p:nvPr/>
        </p:nvSpPr>
        <p:spPr>
          <a:xfrm>
            <a:off x="10968717" y="5500861"/>
            <a:ext cx="345712" cy="240496"/>
          </a:xfrm>
          <a:custGeom>
            <a:avLst/>
            <a:gdLst>
              <a:gd name="connsiteX0" fmla="*/ 802958 w 876300"/>
              <a:gd name="connsiteY0" fmla="*/ 0 h 609600"/>
              <a:gd name="connsiteX1" fmla="*/ 315278 w 876300"/>
              <a:gd name="connsiteY1" fmla="*/ 461010 h 609600"/>
              <a:gd name="connsiteX2" fmla="*/ 80963 w 876300"/>
              <a:gd name="connsiteY2" fmla="*/ 220980 h 609600"/>
              <a:gd name="connsiteX3" fmla="*/ 0 w 876300"/>
              <a:gd name="connsiteY3" fmla="*/ 298132 h 609600"/>
              <a:gd name="connsiteX4" fmla="*/ 311468 w 876300"/>
              <a:gd name="connsiteY4" fmla="*/ 618173 h 609600"/>
              <a:gd name="connsiteX5" fmla="*/ 393383 w 876300"/>
              <a:gd name="connsiteY5" fmla="*/ 541973 h 609600"/>
              <a:gd name="connsiteX6" fmla="*/ 880110 w 876300"/>
              <a:gd name="connsiteY6" fmla="*/ 8001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0" h="609600">
                <a:moveTo>
                  <a:pt x="802958" y="0"/>
                </a:moveTo>
                <a:lnTo>
                  <a:pt x="315278" y="461010"/>
                </a:lnTo>
                <a:lnTo>
                  <a:pt x="80963" y="220980"/>
                </a:lnTo>
                <a:lnTo>
                  <a:pt x="0" y="298132"/>
                </a:lnTo>
                <a:lnTo>
                  <a:pt x="311468" y="618173"/>
                </a:lnTo>
                <a:lnTo>
                  <a:pt x="393383" y="541973"/>
                </a:lnTo>
                <a:lnTo>
                  <a:pt x="880110" y="80010"/>
                </a:lnTo>
                <a:close/>
              </a:path>
            </a:pathLst>
          </a:custGeom>
          <a:gradFill>
            <a:gsLst>
              <a:gs pos="100000">
                <a:schemeClr val="accent1">
                  <a:lumMod val="50000"/>
                  <a:lumOff val="50000"/>
                </a:schemeClr>
              </a:gs>
              <a:gs pos="0">
                <a:schemeClr val="accent2"/>
              </a:gs>
            </a:gsLst>
            <a:path path="circle">
              <a:fillToRect r="100000" b="100000"/>
            </a:path>
          </a:gra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9626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ox(out)">
                                      <p:cBhvr>
                                        <p:cTn id="7" dur="2000"/>
                                        <p:tgtEl>
                                          <p:spTgt spid="26"/>
                                        </p:tgtEl>
                                      </p:cBhvr>
                                    </p:animEffect>
                                  </p:childTnLst>
                                </p:cTn>
                              </p:par>
                              <p:par>
                                <p:cTn id="8" presetID="12" presetClass="entr" presetSubtype="2"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500"/>
                                        <p:tgtEl>
                                          <p:spTgt spid="3"/>
                                        </p:tgtEl>
                                        <p:attrNameLst>
                                          <p:attrName>ppt_x</p:attrName>
                                        </p:attrNameLst>
                                      </p:cBhvr>
                                      <p:tavLst>
                                        <p:tav tm="0">
                                          <p:val>
                                            <p:strVal val="#ppt_x+#ppt_w*1.125000"/>
                                          </p:val>
                                        </p:tav>
                                        <p:tav tm="100000">
                                          <p:val>
                                            <p:strVal val="#ppt_x"/>
                                          </p:val>
                                        </p:tav>
                                      </p:tavLst>
                                    </p:anim>
                                    <p:animEffect transition="in" filter="wipe(left)">
                                      <p:cBhvr>
                                        <p:cTn id="11" dur="1500"/>
                                        <p:tgtEl>
                                          <p:spTgt spid="3"/>
                                        </p:tgtEl>
                                      </p:cBhvr>
                                    </p:animEffect>
                                  </p:childTnLst>
                                </p:cTn>
                              </p:par>
                              <p:par>
                                <p:cTn id="12" presetID="12" presetClass="entr" presetSubtype="4" fill="hold" nodeType="withEffect">
                                  <p:stCondLst>
                                    <p:cond delay="5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500"/>
                                        <p:tgtEl>
                                          <p:spTgt spid="2"/>
                                        </p:tgtEl>
                                        <p:attrNameLst>
                                          <p:attrName>ppt_y</p:attrName>
                                        </p:attrNameLst>
                                      </p:cBhvr>
                                      <p:tavLst>
                                        <p:tav tm="0">
                                          <p:val>
                                            <p:strVal val="#ppt_y+#ppt_h*1.125000"/>
                                          </p:val>
                                        </p:tav>
                                        <p:tav tm="100000">
                                          <p:val>
                                            <p:strVal val="#ppt_y"/>
                                          </p:val>
                                        </p:tav>
                                      </p:tavLst>
                                    </p:anim>
                                    <p:animEffect transition="in" filter="wipe(up)">
                                      <p:cBhvr>
                                        <p:cTn id="15" dur="1500"/>
                                        <p:tgtEl>
                                          <p:spTgt spid="2"/>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1000"/>
                                        <p:tgtEl>
                                          <p:spTgt spid="46"/>
                                        </p:tgtEl>
                                      </p:cBhvr>
                                    </p:animEffect>
                                  </p:childTnLst>
                                </p:cTn>
                              </p:par>
                              <p:par>
                                <p:cTn id="19" presetID="0" presetClass="path" presetSubtype="0" decel="50000" fill="hold" grpId="1" nodeType="withEffect">
                                  <p:stCondLst>
                                    <p:cond delay="1500"/>
                                  </p:stCondLst>
                                  <p:childTnLst>
                                    <p:animMotion origin="layout" path="M 0.07461 -1.48148E-6 L -3.95833E-6 -1.48148E-6 " pathEditMode="relative" rAng="0" ptsTypes="AA">
                                      <p:cBhvr>
                                        <p:cTn id="20" dur="1500" fill="hold"/>
                                        <p:tgtEl>
                                          <p:spTgt spid="46"/>
                                        </p:tgtEl>
                                        <p:attrNameLst>
                                          <p:attrName>ppt_x</p:attrName>
                                          <p:attrName>ppt_y</p:attrName>
                                        </p:attrNameLst>
                                      </p:cBhvr>
                                      <p:rCtr x="-3737" y="0"/>
                                    </p:animMotion>
                                  </p:childTnLst>
                                </p:cTn>
                              </p:par>
                              <p:par>
                                <p:cTn id="21" presetID="10" presetClass="entr" presetSubtype="0" fill="hold" grpId="0" nodeType="withEffect">
                                  <p:stCondLst>
                                    <p:cond delay="250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1000"/>
                                        <p:tgtEl>
                                          <p:spTgt spid="47"/>
                                        </p:tgtEl>
                                      </p:cBhvr>
                                    </p:animEffect>
                                  </p:childTnLst>
                                </p:cTn>
                              </p:par>
                              <p:par>
                                <p:cTn id="24" presetID="10" presetClass="entr" presetSubtype="0" fill="hold" grpId="0" nodeType="withEffect">
                                  <p:stCondLst>
                                    <p:cond delay="250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1000"/>
                                        <p:tgtEl>
                                          <p:spTgt spid="32"/>
                                        </p:tgtEl>
                                      </p:cBhvr>
                                    </p:animEffect>
                                  </p:childTnLst>
                                </p:cTn>
                              </p:par>
                              <p:par>
                                <p:cTn id="27" presetID="10" presetClass="entr" presetSubtype="0" fill="hold" grpId="0" nodeType="withEffect">
                                  <p:stCondLst>
                                    <p:cond delay="250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1000"/>
                                        <p:tgtEl>
                                          <p:spTgt spid="33"/>
                                        </p:tgtEl>
                                      </p:cBhvr>
                                    </p:animEffect>
                                  </p:childTnLst>
                                </p:cTn>
                              </p:par>
                              <p:par>
                                <p:cTn id="30" presetID="10" presetClass="entr" presetSubtype="0" fill="hold" grpId="0" nodeType="withEffect">
                                  <p:stCondLst>
                                    <p:cond delay="250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000"/>
                                        <p:tgtEl>
                                          <p:spTgt spid="34"/>
                                        </p:tgtEl>
                                      </p:cBhvr>
                                    </p:animEffect>
                                  </p:childTnLst>
                                </p:cTn>
                              </p:par>
                              <p:par>
                                <p:cTn id="33" presetID="10" presetClass="entr" presetSubtype="0" fill="hold" grpId="0" nodeType="withEffect">
                                  <p:stCondLst>
                                    <p:cond delay="250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1000"/>
                                        <p:tgtEl>
                                          <p:spTgt spid="35"/>
                                        </p:tgtEl>
                                      </p:cBhvr>
                                    </p:animEffect>
                                  </p:childTnLst>
                                </p:cTn>
                              </p:par>
                              <p:par>
                                <p:cTn id="36" presetID="22" presetClass="entr" presetSubtype="8" fill="hold" grpId="0" nodeType="withEffect">
                                  <p:stCondLst>
                                    <p:cond delay="3500"/>
                                  </p:stCondLst>
                                  <p:childTnLst>
                                    <p:set>
                                      <p:cBhvr>
                                        <p:cTn id="37" dur="1" fill="hold">
                                          <p:stCondLst>
                                            <p:cond delay="0"/>
                                          </p:stCondLst>
                                        </p:cTn>
                                        <p:tgtEl>
                                          <p:spTgt spid="51"/>
                                        </p:tgtEl>
                                        <p:attrNameLst>
                                          <p:attrName>style.visibility</p:attrName>
                                        </p:attrNameLst>
                                      </p:cBhvr>
                                      <p:to>
                                        <p:strVal val="visible"/>
                                      </p:to>
                                    </p:set>
                                    <p:animEffect transition="in" filter="wipe(left)">
                                      <p:cBhvr>
                                        <p:cTn id="38" dur="1500"/>
                                        <p:tgtEl>
                                          <p:spTgt spid="51"/>
                                        </p:tgtEl>
                                      </p:cBhvr>
                                    </p:animEffect>
                                  </p:childTnLst>
                                </p:cTn>
                              </p:par>
                              <p:par>
                                <p:cTn id="39" presetID="22" presetClass="entr" presetSubtype="8" fill="hold" grpId="0" nodeType="withEffect">
                                  <p:stCondLst>
                                    <p:cond delay="3500"/>
                                  </p:stCondLst>
                                  <p:childTnLst>
                                    <p:set>
                                      <p:cBhvr>
                                        <p:cTn id="40" dur="1" fill="hold">
                                          <p:stCondLst>
                                            <p:cond delay="0"/>
                                          </p:stCondLst>
                                        </p:cTn>
                                        <p:tgtEl>
                                          <p:spTgt spid="53"/>
                                        </p:tgtEl>
                                        <p:attrNameLst>
                                          <p:attrName>style.visibility</p:attrName>
                                        </p:attrNameLst>
                                      </p:cBhvr>
                                      <p:to>
                                        <p:strVal val="visible"/>
                                      </p:to>
                                    </p:set>
                                    <p:animEffect transition="in" filter="wipe(left)">
                                      <p:cBhvr>
                                        <p:cTn id="41" dur="1500"/>
                                        <p:tgtEl>
                                          <p:spTgt spid="53"/>
                                        </p:tgtEl>
                                      </p:cBhvr>
                                    </p:animEffect>
                                  </p:childTnLst>
                                </p:cTn>
                              </p:par>
                              <p:par>
                                <p:cTn id="42" presetID="22" presetClass="entr" presetSubtype="8" fill="hold" grpId="0" nodeType="withEffect">
                                  <p:stCondLst>
                                    <p:cond delay="3500"/>
                                  </p:stCondLst>
                                  <p:childTnLst>
                                    <p:set>
                                      <p:cBhvr>
                                        <p:cTn id="43" dur="1" fill="hold">
                                          <p:stCondLst>
                                            <p:cond delay="0"/>
                                          </p:stCondLst>
                                        </p:cTn>
                                        <p:tgtEl>
                                          <p:spTgt spid="54"/>
                                        </p:tgtEl>
                                        <p:attrNameLst>
                                          <p:attrName>style.visibility</p:attrName>
                                        </p:attrNameLst>
                                      </p:cBhvr>
                                      <p:to>
                                        <p:strVal val="visible"/>
                                      </p:to>
                                    </p:set>
                                    <p:animEffect transition="in" filter="wipe(left)">
                                      <p:cBhvr>
                                        <p:cTn id="44" dur="1500"/>
                                        <p:tgtEl>
                                          <p:spTgt spid="54"/>
                                        </p:tgtEl>
                                      </p:cBhvr>
                                    </p:animEffect>
                                  </p:childTnLst>
                                </p:cTn>
                              </p:par>
                              <p:par>
                                <p:cTn id="45" presetID="22" presetClass="entr" presetSubtype="8" fill="hold" grpId="0" nodeType="withEffect">
                                  <p:stCondLst>
                                    <p:cond delay="3500"/>
                                  </p:stCondLst>
                                  <p:childTnLst>
                                    <p:set>
                                      <p:cBhvr>
                                        <p:cTn id="46" dur="1" fill="hold">
                                          <p:stCondLst>
                                            <p:cond delay="0"/>
                                          </p:stCondLst>
                                        </p:cTn>
                                        <p:tgtEl>
                                          <p:spTgt spid="55"/>
                                        </p:tgtEl>
                                        <p:attrNameLst>
                                          <p:attrName>style.visibility</p:attrName>
                                        </p:attrNameLst>
                                      </p:cBhvr>
                                      <p:to>
                                        <p:strVal val="visible"/>
                                      </p:to>
                                    </p:set>
                                    <p:animEffect transition="in" filter="wipe(left)">
                                      <p:cBhvr>
                                        <p:cTn id="47" dur="1500"/>
                                        <p:tgtEl>
                                          <p:spTgt spid="55"/>
                                        </p:tgtEl>
                                      </p:cBhvr>
                                    </p:animEffect>
                                  </p:childTnLst>
                                </p:cTn>
                              </p:par>
                              <p:par>
                                <p:cTn id="48" presetID="22" presetClass="entr" presetSubtype="8" fill="hold" grpId="0" nodeType="withEffect">
                                  <p:stCondLst>
                                    <p:cond delay="3500"/>
                                  </p:stCondLst>
                                  <p:childTnLst>
                                    <p:set>
                                      <p:cBhvr>
                                        <p:cTn id="49" dur="1" fill="hold">
                                          <p:stCondLst>
                                            <p:cond delay="0"/>
                                          </p:stCondLst>
                                        </p:cTn>
                                        <p:tgtEl>
                                          <p:spTgt spid="57"/>
                                        </p:tgtEl>
                                        <p:attrNameLst>
                                          <p:attrName>style.visibility</p:attrName>
                                        </p:attrNameLst>
                                      </p:cBhvr>
                                      <p:to>
                                        <p:strVal val="visible"/>
                                      </p:to>
                                    </p:set>
                                    <p:animEffect transition="in" filter="wipe(left)">
                                      <p:cBhvr>
                                        <p:cTn id="50" dur="1500"/>
                                        <p:tgtEl>
                                          <p:spTgt spid="57"/>
                                        </p:tgtEl>
                                      </p:cBhvr>
                                    </p:animEffect>
                                  </p:childTnLst>
                                </p:cTn>
                              </p:par>
                              <p:par>
                                <p:cTn id="51" presetID="22" presetClass="entr" presetSubtype="8" fill="hold" grpId="0" nodeType="withEffect">
                                  <p:stCondLst>
                                    <p:cond delay="3500"/>
                                  </p:stCondLst>
                                  <p:childTnLst>
                                    <p:set>
                                      <p:cBhvr>
                                        <p:cTn id="52" dur="1" fill="hold">
                                          <p:stCondLst>
                                            <p:cond delay="0"/>
                                          </p:stCondLst>
                                        </p:cTn>
                                        <p:tgtEl>
                                          <p:spTgt spid="61"/>
                                        </p:tgtEl>
                                        <p:attrNameLst>
                                          <p:attrName>style.visibility</p:attrName>
                                        </p:attrNameLst>
                                      </p:cBhvr>
                                      <p:to>
                                        <p:strVal val="visible"/>
                                      </p:to>
                                    </p:set>
                                    <p:animEffect transition="in" filter="wipe(left)">
                                      <p:cBhvr>
                                        <p:cTn id="53" dur="1500"/>
                                        <p:tgtEl>
                                          <p:spTgt spid="61"/>
                                        </p:tgtEl>
                                      </p:cBhvr>
                                    </p:animEffect>
                                  </p:childTnLst>
                                </p:cTn>
                              </p:par>
                              <p:par>
                                <p:cTn id="54" presetID="22" presetClass="entr" presetSubtype="8" fill="hold" grpId="0" nodeType="withEffect">
                                  <p:stCondLst>
                                    <p:cond delay="3500"/>
                                  </p:stCondLst>
                                  <p:childTnLst>
                                    <p:set>
                                      <p:cBhvr>
                                        <p:cTn id="55" dur="1" fill="hold">
                                          <p:stCondLst>
                                            <p:cond delay="0"/>
                                          </p:stCondLst>
                                        </p:cTn>
                                        <p:tgtEl>
                                          <p:spTgt spid="65"/>
                                        </p:tgtEl>
                                        <p:attrNameLst>
                                          <p:attrName>style.visibility</p:attrName>
                                        </p:attrNameLst>
                                      </p:cBhvr>
                                      <p:to>
                                        <p:strVal val="visible"/>
                                      </p:to>
                                    </p:set>
                                    <p:animEffect transition="in" filter="wipe(left)">
                                      <p:cBhvr>
                                        <p:cTn id="56" dur="1500"/>
                                        <p:tgtEl>
                                          <p:spTgt spid="65"/>
                                        </p:tgtEl>
                                      </p:cBhvr>
                                    </p:animEffect>
                                  </p:childTnLst>
                                </p:cTn>
                              </p:par>
                              <p:par>
                                <p:cTn id="57" presetID="22" presetClass="entr" presetSubtype="8" fill="hold" grpId="0" nodeType="withEffect">
                                  <p:stCondLst>
                                    <p:cond delay="3500"/>
                                  </p:stCondLst>
                                  <p:childTnLst>
                                    <p:set>
                                      <p:cBhvr>
                                        <p:cTn id="58" dur="1" fill="hold">
                                          <p:stCondLst>
                                            <p:cond delay="0"/>
                                          </p:stCondLst>
                                        </p:cTn>
                                        <p:tgtEl>
                                          <p:spTgt spid="66"/>
                                        </p:tgtEl>
                                        <p:attrNameLst>
                                          <p:attrName>style.visibility</p:attrName>
                                        </p:attrNameLst>
                                      </p:cBhvr>
                                      <p:to>
                                        <p:strVal val="visible"/>
                                      </p:to>
                                    </p:set>
                                    <p:animEffect transition="in" filter="wipe(left)">
                                      <p:cBhvr>
                                        <p:cTn id="59" dur="1500"/>
                                        <p:tgtEl>
                                          <p:spTgt spid="66"/>
                                        </p:tgtEl>
                                      </p:cBhvr>
                                    </p:animEffect>
                                  </p:childTnLst>
                                </p:cTn>
                              </p:par>
                              <p:par>
                                <p:cTn id="60" presetID="22" presetClass="entr" presetSubtype="8" fill="hold" grpId="0" nodeType="withEffect">
                                  <p:stCondLst>
                                    <p:cond delay="3500"/>
                                  </p:stCondLst>
                                  <p:childTnLst>
                                    <p:set>
                                      <p:cBhvr>
                                        <p:cTn id="61" dur="1" fill="hold">
                                          <p:stCondLst>
                                            <p:cond delay="0"/>
                                          </p:stCondLst>
                                        </p:cTn>
                                        <p:tgtEl>
                                          <p:spTgt spid="68"/>
                                        </p:tgtEl>
                                        <p:attrNameLst>
                                          <p:attrName>style.visibility</p:attrName>
                                        </p:attrNameLst>
                                      </p:cBhvr>
                                      <p:to>
                                        <p:strVal val="visible"/>
                                      </p:to>
                                    </p:set>
                                    <p:animEffect transition="in" filter="wipe(left)">
                                      <p:cBhvr>
                                        <p:cTn id="62" dur="1500"/>
                                        <p:tgtEl>
                                          <p:spTgt spid="68"/>
                                        </p:tgtEl>
                                      </p:cBhvr>
                                    </p:animEffect>
                                  </p:childTnLst>
                                </p:cTn>
                              </p:par>
                              <p:par>
                                <p:cTn id="63" presetID="22" presetClass="entr" presetSubtype="8" fill="hold" grpId="0" nodeType="withEffect">
                                  <p:stCondLst>
                                    <p:cond delay="3500"/>
                                  </p:stCondLst>
                                  <p:childTnLst>
                                    <p:set>
                                      <p:cBhvr>
                                        <p:cTn id="64" dur="1" fill="hold">
                                          <p:stCondLst>
                                            <p:cond delay="0"/>
                                          </p:stCondLst>
                                        </p:cTn>
                                        <p:tgtEl>
                                          <p:spTgt spid="71"/>
                                        </p:tgtEl>
                                        <p:attrNameLst>
                                          <p:attrName>style.visibility</p:attrName>
                                        </p:attrNameLst>
                                      </p:cBhvr>
                                      <p:to>
                                        <p:strVal val="visible"/>
                                      </p:to>
                                    </p:set>
                                    <p:animEffect transition="in" filter="wipe(left)">
                                      <p:cBhvr>
                                        <p:cTn id="65" dur="1500"/>
                                        <p:tgtEl>
                                          <p:spTgt spid="71"/>
                                        </p:tgtEl>
                                      </p:cBhvr>
                                    </p:animEffect>
                                  </p:childTnLst>
                                </p:cTn>
                              </p:par>
                              <p:par>
                                <p:cTn id="66" presetID="22" presetClass="entr" presetSubtype="8" fill="hold" grpId="0" nodeType="withEffect">
                                  <p:stCondLst>
                                    <p:cond delay="3500"/>
                                  </p:stCondLst>
                                  <p:childTnLst>
                                    <p:set>
                                      <p:cBhvr>
                                        <p:cTn id="67" dur="1" fill="hold">
                                          <p:stCondLst>
                                            <p:cond delay="0"/>
                                          </p:stCondLst>
                                        </p:cTn>
                                        <p:tgtEl>
                                          <p:spTgt spid="72"/>
                                        </p:tgtEl>
                                        <p:attrNameLst>
                                          <p:attrName>style.visibility</p:attrName>
                                        </p:attrNameLst>
                                      </p:cBhvr>
                                      <p:to>
                                        <p:strVal val="visible"/>
                                      </p:to>
                                    </p:set>
                                    <p:animEffect transition="in" filter="wipe(left)">
                                      <p:cBhvr>
                                        <p:cTn id="68" dur="1500"/>
                                        <p:tgtEl>
                                          <p:spTgt spid="72"/>
                                        </p:tgtEl>
                                      </p:cBhvr>
                                    </p:animEffect>
                                  </p:childTnLst>
                                </p:cTn>
                              </p:par>
                              <p:par>
                                <p:cTn id="69" presetID="22" presetClass="entr" presetSubtype="8" fill="hold" grpId="0" nodeType="withEffect">
                                  <p:stCondLst>
                                    <p:cond delay="3500"/>
                                  </p:stCondLst>
                                  <p:childTnLst>
                                    <p:set>
                                      <p:cBhvr>
                                        <p:cTn id="70" dur="1" fill="hold">
                                          <p:stCondLst>
                                            <p:cond delay="0"/>
                                          </p:stCondLst>
                                        </p:cTn>
                                        <p:tgtEl>
                                          <p:spTgt spid="73"/>
                                        </p:tgtEl>
                                        <p:attrNameLst>
                                          <p:attrName>style.visibility</p:attrName>
                                        </p:attrNameLst>
                                      </p:cBhvr>
                                      <p:to>
                                        <p:strVal val="visible"/>
                                      </p:to>
                                    </p:set>
                                    <p:animEffect transition="in" filter="wipe(left)">
                                      <p:cBhvr>
                                        <p:cTn id="71" dur="1500"/>
                                        <p:tgtEl>
                                          <p:spTgt spid="73"/>
                                        </p:tgtEl>
                                      </p:cBhvr>
                                    </p:animEffect>
                                  </p:childTnLst>
                                </p:cTn>
                              </p:par>
                              <p:par>
                                <p:cTn id="72" presetID="22" presetClass="entr" presetSubtype="8" fill="hold" grpId="0" nodeType="withEffect">
                                  <p:stCondLst>
                                    <p:cond delay="3500"/>
                                  </p:stCondLst>
                                  <p:childTnLst>
                                    <p:set>
                                      <p:cBhvr>
                                        <p:cTn id="73" dur="1" fill="hold">
                                          <p:stCondLst>
                                            <p:cond delay="0"/>
                                          </p:stCondLst>
                                        </p:cTn>
                                        <p:tgtEl>
                                          <p:spTgt spid="76"/>
                                        </p:tgtEl>
                                        <p:attrNameLst>
                                          <p:attrName>style.visibility</p:attrName>
                                        </p:attrNameLst>
                                      </p:cBhvr>
                                      <p:to>
                                        <p:strVal val="visible"/>
                                      </p:to>
                                    </p:set>
                                    <p:animEffect transition="in" filter="wipe(left)">
                                      <p:cBhvr>
                                        <p:cTn id="74" dur="1500"/>
                                        <p:tgtEl>
                                          <p:spTgt spid="76"/>
                                        </p:tgtEl>
                                      </p:cBhvr>
                                    </p:animEffect>
                                  </p:childTnLst>
                                </p:cTn>
                              </p:par>
                              <p:par>
                                <p:cTn id="75" presetID="22" presetClass="entr" presetSubtype="8" fill="hold" grpId="0" nodeType="withEffect">
                                  <p:stCondLst>
                                    <p:cond delay="3500"/>
                                  </p:stCondLst>
                                  <p:childTnLst>
                                    <p:set>
                                      <p:cBhvr>
                                        <p:cTn id="76" dur="1" fill="hold">
                                          <p:stCondLst>
                                            <p:cond delay="0"/>
                                          </p:stCondLst>
                                        </p:cTn>
                                        <p:tgtEl>
                                          <p:spTgt spid="77"/>
                                        </p:tgtEl>
                                        <p:attrNameLst>
                                          <p:attrName>style.visibility</p:attrName>
                                        </p:attrNameLst>
                                      </p:cBhvr>
                                      <p:to>
                                        <p:strVal val="visible"/>
                                      </p:to>
                                    </p:set>
                                    <p:animEffect transition="in" filter="wipe(left)">
                                      <p:cBhvr>
                                        <p:cTn id="77" dur="1500"/>
                                        <p:tgtEl>
                                          <p:spTgt spid="77"/>
                                        </p:tgtEl>
                                      </p:cBhvr>
                                    </p:animEffect>
                                  </p:childTnLst>
                                </p:cTn>
                              </p:par>
                              <p:par>
                                <p:cTn id="78" presetID="22" presetClass="entr" presetSubtype="8" fill="hold" grpId="0" nodeType="withEffect">
                                  <p:stCondLst>
                                    <p:cond delay="3500"/>
                                  </p:stCondLst>
                                  <p:childTnLst>
                                    <p:set>
                                      <p:cBhvr>
                                        <p:cTn id="79" dur="1" fill="hold">
                                          <p:stCondLst>
                                            <p:cond delay="0"/>
                                          </p:stCondLst>
                                        </p:cTn>
                                        <p:tgtEl>
                                          <p:spTgt spid="82"/>
                                        </p:tgtEl>
                                        <p:attrNameLst>
                                          <p:attrName>style.visibility</p:attrName>
                                        </p:attrNameLst>
                                      </p:cBhvr>
                                      <p:to>
                                        <p:strVal val="visible"/>
                                      </p:to>
                                    </p:set>
                                    <p:animEffect transition="in" filter="wipe(left)">
                                      <p:cBhvr>
                                        <p:cTn id="80" dur="1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32" grpId="0"/>
      <p:bldP spid="33" grpId="0"/>
      <p:bldP spid="34" grpId="0"/>
      <p:bldP spid="35" grpId="0"/>
      <p:bldP spid="47" grpId="0"/>
      <p:bldP spid="51" grpId="0" animBg="1"/>
      <p:bldP spid="53" grpId="0" animBg="1"/>
      <p:bldP spid="54" grpId="0" animBg="1"/>
      <p:bldP spid="55" grpId="0" animBg="1"/>
      <p:bldP spid="57" grpId="0" animBg="1"/>
      <p:bldP spid="61" grpId="0" animBg="1"/>
      <p:bldP spid="65" grpId="0" animBg="1"/>
      <p:bldP spid="66" grpId="0" animBg="1"/>
      <p:bldP spid="68" grpId="0" animBg="1"/>
      <p:bldP spid="71" grpId="0" animBg="1"/>
      <p:bldP spid="72" grpId="0" animBg="1"/>
      <p:bldP spid="73" grpId="0" animBg="1"/>
      <p:bldP spid="76" grpId="0" animBg="1"/>
      <p:bldP spid="77" grpId="0" animBg="1"/>
      <p:bldP spid="8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D08EFE-4374-4DAB-BDFF-92538C26C952}"/>
              </a:ext>
            </a:extLst>
          </p:cNvPr>
          <p:cNvSpPr txBox="1"/>
          <p:nvPr/>
        </p:nvSpPr>
        <p:spPr>
          <a:xfrm>
            <a:off x="3410009" y="601063"/>
            <a:ext cx="5371983" cy="630942"/>
          </a:xfrm>
          <a:prstGeom prst="rect">
            <a:avLst/>
          </a:prstGeom>
          <a:noFill/>
        </p:spPr>
        <p:txBody>
          <a:bodyPr wrap="none" rtlCol="0">
            <a:spAutoFit/>
          </a:bodyPr>
          <a:lstStyle>
            <a:defPPr>
              <a:defRPr lang="en-US"/>
            </a:defPPr>
            <a:lvl1pPr algn="ctr">
              <a:defRPr sz="3000">
                <a:gradFill>
                  <a:gsLst>
                    <a:gs pos="64000">
                      <a:schemeClr val="bg2"/>
                    </a:gs>
                    <a:gs pos="0">
                      <a:schemeClr val="accent4"/>
                    </a:gs>
                  </a:gsLst>
                  <a:path path="circle">
                    <a:fillToRect r="100000" b="100000"/>
                  </a:path>
                </a:gradFill>
                <a:latin typeface="Montserrat" panose="00000500000000000000" pitchFamily="50" charset="0"/>
              </a:defRPr>
            </a:lvl1pPr>
          </a:lstStyle>
          <a:p>
            <a:r>
              <a:rPr lang="en-US" sz="3500" dirty="0"/>
              <a:t>DYNAMIC CAMPAIGNS</a:t>
            </a:r>
          </a:p>
        </p:txBody>
      </p:sp>
      <p:grpSp>
        <p:nvGrpSpPr>
          <p:cNvPr id="3" name="Group 2">
            <a:extLst>
              <a:ext uri="{FF2B5EF4-FFF2-40B4-BE49-F238E27FC236}">
                <a16:creationId xmlns:a16="http://schemas.microsoft.com/office/drawing/2014/main" id="{E7DE6D66-2CA3-4206-B521-D93F64ADC94C}"/>
              </a:ext>
            </a:extLst>
          </p:cNvPr>
          <p:cNvGrpSpPr/>
          <p:nvPr/>
        </p:nvGrpSpPr>
        <p:grpSpPr>
          <a:xfrm>
            <a:off x="1124009" y="2445488"/>
            <a:ext cx="2944262" cy="1640350"/>
            <a:chOff x="-290423" y="1073601"/>
            <a:chExt cx="2944262" cy="1640350"/>
          </a:xfrm>
        </p:grpSpPr>
        <p:sp>
          <p:nvSpPr>
            <p:cNvPr id="7" name="Rectangle: Rounded Corners 6">
              <a:extLst>
                <a:ext uri="{FF2B5EF4-FFF2-40B4-BE49-F238E27FC236}">
                  <a16:creationId xmlns:a16="http://schemas.microsoft.com/office/drawing/2014/main" id="{0DDAC6AC-9224-4510-B095-7163E4155D94}"/>
                </a:ext>
              </a:extLst>
            </p:cNvPr>
            <p:cNvSpPr/>
            <p:nvPr/>
          </p:nvSpPr>
          <p:spPr>
            <a:xfrm>
              <a:off x="-290423" y="1073601"/>
              <a:ext cx="2760908" cy="1640350"/>
            </a:xfrm>
            <a:prstGeom prst="roundRect">
              <a:avLst>
                <a:gd name="adj" fmla="val 7898"/>
              </a:avLst>
            </a:prstGeom>
            <a:gradFill>
              <a:gsLst>
                <a:gs pos="0">
                  <a:schemeClr val="accent3">
                    <a:alpha val="0"/>
                  </a:schemeClr>
                </a:gs>
                <a:gs pos="100000">
                  <a:schemeClr val="accent3">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822960" tIns="0" rIns="137160" rtlCol="0" anchor="ctr"/>
            <a:lstStyle/>
            <a:p>
              <a:pPr>
                <a:spcAft>
                  <a:spcPts val="600"/>
                </a:spcAft>
                <a:buClr>
                  <a:schemeClr val="bg2"/>
                </a:buClr>
              </a:pPr>
              <a:r>
                <a:rPr lang="en-US" sz="1400" b="1" dirty="0">
                  <a:solidFill>
                    <a:schemeClr val="accent2"/>
                  </a:solidFill>
                  <a:latin typeface="Montserrat" panose="00000500000000000000" pitchFamily="50" charset="0"/>
                </a:rPr>
                <a:t>CRM</a:t>
              </a:r>
            </a:p>
            <a:p>
              <a:pPr>
                <a:lnSpc>
                  <a:spcPts val="1400"/>
                </a:lnSpc>
                <a:spcAft>
                  <a:spcPts val="600"/>
                </a:spcAft>
                <a:buClr>
                  <a:schemeClr val="bg2"/>
                </a:buClr>
              </a:pPr>
              <a:r>
                <a:rPr lang="en-US" sz="1000" b="1" dirty="0">
                  <a:latin typeface="Montserrat" panose="00000500000000000000" pitchFamily="50" charset="0"/>
                </a:rPr>
                <a:t>Vertical: </a:t>
              </a:r>
              <a:r>
                <a:rPr lang="en-US" sz="1000" dirty="0">
                  <a:latin typeface="Montserrat" panose="00000500000000000000" pitchFamily="50" charset="0"/>
                </a:rPr>
                <a:t>SaaS</a:t>
              </a:r>
            </a:p>
            <a:p>
              <a:pPr>
                <a:lnSpc>
                  <a:spcPts val="1400"/>
                </a:lnSpc>
                <a:spcAft>
                  <a:spcPts val="600"/>
                </a:spcAft>
                <a:buClr>
                  <a:schemeClr val="bg2"/>
                </a:buClr>
              </a:pPr>
              <a:r>
                <a:rPr lang="en-US" sz="1000" b="1" dirty="0">
                  <a:latin typeface="Montserrat" panose="00000500000000000000" pitchFamily="50" charset="0"/>
                </a:rPr>
                <a:t>Title: </a:t>
              </a:r>
              <a:r>
                <a:rPr lang="en-US" sz="1000" dirty="0">
                  <a:solidFill>
                    <a:schemeClr val="accent2"/>
                  </a:solidFill>
                  <a:latin typeface="Montserrat" panose="00000500000000000000" pitchFamily="50" charset="0"/>
                </a:rPr>
                <a:t>Head of Global Sales</a:t>
              </a:r>
            </a:p>
            <a:p>
              <a:pPr>
                <a:lnSpc>
                  <a:spcPts val="1400"/>
                </a:lnSpc>
                <a:spcAft>
                  <a:spcPts val="600"/>
                </a:spcAft>
                <a:buClr>
                  <a:schemeClr val="bg2"/>
                </a:buClr>
              </a:pPr>
              <a:r>
                <a:rPr lang="en-US" sz="1000" b="1" dirty="0">
                  <a:latin typeface="Montserrat" panose="00000500000000000000" pitchFamily="50" charset="0"/>
                </a:rPr>
                <a:t>Company: </a:t>
              </a:r>
              <a:r>
                <a:rPr lang="en-US" sz="1000" dirty="0">
                  <a:latin typeface="Montserrat" panose="00000500000000000000" pitchFamily="50" charset="0"/>
                </a:rPr>
                <a:t>XYZ Corp</a:t>
              </a:r>
            </a:p>
          </p:txBody>
        </p:sp>
        <p:sp>
          <p:nvSpPr>
            <p:cNvPr id="8" name="Isosceles Triangle 7">
              <a:extLst>
                <a:ext uri="{FF2B5EF4-FFF2-40B4-BE49-F238E27FC236}">
                  <a16:creationId xmlns:a16="http://schemas.microsoft.com/office/drawing/2014/main" id="{FC9DA114-CB45-4FA5-A4B8-B71FC61188C5}"/>
                </a:ext>
              </a:extLst>
            </p:cNvPr>
            <p:cNvSpPr/>
            <p:nvPr/>
          </p:nvSpPr>
          <p:spPr>
            <a:xfrm rot="5400000" flipH="1">
              <a:off x="2418526" y="1802099"/>
              <a:ext cx="287272" cy="183354"/>
            </a:xfrm>
            <a:prstGeom prst="triangle">
              <a:avLst/>
            </a:pr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Oval 4">
            <a:extLst>
              <a:ext uri="{FF2B5EF4-FFF2-40B4-BE49-F238E27FC236}">
                <a16:creationId xmlns:a16="http://schemas.microsoft.com/office/drawing/2014/main" id="{DCC018BA-B006-4B15-AED3-1D84788CD19A}"/>
              </a:ext>
            </a:extLst>
          </p:cNvPr>
          <p:cNvSpPr/>
          <p:nvPr/>
        </p:nvSpPr>
        <p:spPr>
          <a:xfrm>
            <a:off x="494334" y="2635988"/>
            <a:ext cx="1259350" cy="1259350"/>
          </a:xfrm>
          <a:prstGeom prst="ellipse">
            <a:avLst/>
          </a:prstGeom>
          <a:blipFill>
            <a:blip r:embed="rId2"/>
            <a:srcRect/>
            <a:stretch>
              <a:fillRect l="-15466" r="-154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57D56FBE-2C2C-4C35-B3C9-A20C7A7CCC6D}"/>
              </a:ext>
            </a:extLst>
          </p:cNvPr>
          <p:cNvSpPr/>
          <p:nvPr/>
        </p:nvSpPr>
        <p:spPr>
          <a:xfrm>
            <a:off x="4326472" y="2445488"/>
            <a:ext cx="2284931" cy="1640350"/>
          </a:xfrm>
          <a:prstGeom prst="roundRect">
            <a:avLst>
              <a:gd name="adj" fmla="val 7898"/>
            </a:avLst>
          </a:prstGeom>
          <a:gradFill>
            <a:gsLst>
              <a:gs pos="0">
                <a:schemeClr val="accent3">
                  <a:alpha val="0"/>
                </a:schemeClr>
              </a:gs>
              <a:gs pos="100000">
                <a:schemeClr val="accent3">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0" rIns="137160" rtlCol="0" anchor="ctr"/>
          <a:lstStyle/>
          <a:p>
            <a:pPr algn="ctr">
              <a:lnSpc>
                <a:spcPts val="1500"/>
              </a:lnSpc>
              <a:spcAft>
                <a:spcPts val="600"/>
              </a:spcAft>
              <a:buClr>
                <a:schemeClr val="bg2"/>
              </a:buClr>
            </a:pPr>
            <a:r>
              <a:rPr lang="en-US" sz="1000" dirty="0">
                <a:latin typeface="Montserrat" panose="00000500000000000000" pitchFamily="50" charset="0"/>
              </a:rPr>
              <a:t>Top ten direct Mail Tips from sales executives in technology</a:t>
            </a:r>
          </a:p>
        </p:txBody>
      </p:sp>
      <p:sp>
        <p:nvSpPr>
          <p:cNvPr id="9" name="Rectangle: Top Corners Rounded 8">
            <a:extLst>
              <a:ext uri="{FF2B5EF4-FFF2-40B4-BE49-F238E27FC236}">
                <a16:creationId xmlns:a16="http://schemas.microsoft.com/office/drawing/2014/main" id="{ED135B36-F367-481C-8AC9-739C1DF0EFB5}"/>
              </a:ext>
            </a:extLst>
          </p:cNvPr>
          <p:cNvSpPr/>
          <p:nvPr/>
        </p:nvSpPr>
        <p:spPr>
          <a:xfrm>
            <a:off x="4326472" y="2445488"/>
            <a:ext cx="2284931" cy="823119"/>
          </a:xfrm>
          <a:prstGeom prst="round2SameRect">
            <a:avLst>
              <a:gd name="adj1" fmla="val 13749"/>
              <a:gd name="adj2" fmla="val 0"/>
            </a:avLst>
          </a:prstGeom>
          <a:blipFill dpi="0" rotWithShape="1">
            <a:blip r:embed="rId3">
              <a:extLst>
                <a:ext uri="{28A0092B-C50C-407E-A947-70E740481C1C}">
                  <a14:useLocalDpi xmlns:a14="http://schemas.microsoft.com/office/drawing/2010/main" val="0"/>
                </a:ext>
              </a:extLst>
            </a:blip>
            <a:srcRect/>
            <a:stretch>
              <a:fillRect t="-147924" b="-170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B7B52BE-77BE-4AC8-A63C-4AFA4A7A326C}"/>
              </a:ext>
            </a:extLst>
          </p:cNvPr>
          <p:cNvSpPr/>
          <p:nvPr/>
        </p:nvSpPr>
        <p:spPr>
          <a:xfrm>
            <a:off x="6869604" y="2445488"/>
            <a:ext cx="2284931" cy="1640350"/>
          </a:xfrm>
          <a:prstGeom prst="roundRect">
            <a:avLst>
              <a:gd name="adj" fmla="val 7898"/>
            </a:avLst>
          </a:prstGeom>
          <a:gradFill>
            <a:gsLst>
              <a:gs pos="0">
                <a:schemeClr val="accent3">
                  <a:alpha val="0"/>
                </a:schemeClr>
              </a:gs>
              <a:gs pos="100000">
                <a:schemeClr val="accent3">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0" rIns="137160" rtlCol="0" anchor="ctr"/>
          <a:lstStyle/>
          <a:p>
            <a:pPr algn="ctr">
              <a:lnSpc>
                <a:spcPts val="1500"/>
              </a:lnSpc>
              <a:spcAft>
                <a:spcPts val="600"/>
              </a:spcAft>
              <a:buClr>
                <a:schemeClr val="bg2"/>
              </a:buClr>
            </a:pPr>
            <a:r>
              <a:rPr lang="en-US" sz="1000" dirty="0">
                <a:latin typeface="Montserrat" panose="00000500000000000000" pitchFamily="50" charset="0"/>
              </a:rPr>
              <a:t>Learn why other sales managers love </a:t>
            </a:r>
            <a:r>
              <a:rPr lang="en-US" sz="1000" dirty="0" err="1">
                <a:latin typeface="Montserrat" panose="00000500000000000000" pitchFamily="50" charset="0"/>
              </a:rPr>
              <a:t>Sendoso</a:t>
            </a:r>
            <a:endParaRPr lang="en-US" sz="1000" dirty="0">
              <a:latin typeface="Montserrat" panose="00000500000000000000" pitchFamily="50" charset="0"/>
            </a:endParaRPr>
          </a:p>
        </p:txBody>
      </p:sp>
      <p:sp>
        <p:nvSpPr>
          <p:cNvPr id="22" name="Rectangle: Top Corners Rounded 21">
            <a:extLst>
              <a:ext uri="{FF2B5EF4-FFF2-40B4-BE49-F238E27FC236}">
                <a16:creationId xmlns:a16="http://schemas.microsoft.com/office/drawing/2014/main" id="{95CCC3B5-C3C3-450F-8225-025D67D2E63D}"/>
              </a:ext>
            </a:extLst>
          </p:cNvPr>
          <p:cNvSpPr/>
          <p:nvPr/>
        </p:nvSpPr>
        <p:spPr>
          <a:xfrm>
            <a:off x="6869604" y="2445488"/>
            <a:ext cx="2284931" cy="823119"/>
          </a:xfrm>
          <a:prstGeom prst="round2SameRect">
            <a:avLst>
              <a:gd name="adj1" fmla="val 13749"/>
              <a:gd name="adj2" fmla="val 0"/>
            </a:avLst>
          </a:prstGeom>
          <a:blipFill dpi="0" rotWithShape="1">
            <a:blip r:embed="rId3">
              <a:extLst>
                <a:ext uri="{28A0092B-C50C-407E-A947-70E740481C1C}">
                  <a14:useLocalDpi xmlns:a14="http://schemas.microsoft.com/office/drawing/2010/main" val="0"/>
                </a:ext>
              </a:extLst>
            </a:blip>
            <a:srcRect/>
            <a:stretch>
              <a:fillRect t="-147924" b="-170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ECCBB31D-6353-4B00-BCD4-72CAFE75F492}"/>
              </a:ext>
            </a:extLst>
          </p:cNvPr>
          <p:cNvSpPr/>
          <p:nvPr/>
        </p:nvSpPr>
        <p:spPr>
          <a:xfrm>
            <a:off x="9412735" y="2445488"/>
            <a:ext cx="2284931" cy="1640350"/>
          </a:xfrm>
          <a:prstGeom prst="roundRect">
            <a:avLst>
              <a:gd name="adj" fmla="val 7898"/>
            </a:avLst>
          </a:prstGeom>
          <a:gradFill>
            <a:gsLst>
              <a:gs pos="0">
                <a:schemeClr val="accent3">
                  <a:alpha val="0"/>
                </a:schemeClr>
              </a:gs>
              <a:gs pos="100000">
                <a:schemeClr val="accent3">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0" rIns="137160" rtlCol="0" anchor="ctr"/>
          <a:lstStyle/>
          <a:p>
            <a:pPr algn="ctr">
              <a:lnSpc>
                <a:spcPts val="1500"/>
              </a:lnSpc>
              <a:spcAft>
                <a:spcPts val="600"/>
              </a:spcAft>
              <a:buClr>
                <a:schemeClr val="bg2"/>
              </a:buClr>
            </a:pPr>
            <a:r>
              <a:rPr lang="en-US" sz="1000" dirty="0">
                <a:latin typeface="Montserrat" panose="00000500000000000000" pitchFamily="50" charset="0"/>
              </a:rPr>
              <a:t>Top ten direct Mail Tips from sales executives in technology</a:t>
            </a:r>
          </a:p>
        </p:txBody>
      </p:sp>
      <p:sp>
        <p:nvSpPr>
          <p:cNvPr id="26" name="Rectangle: Top Corners Rounded 25">
            <a:extLst>
              <a:ext uri="{FF2B5EF4-FFF2-40B4-BE49-F238E27FC236}">
                <a16:creationId xmlns:a16="http://schemas.microsoft.com/office/drawing/2014/main" id="{5D0517A9-CE4D-40F4-ACAE-95325A94CE14}"/>
              </a:ext>
            </a:extLst>
          </p:cNvPr>
          <p:cNvSpPr/>
          <p:nvPr/>
        </p:nvSpPr>
        <p:spPr>
          <a:xfrm>
            <a:off x="9412735" y="2445488"/>
            <a:ext cx="2284931" cy="823119"/>
          </a:xfrm>
          <a:prstGeom prst="round2SameRect">
            <a:avLst>
              <a:gd name="adj1" fmla="val 13749"/>
              <a:gd name="adj2" fmla="val 0"/>
            </a:avLst>
          </a:prstGeom>
          <a:blipFill dpi="0" rotWithShape="1">
            <a:blip r:embed="rId3">
              <a:extLst>
                <a:ext uri="{28A0092B-C50C-407E-A947-70E740481C1C}">
                  <a14:useLocalDpi xmlns:a14="http://schemas.microsoft.com/office/drawing/2010/main" val="0"/>
                </a:ext>
              </a:extLst>
            </a:blip>
            <a:srcRect/>
            <a:stretch>
              <a:fillRect t="-147924" b="-170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850D25CC-7693-44E3-8822-6FD8DC92EAA7}"/>
              </a:ext>
            </a:extLst>
          </p:cNvPr>
          <p:cNvGrpSpPr/>
          <p:nvPr/>
        </p:nvGrpSpPr>
        <p:grpSpPr>
          <a:xfrm>
            <a:off x="1124009" y="4514987"/>
            <a:ext cx="2944262" cy="1640350"/>
            <a:chOff x="-290423" y="1073601"/>
            <a:chExt cx="2944262" cy="1640350"/>
          </a:xfrm>
        </p:grpSpPr>
        <p:sp>
          <p:nvSpPr>
            <p:cNvPr id="30" name="Rectangle: Rounded Corners 29">
              <a:extLst>
                <a:ext uri="{FF2B5EF4-FFF2-40B4-BE49-F238E27FC236}">
                  <a16:creationId xmlns:a16="http://schemas.microsoft.com/office/drawing/2014/main" id="{C16E4742-02AB-4F9E-B852-B34053BC5605}"/>
                </a:ext>
              </a:extLst>
            </p:cNvPr>
            <p:cNvSpPr/>
            <p:nvPr/>
          </p:nvSpPr>
          <p:spPr>
            <a:xfrm>
              <a:off x="-290423" y="1073601"/>
              <a:ext cx="2760908" cy="1640350"/>
            </a:xfrm>
            <a:prstGeom prst="roundRect">
              <a:avLst>
                <a:gd name="adj" fmla="val 7898"/>
              </a:avLst>
            </a:prstGeom>
            <a:gradFill>
              <a:gsLst>
                <a:gs pos="0">
                  <a:schemeClr val="accent3">
                    <a:alpha val="0"/>
                  </a:schemeClr>
                </a:gs>
                <a:gs pos="100000">
                  <a:schemeClr val="accent3">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822960" tIns="0" rIns="137160" rtlCol="0" anchor="ctr"/>
            <a:lstStyle/>
            <a:p>
              <a:pPr>
                <a:spcAft>
                  <a:spcPts val="600"/>
                </a:spcAft>
                <a:buClr>
                  <a:schemeClr val="bg2"/>
                </a:buClr>
              </a:pPr>
              <a:r>
                <a:rPr lang="en-US" sz="1400" b="1" dirty="0">
                  <a:solidFill>
                    <a:schemeClr val="accent1">
                      <a:lumMod val="25000"/>
                      <a:lumOff val="75000"/>
                    </a:schemeClr>
                  </a:solidFill>
                  <a:latin typeface="Montserrat" panose="00000500000000000000" pitchFamily="50" charset="0"/>
                </a:rPr>
                <a:t>CRM</a:t>
              </a:r>
            </a:p>
            <a:p>
              <a:pPr>
                <a:lnSpc>
                  <a:spcPts val="1400"/>
                </a:lnSpc>
                <a:spcAft>
                  <a:spcPts val="600"/>
                </a:spcAft>
                <a:buClr>
                  <a:schemeClr val="bg2"/>
                </a:buClr>
              </a:pPr>
              <a:r>
                <a:rPr lang="en-US" sz="1000" b="1" dirty="0">
                  <a:latin typeface="Montserrat" panose="00000500000000000000" pitchFamily="50" charset="0"/>
                </a:rPr>
                <a:t>Vertical: </a:t>
              </a:r>
              <a:r>
                <a:rPr lang="en-US" sz="1000" dirty="0">
                  <a:latin typeface="Montserrat" panose="00000500000000000000" pitchFamily="50" charset="0"/>
                </a:rPr>
                <a:t>SaaS</a:t>
              </a:r>
            </a:p>
            <a:p>
              <a:pPr>
                <a:lnSpc>
                  <a:spcPts val="1400"/>
                </a:lnSpc>
                <a:spcAft>
                  <a:spcPts val="600"/>
                </a:spcAft>
                <a:buClr>
                  <a:schemeClr val="bg2"/>
                </a:buClr>
              </a:pPr>
              <a:r>
                <a:rPr lang="en-US" sz="1000" b="1" dirty="0">
                  <a:latin typeface="Montserrat" panose="00000500000000000000" pitchFamily="50" charset="0"/>
                </a:rPr>
                <a:t>Title: </a:t>
              </a:r>
              <a:r>
                <a:rPr lang="en-US" sz="1000" dirty="0">
                  <a:solidFill>
                    <a:schemeClr val="accent1">
                      <a:lumMod val="25000"/>
                      <a:lumOff val="75000"/>
                    </a:schemeClr>
                  </a:solidFill>
                  <a:latin typeface="Montserrat" panose="00000500000000000000" pitchFamily="50" charset="0"/>
                </a:rPr>
                <a:t>VP of Marketing</a:t>
              </a:r>
            </a:p>
            <a:p>
              <a:pPr>
                <a:lnSpc>
                  <a:spcPts val="1400"/>
                </a:lnSpc>
                <a:spcAft>
                  <a:spcPts val="600"/>
                </a:spcAft>
                <a:buClr>
                  <a:schemeClr val="bg2"/>
                </a:buClr>
              </a:pPr>
              <a:r>
                <a:rPr lang="en-US" sz="1000" b="1" dirty="0">
                  <a:latin typeface="Montserrat" panose="00000500000000000000" pitchFamily="50" charset="0"/>
                </a:rPr>
                <a:t>Company: </a:t>
              </a:r>
              <a:r>
                <a:rPr lang="en-US" sz="1000" dirty="0">
                  <a:latin typeface="Montserrat" panose="00000500000000000000" pitchFamily="50" charset="0"/>
                </a:rPr>
                <a:t>XYZ Corp</a:t>
              </a:r>
            </a:p>
          </p:txBody>
        </p:sp>
        <p:sp>
          <p:nvSpPr>
            <p:cNvPr id="31" name="Isosceles Triangle 30">
              <a:extLst>
                <a:ext uri="{FF2B5EF4-FFF2-40B4-BE49-F238E27FC236}">
                  <a16:creationId xmlns:a16="http://schemas.microsoft.com/office/drawing/2014/main" id="{11598F4D-45B8-4153-9BB7-3AFA184AB6EB}"/>
                </a:ext>
              </a:extLst>
            </p:cNvPr>
            <p:cNvSpPr/>
            <p:nvPr/>
          </p:nvSpPr>
          <p:spPr>
            <a:xfrm rot="5400000" flipH="1">
              <a:off x="2418526" y="1802099"/>
              <a:ext cx="287272" cy="183354"/>
            </a:xfrm>
            <a:prstGeom prst="triangle">
              <a:avLst/>
            </a:pr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Oval 31">
            <a:extLst>
              <a:ext uri="{FF2B5EF4-FFF2-40B4-BE49-F238E27FC236}">
                <a16:creationId xmlns:a16="http://schemas.microsoft.com/office/drawing/2014/main" id="{5CCAE418-B5F8-422B-A60C-28EBE26448FC}"/>
              </a:ext>
            </a:extLst>
          </p:cNvPr>
          <p:cNvSpPr/>
          <p:nvPr/>
        </p:nvSpPr>
        <p:spPr>
          <a:xfrm>
            <a:off x="494334" y="4705487"/>
            <a:ext cx="1259350" cy="1259350"/>
          </a:xfrm>
          <a:prstGeom prst="ellipse">
            <a:avLst/>
          </a:prstGeom>
          <a:blipFill dpi="0" rotWithShape="1">
            <a:blip r:embed="rId4">
              <a:extLst>
                <a:ext uri="{28A0092B-C50C-407E-A947-70E740481C1C}">
                  <a14:useLocalDpi xmlns:a14="http://schemas.microsoft.com/office/drawing/2010/main" val="0"/>
                </a:ext>
              </a:extLst>
            </a:blip>
            <a:srcRect/>
            <a:stretch>
              <a:fillRect l="-25047" r="-250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BAE72036-431F-42E0-8BB4-56F39B71CC7C}"/>
              </a:ext>
            </a:extLst>
          </p:cNvPr>
          <p:cNvSpPr/>
          <p:nvPr/>
        </p:nvSpPr>
        <p:spPr>
          <a:xfrm>
            <a:off x="4326472" y="4514987"/>
            <a:ext cx="2284931" cy="1640350"/>
          </a:xfrm>
          <a:prstGeom prst="roundRect">
            <a:avLst>
              <a:gd name="adj" fmla="val 7898"/>
            </a:avLst>
          </a:prstGeom>
          <a:gradFill>
            <a:gsLst>
              <a:gs pos="0">
                <a:schemeClr val="accent3">
                  <a:alpha val="0"/>
                </a:schemeClr>
              </a:gs>
              <a:gs pos="100000">
                <a:schemeClr val="accent3">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0" rIns="137160" rtlCol="0" anchor="ctr"/>
          <a:lstStyle/>
          <a:p>
            <a:pPr algn="ctr">
              <a:lnSpc>
                <a:spcPts val="1500"/>
              </a:lnSpc>
              <a:spcAft>
                <a:spcPts val="600"/>
              </a:spcAft>
              <a:buClr>
                <a:schemeClr val="bg2"/>
              </a:buClr>
            </a:pPr>
            <a:r>
              <a:rPr lang="en-US" sz="1000" dirty="0">
                <a:latin typeface="Montserrat" panose="00000500000000000000" pitchFamily="50" charset="0"/>
              </a:rPr>
              <a:t>Trends in ABM; See how marketing leaders are transforming their business</a:t>
            </a:r>
          </a:p>
        </p:txBody>
      </p:sp>
      <p:sp>
        <p:nvSpPr>
          <p:cNvPr id="35" name="Rectangle: Top Corners Rounded 34">
            <a:extLst>
              <a:ext uri="{FF2B5EF4-FFF2-40B4-BE49-F238E27FC236}">
                <a16:creationId xmlns:a16="http://schemas.microsoft.com/office/drawing/2014/main" id="{0BCBF7FA-F193-4D25-BA3C-8DEB4F32149F}"/>
              </a:ext>
            </a:extLst>
          </p:cNvPr>
          <p:cNvSpPr/>
          <p:nvPr/>
        </p:nvSpPr>
        <p:spPr>
          <a:xfrm>
            <a:off x="4326472" y="4514987"/>
            <a:ext cx="2284931" cy="823119"/>
          </a:xfrm>
          <a:prstGeom prst="round2SameRect">
            <a:avLst>
              <a:gd name="adj1" fmla="val 13749"/>
              <a:gd name="adj2" fmla="val 0"/>
            </a:avLst>
          </a:prstGeom>
          <a:blipFill dpi="0" rotWithShape="1">
            <a:blip r:embed="rId3">
              <a:extLst>
                <a:ext uri="{28A0092B-C50C-407E-A947-70E740481C1C}">
                  <a14:useLocalDpi xmlns:a14="http://schemas.microsoft.com/office/drawing/2010/main" val="0"/>
                </a:ext>
              </a:extLst>
            </a:blip>
            <a:srcRect/>
            <a:stretch>
              <a:fillRect t="-147924" b="-170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76B08E7A-13BF-4E1F-BB1D-7ECC4BB422E4}"/>
              </a:ext>
            </a:extLst>
          </p:cNvPr>
          <p:cNvSpPr/>
          <p:nvPr/>
        </p:nvSpPr>
        <p:spPr>
          <a:xfrm>
            <a:off x="6869604" y="4514987"/>
            <a:ext cx="2284931" cy="1640350"/>
          </a:xfrm>
          <a:prstGeom prst="roundRect">
            <a:avLst>
              <a:gd name="adj" fmla="val 7898"/>
            </a:avLst>
          </a:prstGeom>
          <a:gradFill>
            <a:gsLst>
              <a:gs pos="0">
                <a:schemeClr val="accent3">
                  <a:alpha val="0"/>
                </a:schemeClr>
              </a:gs>
              <a:gs pos="100000">
                <a:schemeClr val="accent3">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0" rIns="137160" rtlCol="0" anchor="ctr"/>
          <a:lstStyle/>
          <a:p>
            <a:pPr algn="ctr">
              <a:lnSpc>
                <a:spcPts val="1500"/>
              </a:lnSpc>
              <a:spcAft>
                <a:spcPts val="600"/>
              </a:spcAft>
              <a:buClr>
                <a:schemeClr val="bg2"/>
              </a:buClr>
            </a:pPr>
            <a:r>
              <a:rPr lang="en-US" sz="1000" dirty="0">
                <a:latin typeface="Montserrat" panose="00000500000000000000" pitchFamily="50" charset="0"/>
              </a:rPr>
              <a:t>Learn why other marketers love </a:t>
            </a:r>
            <a:r>
              <a:rPr lang="en-US" sz="1000" dirty="0" err="1">
                <a:latin typeface="Montserrat" panose="00000500000000000000" pitchFamily="50" charset="0"/>
              </a:rPr>
              <a:t>Sendoso</a:t>
            </a:r>
            <a:endParaRPr lang="en-US" sz="1000" dirty="0">
              <a:latin typeface="Montserrat" panose="00000500000000000000" pitchFamily="50" charset="0"/>
            </a:endParaRPr>
          </a:p>
        </p:txBody>
      </p:sp>
      <p:sp>
        <p:nvSpPr>
          <p:cNvPr id="39" name="Rectangle: Top Corners Rounded 38">
            <a:extLst>
              <a:ext uri="{FF2B5EF4-FFF2-40B4-BE49-F238E27FC236}">
                <a16:creationId xmlns:a16="http://schemas.microsoft.com/office/drawing/2014/main" id="{A372A9C4-3F26-4FFF-8600-6B5128F37905}"/>
              </a:ext>
            </a:extLst>
          </p:cNvPr>
          <p:cNvSpPr/>
          <p:nvPr/>
        </p:nvSpPr>
        <p:spPr>
          <a:xfrm>
            <a:off x="6869604" y="4514987"/>
            <a:ext cx="2284931" cy="823119"/>
          </a:xfrm>
          <a:prstGeom prst="round2SameRect">
            <a:avLst>
              <a:gd name="adj1" fmla="val 13749"/>
              <a:gd name="adj2" fmla="val 0"/>
            </a:avLst>
          </a:prstGeom>
          <a:blipFill dpi="0" rotWithShape="1">
            <a:blip r:embed="rId3">
              <a:extLst>
                <a:ext uri="{28A0092B-C50C-407E-A947-70E740481C1C}">
                  <a14:useLocalDpi xmlns:a14="http://schemas.microsoft.com/office/drawing/2010/main" val="0"/>
                </a:ext>
              </a:extLst>
            </a:blip>
            <a:srcRect/>
            <a:stretch>
              <a:fillRect t="-147924" b="-170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D80BEE4F-ECB2-4963-B37B-FE6F973383EE}"/>
              </a:ext>
            </a:extLst>
          </p:cNvPr>
          <p:cNvSpPr/>
          <p:nvPr/>
        </p:nvSpPr>
        <p:spPr>
          <a:xfrm>
            <a:off x="9412735" y="4514987"/>
            <a:ext cx="2284931" cy="1640350"/>
          </a:xfrm>
          <a:prstGeom prst="roundRect">
            <a:avLst>
              <a:gd name="adj" fmla="val 7898"/>
            </a:avLst>
          </a:prstGeom>
          <a:gradFill>
            <a:gsLst>
              <a:gs pos="0">
                <a:schemeClr val="accent3">
                  <a:alpha val="0"/>
                </a:schemeClr>
              </a:gs>
              <a:gs pos="100000">
                <a:schemeClr val="accent3">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0" rIns="137160" rtlCol="0" anchor="ctr"/>
          <a:lstStyle/>
          <a:p>
            <a:pPr algn="ctr">
              <a:lnSpc>
                <a:spcPts val="1500"/>
              </a:lnSpc>
              <a:spcAft>
                <a:spcPts val="600"/>
              </a:spcAft>
              <a:buClr>
                <a:schemeClr val="bg2"/>
              </a:buClr>
            </a:pPr>
            <a:r>
              <a:rPr lang="en-US" sz="1000" dirty="0">
                <a:latin typeface="Montserrat" panose="00000500000000000000" pitchFamily="50" charset="0"/>
              </a:rPr>
              <a:t>Learn why other sales managers love </a:t>
            </a:r>
            <a:r>
              <a:rPr lang="en-US" sz="1000" dirty="0" err="1">
                <a:latin typeface="Montserrat" panose="00000500000000000000" pitchFamily="50" charset="0"/>
              </a:rPr>
              <a:t>Sendoso</a:t>
            </a:r>
            <a:endParaRPr lang="en-US" sz="1000" dirty="0">
              <a:latin typeface="Montserrat" panose="00000500000000000000" pitchFamily="50" charset="0"/>
            </a:endParaRPr>
          </a:p>
        </p:txBody>
      </p:sp>
      <p:sp>
        <p:nvSpPr>
          <p:cNvPr id="43" name="Rectangle: Top Corners Rounded 42">
            <a:extLst>
              <a:ext uri="{FF2B5EF4-FFF2-40B4-BE49-F238E27FC236}">
                <a16:creationId xmlns:a16="http://schemas.microsoft.com/office/drawing/2014/main" id="{97A2CB75-8C54-4295-BB8A-6BB14F5C00C9}"/>
              </a:ext>
            </a:extLst>
          </p:cNvPr>
          <p:cNvSpPr/>
          <p:nvPr/>
        </p:nvSpPr>
        <p:spPr>
          <a:xfrm>
            <a:off x="9412735" y="4514987"/>
            <a:ext cx="2284931" cy="823119"/>
          </a:xfrm>
          <a:prstGeom prst="round2SameRect">
            <a:avLst>
              <a:gd name="adj1" fmla="val 13749"/>
              <a:gd name="adj2" fmla="val 0"/>
            </a:avLst>
          </a:prstGeom>
          <a:blipFill dpi="0" rotWithShape="1">
            <a:blip r:embed="rId3">
              <a:extLst>
                <a:ext uri="{28A0092B-C50C-407E-A947-70E740481C1C}">
                  <a14:useLocalDpi xmlns:a14="http://schemas.microsoft.com/office/drawing/2010/main" val="0"/>
                </a:ext>
              </a:extLst>
            </a:blip>
            <a:srcRect/>
            <a:stretch>
              <a:fillRect t="-147924" b="-170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C51F8AC-7B7A-4380-9B4B-04C93FBCD0A9}"/>
              </a:ext>
            </a:extLst>
          </p:cNvPr>
          <p:cNvSpPr txBox="1"/>
          <p:nvPr/>
        </p:nvSpPr>
        <p:spPr>
          <a:xfrm>
            <a:off x="4704946" y="1739340"/>
            <a:ext cx="1527983" cy="553998"/>
          </a:xfrm>
          <a:prstGeom prst="rect">
            <a:avLst/>
          </a:prstGeom>
          <a:noFill/>
        </p:spPr>
        <p:txBody>
          <a:bodyPr wrap="none" rtlCol="0">
            <a:spAutoFit/>
          </a:bodyPr>
          <a:lstStyle/>
          <a:p>
            <a:pPr algn="ctr">
              <a:spcAft>
                <a:spcPts val="600"/>
              </a:spcAft>
            </a:pPr>
            <a:r>
              <a:rPr lang="en-US" sz="1400" b="1" dirty="0">
                <a:solidFill>
                  <a:schemeClr val="accent2"/>
                </a:solidFill>
                <a:latin typeface="Montserrat" panose="00000500000000000000" pitchFamily="50" charset="0"/>
              </a:rPr>
              <a:t>CRM</a:t>
            </a:r>
          </a:p>
          <a:p>
            <a:pPr algn="ctr">
              <a:spcAft>
                <a:spcPts val="600"/>
              </a:spcAft>
            </a:pPr>
            <a:r>
              <a:rPr lang="en-US" sz="1100" i="1" dirty="0">
                <a:solidFill>
                  <a:schemeClr val="bg1"/>
                </a:solidFill>
                <a:latin typeface="Montserrat" panose="00000500000000000000" pitchFamily="50" charset="0"/>
              </a:rPr>
              <a:t>Stage: Unassigned</a:t>
            </a:r>
          </a:p>
        </p:txBody>
      </p:sp>
      <p:sp>
        <p:nvSpPr>
          <p:cNvPr id="50" name="TextBox 49">
            <a:extLst>
              <a:ext uri="{FF2B5EF4-FFF2-40B4-BE49-F238E27FC236}">
                <a16:creationId xmlns:a16="http://schemas.microsoft.com/office/drawing/2014/main" id="{95D48469-3E93-4015-9F0A-110E45E213C8}"/>
              </a:ext>
            </a:extLst>
          </p:cNvPr>
          <p:cNvSpPr txBox="1"/>
          <p:nvPr/>
        </p:nvSpPr>
        <p:spPr>
          <a:xfrm>
            <a:off x="7248078" y="1739340"/>
            <a:ext cx="1527983" cy="553998"/>
          </a:xfrm>
          <a:prstGeom prst="rect">
            <a:avLst/>
          </a:prstGeom>
          <a:noFill/>
        </p:spPr>
        <p:txBody>
          <a:bodyPr wrap="none" rtlCol="0">
            <a:spAutoFit/>
          </a:bodyPr>
          <a:lstStyle/>
          <a:p>
            <a:pPr algn="ctr">
              <a:spcAft>
                <a:spcPts val="600"/>
              </a:spcAft>
            </a:pPr>
            <a:r>
              <a:rPr lang="en-US" sz="1400" b="1" dirty="0">
                <a:solidFill>
                  <a:schemeClr val="accent2"/>
                </a:solidFill>
                <a:latin typeface="Montserrat" panose="00000500000000000000" pitchFamily="50" charset="0"/>
              </a:rPr>
              <a:t>CRM</a:t>
            </a:r>
          </a:p>
          <a:p>
            <a:pPr algn="ctr">
              <a:spcAft>
                <a:spcPts val="600"/>
              </a:spcAft>
            </a:pPr>
            <a:r>
              <a:rPr lang="en-US" sz="1100" i="1" dirty="0">
                <a:solidFill>
                  <a:schemeClr val="bg1"/>
                </a:solidFill>
                <a:latin typeface="Montserrat" panose="00000500000000000000" pitchFamily="50" charset="0"/>
              </a:rPr>
              <a:t>Stage: Unassigned</a:t>
            </a:r>
          </a:p>
        </p:txBody>
      </p:sp>
      <p:sp>
        <p:nvSpPr>
          <p:cNvPr id="51" name="TextBox 50">
            <a:extLst>
              <a:ext uri="{FF2B5EF4-FFF2-40B4-BE49-F238E27FC236}">
                <a16:creationId xmlns:a16="http://schemas.microsoft.com/office/drawing/2014/main" id="{5881568A-2C44-41C0-8A5A-C7AA163450C1}"/>
              </a:ext>
            </a:extLst>
          </p:cNvPr>
          <p:cNvSpPr txBox="1"/>
          <p:nvPr/>
        </p:nvSpPr>
        <p:spPr>
          <a:xfrm>
            <a:off x="9791209" y="1739340"/>
            <a:ext cx="1527983" cy="553998"/>
          </a:xfrm>
          <a:prstGeom prst="rect">
            <a:avLst/>
          </a:prstGeom>
          <a:noFill/>
        </p:spPr>
        <p:txBody>
          <a:bodyPr wrap="none" rtlCol="0">
            <a:spAutoFit/>
          </a:bodyPr>
          <a:lstStyle/>
          <a:p>
            <a:pPr algn="ctr">
              <a:spcAft>
                <a:spcPts val="600"/>
              </a:spcAft>
            </a:pPr>
            <a:r>
              <a:rPr lang="en-US" sz="1400" b="1" dirty="0">
                <a:solidFill>
                  <a:schemeClr val="accent2"/>
                </a:solidFill>
                <a:latin typeface="Montserrat" panose="00000500000000000000" pitchFamily="50" charset="0"/>
              </a:rPr>
              <a:t>CRM</a:t>
            </a:r>
          </a:p>
          <a:p>
            <a:pPr algn="ctr">
              <a:spcAft>
                <a:spcPts val="600"/>
              </a:spcAft>
            </a:pPr>
            <a:r>
              <a:rPr lang="en-US" sz="1100" i="1" dirty="0">
                <a:solidFill>
                  <a:schemeClr val="bg1"/>
                </a:solidFill>
                <a:latin typeface="Montserrat" panose="00000500000000000000" pitchFamily="50" charset="0"/>
              </a:rPr>
              <a:t>Stage: Unassigned</a:t>
            </a:r>
          </a:p>
        </p:txBody>
      </p:sp>
    </p:spTree>
    <p:extLst>
      <p:ext uri="{BB962C8B-B14F-4D97-AF65-F5344CB8AC3E}">
        <p14:creationId xmlns:p14="http://schemas.microsoft.com/office/powerpoint/2010/main" val="350336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2000"/>
                                        <p:tgtEl>
                                          <p:spTgt spid="5"/>
                                        </p:tgtEl>
                                      </p:cBhvr>
                                    </p:animEffect>
                                  </p:childTnLst>
                                </p:cTn>
                              </p:par>
                              <p:par>
                                <p:cTn id="8" presetID="6" presetClass="entr" presetSubtype="32"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circle(out)">
                                      <p:cBhvr>
                                        <p:cTn id="10" dur="2000"/>
                                        <p:tgtEl>
                                          <p:spTgt spid="32"/>
                                        </p:tgtEl>
                                      </p:cBhvr>
                                    </p:animEffect>
                                  </p:childTnLst>
                                </p:cTn>
                              </p:par>
                              <p:par>
                                <p:cTn id="11" presetID="10" presetClass="entr" presetSubtype="0" fill="hold" nodeType="withEffect">
                                  <p:stCondLst>
                                    <p:cond delay="10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500"/>
                                        <p:tgtEl>
                                          <p:spTgt spid="3"/>
                                        </p:tgtEl>
                                      </p:cBhvr>
                                    </p:animEffect>
                                  </p:childTnLst>
                                </p:cTn>
                              </p:par>
                              <p:par>
                                <p:cTn id="14" presetID="10" presetClass="entr" presetSubtype="0" fill="hold" nodeType="withEffect">
                                  <p:stCondLst>
                                    <p:cond delay="100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1500"/>
                                        <p:tgtEl>
                                          <p:spTgt spid="29"/>
                                        </p:tgtEl>
                                      </p:cBhvr>
                                    </p:animEffect>
                                  </p:childTnLst>
                                </p:cTn>
                              </p:par>
                              <p:par>
                                <p:cTn id="17" presetID="0" presetClass="path" presetSubtype="0" decel="50000" fill="hold" nodeType="withEffect">
                                  <p:stCondLst>
                                    <p:cond delay="1000"/>
                                  </p:stCondLst>
                                  <p:childTnLst>
                                    <p:animMotion origin="layout" path="M -0.04101 2.59259E-6 L -6.25E-7 2.59259E-6 " pathEditMode="relative" rAng="0" ptsTypes="AA">
                                      <p:cBhvr>
                                        <p:cTn id="18" dur="2000" fill="hold"/>
                                        <p:tgtEl>
                                          <p:spTgt spid="3"/>
                                        </p:tgtEl>
                                        <p:attrNameLst>
                                          <p:attrName>ppt_x</p:attrName>
                                          <p:attrName>ppt_y</p:attrName>
                                        </p:attrNameLst>
                                      </p:cBhvr>
                                      <p:rCtr x="2044" y="0"/>
                                    </p:animMotion>
                                  </p:childTnLst>
                                </p:cTn>
                              </p:par>
                              <p:par>
                                <p:cTn id="19" presetID="0" presetClass="path" presetSubtype="0" decel="50000" fill="hold" nodeType="withEffect">
                                  <p:stCondLst>
                                    <p:cond delay="1000"/>
                                  </p:stCondLst>
                                  <p:childTnLst>
                                    <p:animMotion origin="layout" path="M -0.04518 2.22222E-6 L -6.25E-7 2.22222E-6 " pathEditMode="relative" rAng="0" ptsTypes="AA">
                                      <p:cBhvr>
                                        <p:cTn id="20" dur="2000" fill="hold"/>
                                        <p:tgtEl>
                                          <p:spTgt spid="29"/>
                                        </p:tgtEl>
                                        <p:attrNameLst>
                                          <p:attrName>ppt_x</p:attrName>
                                          <p:attrName>ppt_y</p:attrName>
                                        </p:attrNameLst>
                                      </p:cBhvr>
                                      <p:rCtr x="2253" y="0"/>
                                    </p:animMotion>
                                  </p:childTnLst>
                                </p:cTn>
                              </p:par>
                              <p:par>
                                <p:cTn id="21" presetID="10" presetClass="entr" presetSubtype="0" fill="hold" grpId="0" nodeType="withEffect">
                                  <p:stCondLst>
                                    <p:cond delay="20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par>
                                <p:cTn id="24" presetID="10" presetClass="entr" presetSubtype="0" fill="hold" grpId="0" nodeType="withEffect">
                                  <p:stCondLst>
                                    <p:cond delay="200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1000"/>
                                        <p:tgtEl>
                                          <p:spTgt spid="35"/>
                                        </p:tgtEl>
                                      </p:cBhvr>
                                    </p:animEffect>
                                  </p:childTnLst>
                                </p:cTn>
                              </p:par>
                              <p:par>
                                <p:cTn id="27" presetID="47" presetClass="entr" presetSubtype="0" fill="hold" grpId="0" nodeType="withEffect">
                                  <p:stCondLst>
                                    <p:cond delay="20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200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1000"/>
                                        <p:tgtEl>
                                          <p:spTgt spid="34"/>
                                        </p:tgtEl>
                                      </p:cBhvr>
                                    </p:animEffect>
                                    <p:anim calcmode="lin" valueType="num">
                                      <p:cBhvr>
                                        <p:cTn id="35" dur="1000" fill="hold"/>
                                        <p:tgtEl>
                                          <p:spTgt spid="34"/>
                                        </p:tgtEl>
                                        <p:attrNameLst>
                                          <p:attrName>ppt_x</p:attrName>
                                        </p:attrNameLst>
                                      </p:cBhvr>
                                      <p:tavLst>
                                        <p:tav tm="0">
                                          <p:val>
                                            <p:strVal val="#ppt_x"/>
                                          </p:val>
                                        </p:tav>
                                        <p:tav tm="100000">
                                          <p:val>
                                            <p:strVal val="#ppt_x"/>
                                          </p:val>
                                        </p:tav>
                                      </p:tavLst>
                                    </p:anim>
                                    <p:anim calcmode="lin" valueType="num">
                                      <p:cBhvr>
                                        <p:cTn id="36" dur="1000" fill="hold"/>
                                        <p:tgtEl>
                                          <p:spTgt spid="34"/>
                                        </p:tgtEl>
                                        <p:attrNameLst>
                                          <p:attrName>ppt_y</p:attrName>
                                        </p:attrNameLst>
                                      </p:cBhvr>
                                      <p:tavLst>
                                        <p:tav tm="0">
                                          <p:val>
                                            <p:strVal val="#ppt_y-.1"/>
                                          </p:val>
                                        </p:tav>
                                        <p:tav tm="100000">
                                          <p:val>
                                            <p:strVal val="#ppt_y"/>
                                          </p:val>
                                        </p:tav>
                                      </p:tavLst>
                                    </p:anim>
                                  </p:childTnLst>
                                </p:cTn>
                              </p:par>
                              <p:par>
                                <p:cTn id="37" presetID="55" presetClass="entr" presetSubtype="0" fill="hold" grpId="0" nodeType="withEffect">
                                  <p:stCondLst>
                                    <p:cond delay="2000"/>
                                  </p:stCondLst>
                                  <p:childTnLst>
                                    <p:set>
                                      <p:cBhvr>
                                        <p:cTn id="38" dur="1" fill="hold">
                                          <p:stCondLst>
                                            <p:cond delay="0"/>
                                          </p:stCondLst>
                                        </p:cTn>
                                        <p:tgtEl>
                                          <p:spTgt spid="48"/>
                                        </p:tgtEl>
                                        <p:attrNameLst>
                                          <p:attrName>style.visibility</p:attrName>
                                        </p:attrNameLst>
                                      </p:cBhvr>
                                      <p:to>
                                        <p:strVal val="visible"/>
                                      </p:to>
                                    </p:set>
                                    <p:anim calcmode="lin" valueType="num">
                                      <p:cBhvr>
                                        <p:cTn id="39" dur="1000" fill="hold"/>
                                        <p:tgtEl>
                                          <p:spTgt spid="48"/>
                                        </p:tgtEl>
                                        <p:attrNameLst>
                                          <p:attrName>ppt_w</p:attrName>
                                        </p:attrNameLst>
                                      </p:cBhvr>
                                      <p:tavLst>
                                        <p:tav tm="0">
                                          <p:val>
                                            <p:strVal val="#ppt_w*0.70"/>
                                          </p:val>
                                        </p:tav>
                                        <p:tav tm="100000">
                                          <p:val>
                                            <p:strVal val="#ppt_w"/>
                                          </p:val>
                                        </p:tav>
                                      </p:tavLst>
                                    </p:anim>
                                    <p:anim calcmode="lin" valueType="num">
                                      <p:cBhvr>
                                        <p:cTn id="40" dur="1000" fill="hold"/>
                                        <p:tgtEl>
                                          <p:spTgt spid="48"/>
                                        </p:tgtEl>
                                        <p:attrNameLst>
                                          <p:attrName>ppt_h</p:attrName>
                                        </p:attrNameLst>
                                      </p:cBhvr>
                                      <p:tavLst>
                                        <p:tav tm="0">
                                          <p:val>
                                            <p:strVal val="#ppt_h"/>
                                          </p:val>
                                        </p:tav>
                                        <p:tav tm="100000">
                                          <p:val>
                                            <p:strVal val="#ppt_h"/>
                                          </p:val>
                                        </p:tav>
                                      </p:tavLst>
                                    </p:anim>
                                    <p:animEffect transition="in" filter="fade">
                                      <p:cBhvr>
                                        <p:cTn id="41" dur="1000"/>
                                        <p:tgtEl>
                                          <p:spTgt spid="48"/>
                                        </p:tgtEl>
                                      </p:cBhvr>
                                    </p:animEffect>
                                  </p:childTnLst>
                                </p:cTn>
                              </p:par>
                              <p:par>
                                <p:cTn id="42" presetID="10" presetClass="entr" presetSubtype="0" fill="hold" grpId="0" nodeType="withEffect">
                                  <p:stCondLst>
                                    <p:cond delay="300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1000"/>
                                        <p:tgtEl>
                                          <p:spTgt spid="22"/>
                                        </p:tgtEl>
                                      </p:cBhvr>
                                    </p:animEffect>
                                  </p:childTnLst>
                                </p:cTn>
                              </p:par>
                              <p:par>
                                <p:cTn id="45" presetID="10" presetClass="entr" presetSubtype="0" fill="hold" grpId="0" nodeType="withEffect">
                                  <p:stCondLst>
                                    <p:cond delay="300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1000"/>
                                        <p:tgtEl>
                                          <p:spTgt spid="39"/>
                                        </p:tgtEl>
                                      </p:cBhvr>
                                    </p:animEffect>
                                  </p:childTnLst>
                                </p:cTn>
                              </p:par>
                              <p:par>
                                <p:cTn id="48" presetID="47" presetClass="entr" presetSubtype="0" fill="hold" grpId="0" nodeType="withEffect">
                                  <p:stCondLst>
                                    <p:cond delay="300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anim calcmode="lin" valueType="num">
                                      <p:cBhvr>
                                        <p:cTn id="51" dur="1000" fill="hold"/>
                                        <p:tgtEl>
                                          <p:spTgt spid="21"/>
                                        </p:tgtEl>
                                        <p:attrNameLst>
                                          <p:attrName>ppt_x</p:attrName>
                                        </p:attrNameLst>
                                      </p:cBhvr>
                                      <p:tavLst>
                                        <p:tav tm="0">
                                          <p:val>
                                            <p:strVal val="#ppt_x"/>
                                          </p:val>
                                        </p:tav>
                                        <p:tav tm="100000">
                                          <p:val>
                                            <p:strVal val="#ppt_x"/>
                                          </p:val>
                                        </p:tav>
                                      </p:tavLst>
                                    </p:anim>
                                    <p:anim calcmode="lin" valueType="num">
                                      <p:cBhvr>
                                        <p:cTn id="52" dur="1000" fill="hold"/>
                                        <p:tgtEl>
                                          <p:spTgt spid="21"/>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300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1000"/>
                                        <p:tgtEl>
                                          <p:spTgt spid="38"/>
                                        </p:tgtEl>
                                      </p:cBhvr>
                                    </p:animEffect>
                                    <p:anim calcmode="lin" valueType="num">
                                      <p:cBhvr>
                                        <p:cTn id="56" dur="1000" fill="hold"/>
                                        <p:tgtEl>
                                          <p:spTgt spid="38"/>
                                        </p:tgtEl>
                                        <p:attrNameLst>
                                          <p:attrName>ppt_x</p:attrName>
                                        </p:attrNameLst>
                                      </p:cBhvr>
                                      <p:tavLst>
                                        <p:tav tm="0">
                                          <p:val>
                                            <p:strVal val="#ppt_x"/>
                                          </p:val>
                                        </p:tav>
                                        <p:tav tm="100000">
                                          <p:val>
                                            <p:strVal val="#ppt_x"/>
                                          </p:val>
                                        </p:tav>
                                      </p:tavLst>
                                    </p:anim>
                                    <p:anim calcmode="lin" valueType="num">
                                      <p:cBhvr>
                                        <p:cTn id="57" dur="1000" fill="hold"/>
                                        <p:tgtEl>
                                          <p:spTgt spid="38"/>
                                        </p:tgtEl>
                                        <p:attrNameLst>
                                          <p:attrName>ppt_y</p:attrName>
                                        </p:attrNameLst>
                                      </p:cBhvr>
                                      <p:tavLst>
                                        <p:tav tm="0">
                                          <p:val>
                                            <p:strVal val="#ppt_y-.1"/>
                                          </p:val>
                                        </p:tav>
                                        <p:tav tm="100000">
                                          <p:val>
                                            <p:strVal val="#ppt_y"/>
                                          </p:val>
                                        </p:tav>
                                      </p:tavLst>
                                    </p:anim>
                                  </p:childTnLst>
                                </p:cTn>
                              </p:par>
                              <p:par>
                                <p:cTn id="58" presetID="55" presetClass="entr" presetSubtype="0" fill="hold" grpId="0" nodeType="withEffect">
                                  <p:stCondLst>
                                    <p:cond delay="3000"/>
                                  </p:stCondLst>
                                  <p:childTnLst>
                                    <p:set>
                                      <p:cBhvr>
                                        <p:cTn id="59" dur="1" fill="hold">
                                          <p:stCondLst>
                                            <p:cond delay="0"/>
                                          </p:stCondLst>
                                        </p:cTn>
                                        <p:tgtEl>
                                          <p:spTgt spid="50"/>
                                        </p:tgtEl>
                                        <p:attrNameLst>
                                          <p:attrName>style.visibility</p:attrName>
                                        </p:attrNameLst>
                                      </p:cBhvr>
                                      <p:to>
                                        <p:strVal val="visible"/>
                                      </p:to>
                                    </p:set>
                                    <p:anim calcmode="lin" valueType="num">
                                      <p:cBhvr>
                                        <p:cTn id="60" dur="1000" fill="hold"/>
                                        <p:tgtEl>
                                          <p:spTgt spid="50"/>
                                        </p:tgtEl>
                                        <p:attrNameLst>
                                          <p:attrName>ppt_w</p:attrName>
                                        </p:attrNameLst>
                                      </p:cBhvr>
                                      <p:tavLst>
                                        <p:tav tm="0">
                                          <p:val>
                                            <p:strVal val="#ppt_w*0.70"/>
                                          </p:val>
                                        </p:tav>
                                        <p:tav tm="100000">
                                          <p:val>
                                            <p:strVal val="#ppt_w"/>
                                          </p:val>
                                        </p:tav>
                                      </p:tavLst>
                                    </p:anim>
                                    <p:anim calcmode="lin" valueType="num">
                                      <p:cBhvr>
                                        <p:cTn id="61" dur="1000" fill="hold"/>
                                        <p:tgtEl>
                                          <p:spTgt spid="50"/>
                                        </p:tgtEl>
                                        <p:attrNameLst>
                                          <p:attrName>ppt_h</p:attrName>
                                        </p:attrNameLst>
                                      </p:cBhvr>
                                      <p:tavLst>
                                        <p:tav tm="0">
                                          <p:val>
                                            <p:strVal val="#ppt_h"/>
                                          </p:val>
                                        </p:tav>
                                        <p:tav tm="100000">
                                          <p:val>
                                            <p:strVal val="#ppt_h"/>
                                          </p:val>
                                        </p:tav>
                                      </p:tavLst>
                                    </p:anim>
                                    <p:animEffect transition="in" filter="fade">
                                      <p:cBhvr>
                                        <p:cTn id="62" dur="1000"/>
                                        <p:tgtEl>
                                          <p:spTgt spid="50"/>
                                        </p:tgtEl>
                                      </p:cBhvr>
                                    </p:animEffect>
                                  </p:childTnLst>
                                </p:cTn>
                              </p:par>
                              <p:par>
                                <p:cTn id="63" presetID="10" presetClass="entr" presetSubtype="0" fill="hold" grpId="0" nodeType="withEffect">
                                  <p:stCondLst>
                                    <p:cond delay="400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1000"/>
                                        <p:tgtEl>
                                          <p:spTgt spid="26"/>
                                        </p:tgtEl>
                                      </p:cBhvr>
                                    </p:animEffect>
                                  </p:childTnLst>
                                </p:cTn>
                              </p:par>
                              <p:par>
                                <p:cTn id="66" presetID="10" presetClass="entr" presetSubtype="0" fill="hold" grpId="0" nodeType="withEffect">
                                  <p:stCondLst>
                                    <p:cond delay="400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par>
                                <p:cTn id="69" presetID="47" presetClass="entr" presetSubtype="0" fill="hold" grpId="0" nodeType="withEffect">
                                  <p:stCondLst>
                                    <p:cond delay="400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1000"/>
                                        <p:tgtEl>
                                          <p:spTgt spid="25"/>
                                        </p:tgtEl>
                                      </p:cBhvr>
                                    </p:animEffect>
                                    <p:anim calcmode="lin" valueType="num">
                                      <p:cBhvr>
                                        <p:cTn id="72" dur="1000" fill="hold"/>
                                        <p:tgtEl>
                                          <p:spTgt spid="25"/>
                                        </p:tgtEl>
                                        <p:attrNameLst>
                                          <p:attrName>ppt_x</p:attrName>
                                        </p:attrNameLst>
                                      </p:cBhvr>
                                      <p:tavLst>
                                        <p:tav tm="0">
                                          <p:val>
                                            <p:strVal val="#ppt_x"/>
                                          </p:val>
                                        </p:tav>
                                        <p:tav tm="100000">
                                          <p:val>
                                            <p:strVal val="#ppt_x"/>
                                          </p:val>
                                        </p:tav>
                                      </p:tavLst>
                                    </p:anim>
                                    <p:anim calcmode="lin" valueType="num">
                                      <p:cBhvr>
                                        <p:cTn id="73" dur="1000" fill="hold"/>
                                        <p:tgtEl>
                                          <p:spTgt spid="25"/>
                                        </p:tgtEl>
                                        <p:attrNameLst>
                                          <p:attrName>ppt_y</p:attrName>
                                        </p:attrNameLst>
                                      </p:cBhvr>
                                      <p:tavLst>
                                        <p:tav tm="0">
                                          <p:val>
                                            <p:strVal val="#ppt_y-.1"/>
                                          </p:val>
                                        </p:tav>
                                        <p:tav tm="100000">
                                          <p:val>
                                            <p:strVal val="#ppt_y"/>
                                          </p:val>
                                        </p:tav>
                                      </p:tavLst>
                                    </p:anim>
                                  </p:childTnLst>
                                </p:cTn>
                              </p:par>
                              <p:par>
                                <p:cTn id="74" presetID="47" presetClass="entr" presetSubtype="0" fill="hold" grpId="0" nodeType="withEffect">
                                  <p:stCondLst>
                                    <p:cond delay="4000"/>
                                  </p:stCondLst>
                                  <p:childTnLst>
                                    <p:set>
                                      <p:cBhvr>
                                        <p:cTn id="75" dur="1" fill="hold">
                                          <p:stCondLst>
                                            <p:cond delay="0"/>
                                          </p:stCondLst>
                                        </p:cTn>
                                        <p:tgtEl>
                                          <p:spTgt spid="42"/>
                                        </p:tgtEl>
                                        <p:attrNameLst>
                                          <p:attrName>style.visibility</p:attrName>
                                        </p:attrNameLst>
                                      </p:cBhvr>
                                      <p:to>
                                        <p:strVal val="visible"/>
                                      </p:to>
                                    </p:set>
                                    <p:animEffect transition="in" filter="fade">
                                      <p:cBhvr>
                                        <p:cTn id="76" dur="1000"/>
                                        <p:tgtEl>
                                          <p:spTgt spid="42"/>
                                        </p:tgtEl>
                                      </p:cBhvr>
                                    </p:animEffect>
                                    <p:anim calcmode="lin" valueType="num">
                                      <p:cBhvr>
                                        <p:cTn id="77" dur="1000" fill="hold"/>
                                        <p:tgtEl>
                                          <p:spTgt spid="42"/>
                                        </p:tgtEl>
                                        <p:attrNameLst>
                                          <p:attrName>ppt_x</p:attrName>
                                        </p:attrNameLst>
                                      </p:cBhvr>
                                      <p:tavLst>
                                        <p:tav tm="0">
                                          <p:val>
                                            <p:strVal val="#ppt_x"/>
                                          </p:val>
                                        </p:tav>
                                        <p:tav tm="100000">
                                          <p:val>
                                            <p:strVal val="#ppt_x"/>
                                          </p:val>
                                        </p:tav>
                                      </p:tavLst>
                                    </p:anim>
                                    <p:anim calcmode="lin" valueType="num">
                                      <p:cBhvr>
                                        <p:cTn id="78" dur="1000" fill="hold"/>
                                        <p:tgtEl>
                                          <p:spTgt spid="42"/>
                                        </p:tgtEl>
                                        <p:attrNameLst>
                                          <p:attrName>ppt_y</p:attrName>
                                        </p:attrNameLst>
                                      </p:cBhvr>
                                      <p:tavLst>
                                        <p:tav tm="0">
                                          <p:val>
                                            <p:strVal val="#ppt_y-.1"/>
                                          </p:val>
                                        </p:tav>
                                        <p:tav tm="100000">
                                          <p:val>
                                            <p:strVal val="#ppt_y"/>
                                          </p:val>
                                        </p:tav>
                                      </p:tavLst>
                                    </p:anim>
                                  </p:childTnLst>
                                </p:cTn>
                              </p:par>
                              <p:par>
                                <p:cTn id="79" presetID="55" presetClass="entr" presetSubtype="0" fill="hold" grpId="0" nodeType="withEffect">
                                  <p:stCondLst>
                                    <p:cond delay="4000"/>
                                  </p:stCondLst>
                                  <p:childTnLst>
                                    <p:set>
                                      <p:cBhvr>
                                        <p:cTn id="80" dur="1" fill="hold">
                                          <p:stCondLst>
                                            <p:cond delay="0"/>
                                          </p:stCondLst>
                                        </p:cTn>
                                        <p:tgtEl>
                                          <p:spTgt spid="51"/>
                                        </p:tgtEl>
                                        <p:attrNameLst>
                                          <p:attrName>style.visibility</p:attrName>
                                        </p:attrNameLst>
                                      </p:cBhvr>
                                      <p:to>
                                        <p:strVal val="visible"/>
                                      </p:to>
                                    </p:set>
                                    <p:anim calcmode="lin" valueType="num">
                                      <p:cBhvr>
                                        <p:cTn id="81" dur="1000" fill="hold"/>
                                        <p:tgtEl>
                                          <p:spTgt spid="51"/>
                                        </p:tgtEl>
                                        <p:attrNameLst>
                                          <p:attrName>ppt_w</p:attrName>
                                        </p:attrNameLst>
                                      </p:cBhvr>
                                      <p:tavLst>
                                        <p:tav tm="0">
                                          <p:val>
                                            <p:strVal val="#ppt_w*0.70"/>
                                          </p:val>
                                        </p:tav>
                                        <p:tav tm="100000">
                                          <p:val>
                                            <p:strVal val="#ppt_w"/>
                                          </p:val>
                                        </p:tav>
                                      </p:tavLst>
                                    </p:anim>
                                    <p:anim calcmode="lin" valueType="num">
                                      <p:cBhvr>
                                        <p:cTn id="82" dur="1000" fill="hold"/>
                                        <p:tgtEl>
                                          <p:spTgt spid="51"/>
                                        </p:tgtEl>
                                        <p:attrNameLst>
                                          <p:attrName>ppt_h</p:attrName>
                                        </p:attrNameLst>
                                      </p:cBhvr>
                                      <p:tavLst>
                                        <p:tav tm="0">
                                          <p:val>
                                            <p:strVal val="#ppt_h"/>
                                          </p:val>
                                        </p:tav>
                                        <p:tav tm="100000">
                                          <p:val>
                                            <p:strVal val="#ppt_h"/>
                                          </p:val>
                                        </p:tav>
                                      </p:tavLst>
                                    </p:anim>
                                    <p:animEffect transition="in" filter="fade">
                                      <p:cBhvr>
                                        <p:cTn id="83"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9" grpId="0" animBg="1"/>
      <p:bldP spid="21" grpId="0" animBg="1"/>
      <p:bldP spid="22" grpId="0" animBg="1"/>
      <p:bldP spid="25" grpId="0" animBg="1"/>
      <p:bldP spid="26" grpId="0" animBg="1"/>
      <p:bldP spid="32" grpId="0" animBg="1"/>
      <p:bldP spid="34" grpId="0" animBg="1"/>
      <p:bldP spid="35" grpId="0" animBg="1"/>
      <p:bldP spid="38" grpId="0" animBg="1"/>
      <p:bldP spid="39" grpId="0" animBg="1"/>
      <p:bldP spid="42" grpId="0" animBg="1"/>
      <p:bldP spid="43" grpId="0" animBg="1"/>
      <p:bldP spid="48" grpId="0"/>
      <p:bldP spid="50" grpId="0"/>
      <p:bldP spid="5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D6678F-3EF9-CCBC-15DF-BF37D36F1FE0}"/>
              </a:ext>
            </a:extLst>
          </p:cNvPr>
          <p:cNvSpPr txBox="1"/>
          <p:nvPr/>
        </p:nvSpPr>
        <p:spPr>
          <a:xfrm>
            <a:off x="2194131" y="513353"/>
            <a:ext cx="7803739" cy="630942"/>
          </a:xfrm>
          <a:prstGeom prst="rect">
            <a:avLst/>
          </a:prstGeom>
          <a:noFill/>
        </p:spPr>
        <p:txBody>
          <a:bodyPr wrap="none" rtlCol="0">
            <a:spAutoFit/>
          </a:bodyPr>
          <a:lstStyle>
            <a:defPPr>
              <a:defRPr lang="en-US"/>
            </a:defPPr>
            <a:lvl1pPr algn="ctr">
              <a:defRPr sz="3500">
                <a:gradFill>
                  <a:gsLst>
                    <a:gs pos="64000">
                      <a:schemeClr val="bg2"/>
                    </a:gs>
                    <a:gs pos="0">
                      <a:schemeClr val="accent4"/>
                    </a:gs>
                  </a:gsLst>
                  <a:path path="circle">
                    <a:fillToRect r="100000" b="100000"/>
                  </a:path>
                </a:gradFill>
                <a:latin typeface="Montserrat" panose="00000500000000000000" pitchFamily="50" charset="0"/>
              </a:defRPr>
            </a:lvl1pPr>
          </a:lstStyle>
          <a:p>
            <a:r>
              <a:rPr lang="en-US" dirty="0"/>
              <a:t>PERSONALIZED LANDING PAGES</a:t>
            </a:r>
          </a:p>
        </p:txBody>
      </p:sp>
      <p:sp>
        <p:nvSpPr>
          <p:cNvPr id="18" name="Kreis">
            <a:extLst>
              <a:ext uri="{FF2B5EF4-FFF2-40B4-BE49-F238E27FC236}">
                <a16:creationId xmlns:a16="http://schemas.microsoft.com/office/drawing/2014/main" id="{FB4AB0EE-5C53-4C54-A469-1C31BD4C2B75}"/>
              </a:ext>
            </a:extLst>
          </p:cNvPr>
          <p:cNvSpPr/>
          <p:nvPr/>
        </p:nvSpPr>
        <p:spPr>
          <a:xfrm>
            <a:off x="557127" y="1549271"/>
            <a:ext cx="2445519" cy="1347372"/>
          </a:xfrm>
          <a:prstGeom prst="roundRect">
            <a:avLst/>
          </a:prstGeom>
          <a:gradFill>
            <a:gsLst>
              <a:gs pos="37000">
                <a:schemeClr val="accent1">
                  <a:alpha val="0"/>
                </a:schemeClr>
              </a:gs>
              <a:gs pos="100000">
                <a:schemeClr val="accent2">
                  <a:alpha val="48000"/>
                </a:schemeClr>
              </a:gs>
            </a:gsLst>
            <a:lin ang="16200000"/>
          </a:gradFill>
          <a:ln w="12700">
            <a:miter lim="400000"/>
          </a:ln>
        </p:spPr>
        <p:txBody>
          <a:bodyPr tIns="91439" bIns="91439" anchor="ctr"/>
          <a:lstStyle/>
          <a:p>
            <a:pPr>
              <a:spcBef>
                <a:spcPts val="2000"/>
              </a:spcBef>
              <a:defRPr>
                <a:latin typeface="Montserrat Regular"/>
                <a:ea typeface="Montserrat Regular"/>
                <a:cs typeface="Montserrat Regular"/>
                <a:sym typeface="Montserrat Regular"/>
              </a:defRPr>
            </a:pPr>
            <a:endParaRPr/>
          </a:p>
        </p:txBody>
      </p:sp>
      <p:sp>
        <p:nvSpPr>
          <p:cNvPr id="3" name="TextBox 2">
            <a:extLst>
              <a:ext uri="{FF2B5EF4-FFF2-40B4-BE49-F238E27FC236}">
                <a16:creationId xmlns:a16="http://schemas.microsoft.com/office/drawing/2014/main" id="{E8A11154-913F-3784-E2DF-25CB77998A3F}"/>
              </a:ext>
            </a:extLst>
          </p:cNvPr>
          <p:cNvSpPr txBox="1"/>
          <p:nvPr/>
        </p:nvSpPr>
        <p:spPr>
          <a:xfrm>
            <a:off x="1168398" y="1707183"/>
            <a:ext cx="1222983" cy="308879"/>
          </a:xfrm>
          <a:prstGeom prst="rect">
            <a:avLst/>
          </a:prstGeom>
          <a:noFill/>
        </p:spPr>
        <p:txBody>
          <a:bodyPr wrap="none" rtlCol="0">
            <a:spAutoFit/>
          </a:bodyPr>
          <a:lstStyle/>
          <a:p>
            <a:pPr algn="ctr"/>
            <a:r>
              <a:rPr lang="en-US" sz="1300" b="1" dirty="0">
                <a:solidFill>
                  <a:schemeClr val="bg1"/>
                </a:solidFill>
                <a:latin typeface="Montserrat" panose="00000500000000000000" pitchFamily="50" charset="0"/>
              </a:rPr>
              <a:t>Variation A</a:t>
            </a:r>
          </a:p>
        </p:txBody>
      </p:sp>
      <p:sp>
        <p:nvSpPr>
          <p:cNvPr id="9" name="Kreis">
            <a:extLst>
              <a:ext uri="{FF2B5EF4-FFF2-40B4-BE49-F238E27FC236}">
                <a16:creationId xmlns:a16="http://schemas.microsoft.com/office/drawing/2014/main" id="{2303AA88-DEFB-4EBB-8EAB-3F305D749597}"/>
              </a:ext>
            </a:extLst>
          </p:cNvPr>
          <p:cNvSpPr/>
          <p:nvPr/>
        </p:nvSpPr>
        <p:spPr>
          <a:xfrm>
            <a:off x="557129" y="2119146"/>
            <a:ext cx="2445520" cy="4298071"/>
          </a:xfrm>
          <a:prstGeom prst="roundRect">
            <a:avLst>
              <a:gd name="adj" fmla="val 11318"/>
            </a:avLst>
          </a:prstGeom>
          <a:gradFill>
            <a:gsLst>
              <a:gs pos="0">
                <a:schemeClr val="accent1"/>
              </a:gs>
              <a:gs pos="100000">
                <a:schemeClr val="accent2"/>
              </a:gs>
            </a:gsLst>
            <a:lin ang="16200000"/>
          </a:gradFill>
          <a:ln w="12700">
            <a:miter lim="400000"/>
          </a:ln>
        </p:spPr>
        <p:txBody>
          <a:bodyPr tIns="91439" bIns="91439" anchor="ctr"/>
          <a:lstStyle/>
          <a:p>
            <a:pPr>
              <a:spcBef>
                <a:spcPts val="2000"/>
              </a:spcBef>
              <a:defRPr>
                <a:latin typeface="Montserrat Regular"/>
                <a:ea typeface="Montserrat Regular"/>
                <a:cs typeface="Montserrat Regular"/>
                <a:sym typeface="Montserrat Regular"/>
              </a:defRPr>
            </a:pPr>
            <a:endParaRPr/>
          </a:p>
        </p:txBody>
      </p:sp>
      <p:sp>
        <p:nvSpPr>
          <p:cNvPr id="17" name="Kreis">
            <a:extLst>
              <a:ext uri="{FF2B5EF4-FFF2-40B4-BE49-F238E27FC236}">
                <a16:creationId xmlns:a16="http://schemas.microsoft.com/office/drawing/2014/main" id="{25AE8D82-77CF-4CDE-B699-8D9D3E84BF61}"/>
              </a:ext>
            </a:extLst>
          </p:cNvPr>
          <p:cNvSpPr/>
          <p:nvPr/>
        </p:nvSpPr>
        <p:spPr>
          <a:xfrm>
            <a:off x="645630" y="2209705"/>
            <a:ext cx="2268518" cy="4116953"/>
          </a:xfrm>
          <a:prstGeom prst="roundRect">
            <a:avLst>
              <a:gd name="adj" fmla="val 8943"/>
            </a:avLst>
          </a:prstGeom>
          <a:blipFill dpi="0" rotWithShape="1">
            <a:blip r:embed="rId2">
              <a:extLst>
                <a:ext uri="{28A0092B-C50C-407E-A947-70E740481C1C}">
                  <a14:useLocalDpi xmlns:a14="http://schemas.microsoft.com/office/drawing/2010/main" val="0"/>
                </a:ext>
              </a:extLst>
            </a:blip>
            <a:srcRect/>
            <a:stretch>
              <a:fillRect l="-994" r="-19994"/>
            </a:stretch>
          </a:blipFill>
          <a:ln w="12700">
            <a:miter lim="400000"/>
          </a:ln>
        </p:spPr>
        <p:txBody>
          <a:bodyPr tIns="91439" bIns="91439" anchor="ctr"/>
          <a:lstStyle/>
          <a:p>
            <a:pPr>
              <a:spcBef>
                <a:spcPts val="2000"/>
              </a:spcBef>
              <a:defRPr>
                <a:latin typeface="Montserrat Regular"/>
                <a:ea typeface="Montserrat Regular"/>
                <a:cs typeface="Montserrat Regular"/>
                <a:sym typeface="Montserrat Regular"/>
              </a:defRPr>
            </a:pPr>
            <a:endParaRPr/>
          </a:p>
        </p:txBody>
      </p:sp>
      <p:sp>
        <p:nvSpPr>
          <p:cNvPr id="21" name="Kreis">
            <a:extLst>
              <a:ext uri="{FF2B5EF4-FFF2-40B4-BE49-F238E27FC236}">
                <a16:creationId xmlns:a16="http://schemas.microsoft.com/office/drawing/2014/main" id="{DB99BE2A-F220-46A7-B4DF-017DE4F910EA}"/>
              </a:ext>
            </a:extLst>
          </p:cNvPr>
          <p:cNvSpPr/>
          <p:nvPr/>
        </p:nvSpPr>
        <p:spPr>
          <a:xfrm>
            <a:off x="3434534" y="1549271"/>
            <a:ext cx="2445519" cy="1347372"/>
          </a:xfrm>
          <a:prstGeom prst="roundRect">
            <a:avLst/>
          </a:prstGeom>
          <a:gradFill>
            <a:gsLst>
              <a:gs pos="37000">
                <a:schemeClr val="accent1">
                  <a:alpha val="0"/>
                </a:schemeClr>
              </a:gs>
              <a:gs pos="100000">
                <a:schemeClr val="accent2">
                  <a:alpha val="48000"/>
                </a:schemeClr>
              </a:gs>
            </a:gsLst>
            <a:lin ang="16200000"/>
          </a:gradFill>
          <a:ln w="12700">
            <a:miter lim="400000"/>
          </a:ln>
        </p:spPr>
        <p:txBody>
          <a:bodyPr tIns="91439" bIns="91439" anchor="ctr"/>
          <a:lstStyle/>
          <a:p>
            <a:pPr>
              <a:spcBef>
                <a:spcPts val="2000"/>
              </a:spcBef>
              <a:defRPr>
                <a:latin typeface="Montserrat Regular"/>
                <a:ea typeface="Montserrat Regular"/>
                <a:cs typeface="Montserrat Regular"/>
                <a:sym typeface="Montserrat Regular"/>
              </a:defRPr>
            </a:pPr>
            <a:endParaRPr/>
          </a:p>
        </p:txBody>
      </p:sp>
      <p:sp>
        <p:nvSpPr>
          <p:cNvPr id="22" name="TextBox 21">
            <a:extLst>
              <a:ext uri="{FF2B5EF4-FFF2-40B4-BE49-F238E27FC236}">
                <a16:creationId xmlns:a16="http://schemas.microsoft.com/office/drawing/2014/main" id="{007C11AA-B20F-41AB-AE30-EDFD4703496F}"/>
              </a:ext>
            </a:extLst>
          </p:cNvPr>
          <p:cNvSpPr txBox="1"/>
          <p:nvPr/>
        </p:nvSpPr>
        <p:spPr>
          <a:xfrm>
            <a:off x="4045805" y="1707183"/>
            <a:ext cx="1222984" cy="308879"/>
          </a:xfrm>
          <a:prstGeom prst="rect">
            <a:avLst/>
          </a:prstGeom>
          <a:noFill/>
        </p:spPr>
        <p:txBody>
          <a:bodyPr wrap="none" rtlCol="0">
            <a:spAutoFit/>
          </a:bodyPr>
          <a:lstStyle/>
          <a:p>
            <a:pPr algn="ctr"/>
            <a:r>
              <a:rPr lang="en-US" sz="1300" b="1" dirty="0">
                <a:solidFill>
                  <a:schemeClr val="bg1"/>
                </a:solidFill>
                <a:latin typeface="Montserrat" panose="00000500000000000000" pitchFamily="50" charset="0"/>
              </a:rPr>
              <a:t>Variation B</a:t>
            </a:r>
          </a:p>
        </p:txBody>
      </p:sp>
      <p:sp>
        <p:nvSpPr>
          <p:cNvPr id="23" name="Kreis">
            <a:extLst>
              <a:ext uri="{FF2B5EF4-FFF2-40B4-BE49-F238E27FC236}">
                <a16:creationId xmlns:a16="http://schemas.microsoft.com/office/drawing/2014/main" id="{9E3BACE4-8CDF-4C0C-B427-8263770973F4}"/>
              </a:ext>
            </a:extLst>
          </p:cNvPr>
          <p:cNvSpPr/>
          <p:nvPr/>
        </p:nvSpPr>
        <p:spPr>
          <a:xfrm>
            <a:off x="3434537" y="2119146"/>
            <a:ext cx="2445520" cy="4298071"/>
          </a:xfrm>
          <a:prstGeom prst="roundRect">
            <a:avLst>
              <a:gd name="adj" fmla="val 11318"/>
            </a:avLst>
          </a:prstGeom>
          <a:gradFill>
            <a:gsLst>
              <a:gs pos="0">
                <a:schemeClr val="accent1"/>
              </a:gs>
              <a:gs pos="100000">
                <a:schemeClr val="accent2"/>
              </a:gs>
            </a:gsLst>
            <a:lin ang="16200000"/>
          </a:gradFill>
          <a:ln w="12700">
            <a:miter lim="400000"/>
          </a:ln>
        </p:spPr>
        <p:txBody>
          <a:bodyPr tIns="91439" bIns="91439" anchor="ctr"/>
          <a:lstStyle/>
          <a:p>
            <a:pPr>
              <a:spcBef>
                <a:spcPts val="2000"/>
              </a:spcBef>
              <a:defRPr>
                <a:latin typeface="Montserrat Regular"/>
                <a:ea typeface="Montserrat Regular"/>
                <a:cs typeface="Montserrat Regular"/>
                <a:sym typeface="Montserrat Regular"/>
              </a:defRPr>
            </a:pPr>
            <a:endParaRPr/>
          </a:p>
        </p:txBody>
      </p:sp>
      <p:sp>
        <p:nvSpPr>
          <p:cNvPr id="24" name="Kreis">
            <a:extLst>
              <a:ext uri="{FF2B5EF4-FFF2-40B4-BE49-F238E27FC236}">
                <a16:creationId xmlns:a16="http://schemas.microsoft.com/office/drawing/2014/main" id="{672A1AAC-1A6A-4FC2-B055-5193B56B5C5E}"/>
              </a:ext>
            </a:extLst>
          </p:cNvPr>
          <p:cNvSpPr/>
          <p:nvPr/>
        </p:nvSpPr>
        <p:spPr>
          <a:xfrm>
            <a:off x="3523038" y="2209705"/>
            <a:ext cx="2268518" cy="4116953"/>
          </a:xfrm>
          <a:prstGeom prst="roundRect">
            <a:avLst>
              <a:gd name="adj" fmla="val 8943"/>
            </a:avLst>
          </a:prstGeom>
          <a:blipFill dpi="0"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l="-45048" r="-45048"/>
            </a:stretch>
          </a:blipFill>
          <a:ln w="12700">
            <a:miter lim="400000"/>
          </a:ln>
        </p:spPr>
        <p:txBody>
          <a:bodyPr tIns="91439" bIns="91439" anchor="ctr"/>
          <a:lstStyle/>
          <a:p>
            <a:pPr>
              <a:spcBef>
                <a:spcPts val="2000"/>
              </a:spcBef>
              <a:defRPr>
                <a:latin typeface="Montserrat Regular"/>
                <a:ea typeface="Montserrat Regular"/>
                <a:cs typeface="Montserrat Regular"/>
                <a:sym typeface="Montserrat Regular"/>
              </a:defRPr>
            </a:pPr>
            <a:endParaRPr/>
          </a:p>
        </p:txBody>
      </p:sp>
      <p:sp>
        <p:nvSpPr>
          <p:cNvPr id="26" name="Kreis">
            <a:extLst>
              <a:ext uri="{FF2B5EF4-FFF2-40B4-BE49-F238E27FC236}">
                <a16:creationId xmlns:a16="http://schemas.microsoft.com/office/drawing/2014/main" id="{451E715A-11F9-4491-8796-946AEA8C5776}"/>
              </a:ext>
            </a:extLst>
          </p:cNvPr>
          <p:cNvSpPr/>
          <p:nvPr/>
        </p:nvSpPr>
        <p:spPr>
          <a:xfrm>
            <a:off x="6311942" y="1549271"/>
            <a:ext cx="2445519" cy="1347372"/>
          </a:xfrm>
          <a:prstGeom prst="roundRect">
            <a:avLst/>
          </a:prstGeom>
          <a:gradFill>
            <a:gsLst>
              <a:gs pos="37000">
                <a:schemeClr val="accent1">
                  <a:alpha val="0"/>
                </a:schemeClr>
              </a:gs>
              <a:gs pos="100000">
                <a:schemeClr val="accent2">
                  <a:alpha val="48000"/>
                </a:schemeClr>
              </a:gs>
            </a:gsLst>
            <a:lin ang="16200000"/>
          </a:gradFill>
          <a:ln w="12700">
            <a:miter lim="400000"/>
          </a:ln>
        </p:spPr>
        <p:txBody>
          <a:bodyPr tIns="91439" bIns="91439" anchor="ctr"/>
          <a:lstStyle/>
          <a:p>
            <a:pPr>
              <a:spcBef>
                <a:spcPts val="2000"/>
              </a:spcBef>
              <a:defRPr>
                <a:latin typeface="Montserrat Regular"/>
                <a:ea typeface="Montserrat Regular"/>
                <a:cs typeface="Montserrat Regular"/>
                <a:sym typeface="Montserrat Regular"/>
              </a:defRPr>
            </a:pPr>
            <a:endParaRPr/>
          </a:p>
        </p:txBody>
      </p:sp>
      <p:sp>
        <p:nvSpPr>
          <p:cNvPr id="27" name="TextBox 26">
            <a:extLst>
              <a:ext uri="{FF2B5EF4-FFF2-40B4-BE49-F238E27FC236}">
                <a16:creationId xmlns:a16="http://schemas.microsoft.com/office/drawing/2014/main" id="{5F1069F9-18C0-42ED-9BF5-3A01A77284B1}"/>
              </a:ext>
            </a:extLst>
          </p:cNvPr>
          <p:cNvSpPr txBox="1"/>
          <p:nvPr/>
        </p:nvSpPr>
        <p:spPr>
          <a:xfrm>
            <a:off x="6926600" y="1707183"/>
            <a:ext cx="1216210" cy="308879"/>
          </a:xfrm>
          <a:prstGeom prst="rect">
            <a:avLst/>
          </a:prstGeom>
          <a:noFill/>
        </p:spPr>
        <p:txBody>
          <a:bodyPr wrap="none" rtlCol="0">
            <a:spAutoFit/>
          </a:bodyPr>
          <a:lstStyle/>
          <a:p>
            <a:pPr algn="ctr"/>
            <a:r>
              <a:rPr lang="en-US" sz="1300" b="1" dirty="0">
                <a:solidFill>
                  <a:schemeClr val="bg1"/>
                </a:solidFill>
                <a:latin typeface="Montserrat" panose="00000500000000000000" pitchFamily="50" charset="0"/>
              </a:rPr>
              <a:t>Variation C</a:t>
            </a:r>
          </a:p>
        </p:txBody>
      </p:sp>
      <p:sp>
        <p:nvSpPr>
          <p:cNvPr id="28" name="Kreis">
            <a:extLst>
              <a:ext uri="{FF2B5EF4-FFF2-40B4-BE49-F238E27FC236}">
                <a16:creationId xmlns:a16="http://schemas.microsoft.com/office/drawing/2014/main" id="{78A590BE-040D-4596-8BAF-814F4DA46A62}"/>
              </a:ext>
            </a:extLst>
          </p:cNvPr>
          <p:cNvSpPr/>
          <p:nvPr/>
        </p:nvSpPr>
        <p:spPr>
          <a:xfrm>
            <a:off x="6311944" y="2119146"/>
            <a:ext cx="2445520" cy="4298071"/>
          </a:xfrm>
          <a:prstGeom prst="roundRect">
            <a:avLst>
              <a:gd name="adj" fmla="val 11318"/>
            </a:avLst>
          </a:prstGeom>
          <a:gradFill>
            <a:gsLst>
              <a:gs pos="0">
                <a:schemeClr val="accent1"/>
              </a:gs>
              <a:gs pos="100000">
                <a:schemeClr val="accent2"/>
              </a:gs>
            </a:gsLst>
            <a:lin ang="16200000"/>
          </a:gradFill>
          <a:ln w="12700">
            <a:miter lim="400000"/>
          </a:ln>
        </p:spPr>
        <p:txBody>
          <a:bodyPr tIns="91439" bIns="91439" anchor="ctr"/>
          <a:lstStyle/>
          <a:p>
            <a:pPr>
              <a:spcBef>
                <a:spcPts val="2000"/>
              </a:spcBef>
              <a:defRPr>
                <a:latin typeface="Montserrat Regular"/>
                <a:ea typeface="Montserrat Regular"/>
                <a:cs typeface="Montserrat Regular"/>
                <a:sym typeface="Montserrat Regular"/>
              </a:defRPr>
            </a:pPr>
            <a:endParaRPr/>
          </a:p>
        </p:txBody>
      </p:sp>
      <p:sp>
        <p:nvSpPr>
          <p:cNvPr id="29" name="Kreis">
            <a:extLst>
              <a:ext uri="{FF2B5EF4-FFF2-40B4-BE49-F238E27FC236}">
                <a16:creationId xmlns:a16="http://schemas.microsoft.com/office/drawing/2014/main" id="{C7A3A2A5-0C23-4C24-A5B6-ADF94F4FC7BF}"/>
              </a:ext>
            </a:extLst>
          </p:cNvPr>
          <p:cNvSpPr/>
          <p:nvPr/>
        </p:nvSpPr>
        <p:spPr>
          <a:xfrm>
            <a:off x="6400445" y="2209705"/>
            <a:ext cx="2268518" cy="4116953"/>
          </a:xfrm>
          <a:prstGeom prst="roundRect">
            <a:avLst>
              <a:gd name="adj" fmla="val 8943"/>
            </a:avLst>
          </a:prstGeom>
          <a:blipFill dpi="0"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l="-10557" r="-10557"/>
            </a:stretch>
          </a:blipFill>
          <a:ln w="12700">
            <a:miter lim="400000"/>
          </a:ln>
        </p:spPr>
        <p:txBody>
          <a:bodyPr tIns="91439" bIns="91439" anchor="ctr"/>
          <a:lstStyle/>
          <a:p>
            <a:pPr>
              <a:spcBef>
                <a:spcPts val="2000"/>
              </a:spcBef>
            </a:pPr>
            <a:endParaRPr>
              <a:latin typeface="Montserrat Regular"/>
            </a:endParaRPr>
          </a:p>
        </p:txBody>
      </p:sp>
      <p:sp>
        <p:nvSpPr>
          <p:cNvPr id="31" name="Kreis">
            <a:extLst>
              <a:ext uri="{FF2B5EF4-FFF2-40B4-BE49-F238E27FC236}">
                <a16:creationId xmlns:a16="http://schemas.microsoft.com/office/drawing/2014/main" id="{F28D347B-CCB4-4764-AB85-E8FDF787413B}"/>
              </a:ext>
            </a:extLst>
          </p:cNvPr>
          <p:cNvSpPr/>
          <p:nvPr/>
        </p:nvSpPr>
        <p:spPr>
          <a:xfrm>
            <a:off x="9189351" y="1549271"/>
            <a:ext cx="2445519" cy="1347372"/>
          </a:xfrm>
          <a:prstGeom prst="roundRect">
            <a:avLst/>
          </a:prstGeom>
          <a:gradFill>
            <a:gsLst>
              <a:gs pos="37000">
                <a:schemeClr val="accent1">
                  <a:alpha val="0"/>
                </a:schemeClr>
              </a:gs>
              <a:gs pos="100000">
                <a:schemeClr val="accent2">
                  <a:alpha val="48000"/>
                </a:schemeClr>
              </a:gs>
            </a:gsLst>
            <a:lin ang="16200000"/>
          </a:gradFill>
          <a:ln w="12700">
            <a:miter lim="400000"/>
          </a:ln>
        </p:spPr>
        <p:txBody>
          <a:bodyPr tIns="91439" bIns="91439" anchor="ctr"/>
          <a:lstStyle/>
          <a:p>
            <a:pPr>
              <a:spcBef>
                <a:spcPts val="2000"/>
              </a:spcBef>
              <a:defRPr>
                <a:latin typeface="Montserrat Regular"/>
                <a:ea typeface="Montserrat Regular"/>
                <a:cs typeface="Montserrat Regular"/>
                <a:sym typeface="Montserrat Regular"/>
              </a:defRPr>
            </a:pPr>
            <a:endParaRPr/>
          </a:p>
        </p:txBody>
      </p:sp>
      <p:sp>
        <p:nvSpPr>
          <p:cNvPr id="32" name="TextBox 31">
            <a:extLst>
              <a:ext uri="{FF2B5EF4-FFF2-40B4-BE49-F238E27FC236}">
                <a16:creationId xmlns:a16="http://schemas.microsoft.com/office/drawing/2014/main" id="{75FA1E39-4D28-49A6-917A-D0052845662F}"/>
              </a:ext>
            </a:extLst>
          </p:cNvPr>
          <p:cNvSpPr txBox="1"/>
          <p:nvPr/>
        </p:nvSpPr>
        <p:spPr>
          <a:xfrm>
            <a:off x="9795541" y="1707183"/>
            <a:ext cx="1233145" cy="308879"/>
          </a:xfrm>
          <a:prstGeom prst="rect">
            <a:avLst/>
          </a:prstGeom>
          <a:noFill/>
        </p:spPr>
        <p:txBody>
          <a:bodyPr wrap="none" rtlCol="0">
            <a:spAutoFit/>
          </a:bodyPr>
          <a:lstStyle/>
          <a:p>
            <a:pPr algn="ctr"/>
            <a:r>
              <a:rPr lang="en-US" sz="1300" b="1" dirty="0">
                <a:solidFill>
                  <a:schemeClr val="bg1"/>
                </a:solidFill>
                <a:latin typeface="Montserrat" panose="00000500000000000000" pitchFamily="50" charset="0"/>
              </a:rPr>
              <a:t>Variation D</a:t>
            </a:r>
          </a:p>
        </p:txBody>
      </p:sp>
      <p:sp>
        <p:nvSpPr>
          <p:cNvPr id="33" name="Kreis">
            <a:extLst>
              <a:ext uri="{FF2B5EF4-FFF2-40B4-BE49-F238E27FC236}">
                <a16:creationId xmlns:a16="http://schemas.microsoft.com/office/drawing/2014/main" id="{7EA0F627-6942-4222-BBAD-639C094BC8CF}"/>
              </a:ext>
            </a:extLst>
          </p:cNvPr>
          <p:cNvSpPr/>
          <p:nvPr/>
        </p:nvSpPr>
        <p:spPr>
          <a:xfrm>
            <a:off x="9189353" y="2119146"/>
            <a:ext cx="2445520" cy="4298071"/>
          </a:xfrm>
          <a:prstGeom prst="roundRect">
            <a:avLst>
              <a:gd name="adj" fmla="val 11318"/>
            </a:avLst>
          </a:prstGeom>
          <a:gradFill>
            <a:gsLst>
              <a:gs pos="0">
                <a:schemeClr val="accent1"/>
              </a:gs>
              <a:gs pos="100000">
                <a:schemeClr val="accent2"/>
              </a:gs>
            </a:gsLst>
            <a:lin ang="16200000"/>
          </a:gradFill>
          <a:ln w="12700">
            <a:miter lim="400000"/>
          </a:ln>
        </p:spPr>
        <p:txBody>
          <a:bodyPr tIns="91439" bIns="91439" anchor="ctr"/>
          <a:lstStyle/>
          <a:p>
            <a:pPr>
              <a:spcBef>
                <a:spcPts val="2000"/>
              </a:spcBef>
              <a:defRPr>
                <a:latin typeface="Montserrat Regular"/>
                <a:ea typeface="Montserrat Regular"/>
                <a:cs typeface="Montserrat Regular"/>
                <a:sym typeface="Montserrat Regular"/>
              </a:defRPr>
            </a:pPr>
            <a:endParaRPr/>
          </a:p>
        </p:txBody>
      </p:sp>
      <p:sp>
        <p:nvSpPr>
          <p:cNvPr id="34" name="Kreis">
            <a:extLst>
              <a:ext uri="{FF2B5EF4-FFF2-40B4-BE49-F238E27FC236}">
                <a16:creationId xmlns:a16="http://schemas.microsoft.com/office/drawing/2014/main" id="{E6F9B8EA-B03E-4CCD-8065-FBA2E47ED300}"/>
              </a:ext>
            </a:extLst>
          </p:cNvPr>
          <p:cNvSpPr/>
          <p:nvPr/>
        </p:nvSpPr>
        <p:spPr>
          <a:xfrm>
            <a:off x="9277854" y="2209705"/>
            <a:ext cx="2268518" cy="4116953"/>
          </a:xfrm>
          <a:prstGeom prst="roundRect">
            <a:avLst>
              <a:gd name="adj" fmla="val 8943"/>
            </a:avLst>
          </a:prstGeom>
          <a:blipFill dpi="0"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l="-9563" r="-9563"/>
            </a:stretch>
          </a:blipFill>
          <a:ln w="12700">
            <a:miter lim="400000"/>
          </a:ln>
        </p:spPr>
        <p:txBody>
          <a:bodyPr tIns="91439" bIns="91439" anchor="ctr"/>
          <a:lstStyle/>
          <a:p>
            <a:pPr>
              <a:spcBef>
                <a:spcPts val="2000"/>
              </a:spcBef>
            </a:pPr>
            <a:endParaRPr>
              <a:latin typeface="Montserrat Regular"/>
            </a:endParaRPr>
          </a:p>
        </p:txBody>
      </p:sp>
    </p:spTree>
    <p:extLst>
      <p:ext uri="{BB962C8B-B14F-4D97-AF65-F5344CB8AC3E}">
        <p14:creationId xmlns:p14="http://schemas.microsoft.com/office/powerpoint/2010/main" val="564245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BFEEFD-BE4D-4AF7-F9CA-3A46D4EE1A61}"/>
              </a:ext>
            </a:extLst>
          </p:cNvPr>
          <p:cNvSpPr txBox="1"/>
          <p:nvPr/>
        </p:nvSpPr>
        <p:spPr>
          <a:xfrm>
            <a:off x="1456749" y="646016"/>
            <a:ext cx="9278502" cy="630942"/>
          </a:xfrm>
          <a:prstGeom prst="rect">
            <a:avLst/>
          </a:prstGeom>
          <a:noFill/>
        </p:spPr>
        <p:txBody>
          <a:bodyPr wrap="none" rtlCol="0">
            <a:spAutoFit/>
          </a:bodyPr>
          <a:lstStyle>
            <a:defPPr>
              <a:defRPr lang="en-US"/>
            </a:defPPr>
            <a:lvl1pPr algn="ctr">
              <a:defRPr sz="3500">
                <a:gradFill>
                  <a:gsLst>
                    <a:gs pos="64000">
                      <a:schemeClr val="bg2"/>
                    </a:gs>
                    <a:gs pos="0">
                      <a:schemeClr val="accent4"/>
                    </a:gs>
                  </a:gsLst>
                  <a:path path="circle">
                    <a:fillToRect r="100000" b="100000"/>
                  </a:path>
                </a:gradFill>
                <a:latin typeface="Montserrat" panose="00000500000000000000" pitchFamily="50" charset="0"/>
              </a:defRPr>
            </a:lvl1pPr>
          </a:lstStyle>
          <a:p>
            <a:r>
              <a:rPr lang="en-US" dirty="0"/>
              <a:t>CAMPAIGN ROADMAP &amp; TOUCHPOINTS</a:t>
            </a:r>
          </a:p>
        </p:txBody>
      </p:sp>
      <p:sp>
        <p:nvSpPr>
          <p:cNvPr id="11274" name="Arc 11273">
            <a:extLst>
              <a:ext uri="{FF2B5EF4-FFF2-40B4-BE49-F238E27FC236}">
                <a16:creationId xmlns:a16="http://schemas.microsoft.com/office/drawing/2014/main" id="{96C7E605-0A61-4409-B452-FB6FA539AC9A}"/>
              </a:ext>
            </a:extLst>
          </p:cNvPr>
          <p:cNvSpPr/>
          <p:nvPr/>
        </p:nvSpPr>
        <p:spPr>
          <a:xfrm>
            <a:off x="4272930" y="2228091"/>
            <a:ext cx="5279374" cy="2199156"/>
          </a:xfrm>
          <a:prstGeom prst="arc">
            <a:avLst>
              <a:gd name="adj1" fmla="val 11239006"/>
              <a:gd name="adj2" fmla="val 21134683"/>
            </a:avLst>
          </a:prstGeom>
          <a:ln w="25400" cap="rnd">
            <a:gradFill>
              <a:gsLst>
                <a:gs pos="5000">
                  <a:schemeClr val="accent1">
                    <a:lumMod val="50000"/>
                    <a:lumOff val="50000"/>
                    <a:alpha val="0"/>
                  </a:schemeClr>
                </a:gs>
                <a:gs pos="100000">
                  <a:schemeClr val="accent2"/>
                </a:gs>
              </a:gsLst>
              <a:lin ang="0" scaled="0"/>
            </a:gra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75" name="TextBox 11274">
            <a:extLst>
              <a:ext uri="{FF2B5EF4-FFF2-40B4-BE49-F238E27FC236}">
                <a16:creationId xmlns:a16="http://schemas.microsoft.com/office/drawing/2014/main" id="{9919ED7D-35FC-4CFC-8F82-F9E3CA749C80}"/>
              </a:ext>
            </a:extLst>
          </p:cNvPr>
          <p:cNvSpPr txBox="1"/>
          <p:nvPr/>
        </p:nvSpPr>
        <p:spPr>
          <a:xfrm>
            <a:off x="6490867" y="1621112"/>
            <a:ext cx="843501" cy="477054"/>
          </a:xfrm>
          <a:prstGeom prst="rect">
            <a:avLst/>
          </a:prstGeom>
          <a:noFill/>
        </p:spPr>
        <p:txBody>
          <a:bodyPr wrap="none" rtlCol="0">
            <a:spAutoFit/>
          </a:bodyPr>
          <a:lstStyle/>
          <a:p>
            <a:pPr algn="ctr"/>
            <a:r>
              <a:rPr lang="en-US" sz="2500" b="1" dirty="0">
                <a:solidFill>
                  <a:schemeClr val="accent2"/>
                </a:solidFill>
                <a:latin typeface="Montserrat" panose="00000500000000000000" pitchFamily="50" charset="0"/>
              </a:rPr>
              <a:t>33%</a:t>
            </a:r>
          </a:p>
        </p:txBody>
      </p:sp>
      <p:sp>
        <p:nvSpPr>
          <p:cNvPr id="31" name="Freeform: Shape 30">
            <a:extLst>
              <a:ext uri="{FF2B5EF4-FFF2-40B4-BE49-F238E27FC236}">
                <a16:creationId xmlns:a16="http://schemas.microsoft.com/office/drawing/2014/main" id="{DCE6BB96-D6AD-47C9-9BB3-995693706613}"/>
              </a:ext>
            </a:extLst>
          </p:cNvPr>
          <p:cNvSpPr/>
          <p:nvPr/>
        </p:nvSpPr>
        <p:spPr>
          <a:xfrm rot="5400000">
            <a:off x="3473364" y="3482920"/>
            <a:ext cx="279266" cy="175788"/>
          </a:xfrm>
          <a:custGeom>
            <a:avLst/>
            <a:gdLst>
              <a:gd name="connsiteX0" fmla="*/ 0 w 522897"/>
              <a:gd name="connsiteY0" fmla="*/ 450773 h 450774"/>
              <a:gd name="connsiteX1" fmla="*/ 261448 w 522897"/>
              <a:gd name="connsiteY1" fmla="*/ 0 h 450774"/>
              <a:gd name="connsiteX2" fmla="*/ 522897 w 522897"/>
              <a:gd name="connsiteY2" fmla="*/ 450774 h 450774"/>
              <a:gd name="connsiteX3" fmla="*/ 503736 w 522897"/>
              <a:gd name="connsiteY3" fmla="*/ 440374 h 450774"/>
              <a:gd name="connsiteX4" fmla="*/ 261447 w 522897"/>
              <a:gd name="connsiteY4" fmla="*/ 391458 h 450774"/>
              <a:gd name="connsiteX5" fmla="*/ 19159 w 522897"/>
              <a:gd name="connsiteY5" fmla="*/ 440374 h 45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897" h="450774">
                <a:moveTo>
                  <a:pt x="0" y="450773"/>
                </a:moveTo>
                <a:lnTo>
                  <a:pt x="261448" y="0"/>
                </a:lnTo>
                <a:lnTo>
                  <a:pt x="522897" y="450774"/>
                </a:lnTo>
                <a:lnTo>
                  <a:pt x="503736" y="440374"/>
                </a:lnTo>
                <a:cubicBezTo>
                  <a:pt x="429266" y="408876"/>
                  <a:pt x="347391" y="391458"/>
                  <a:pt x="261447" y="391458"/>
                </a:cubicBezTo>
                <a:cubicBezTo>
                  <a:pt x="175504" y="391458"/>
                  <a:pt x="93628" y="408876"/>
                  <a:pt x="19159" y="440374"/>
                </a:cubicBezTo>
                <a:close/>
              </a:path>
            </a:pathLst>
          </a:custGeom>
          <a:gradFill flip="none" rotWithShape="1">
            <a:gsLst>
              <a:gs pos="0">
                <a:schemeClr val="accent3"/>
              </a:gs>
              <a:gs pos="100000">
                <a:schemeClr val="accent3">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282090D0-62C0-4FAA-B5A7-158C3BC0CB30}"/>
              </a:ext>
            </a:extLst>
          </p:cNvPr>
          <p:cNvSpPr/>
          <p:nvPr/>
        </p:nvSpPr>
        <p:spPr>
          <a:xfrm rot="5400000">
            <a:off x="4793212" y="3482920"/>
            <a:ext cx="279266" cy="175788"/>
          </a:xfrm>
          <a:custGeom>
            <a:avLst/>
            <a:gdLst>
              <a:gd name="connsiteX0" fmla="*/ 0 w 522897"/>
              <a:gd name="connsiteY0" fmla="*/ 450773 h 450774"/>
              <a:gd name="connsiteX1" fmla="*/ 261448 w 522897"/>
              <a:gd name="connsiteY1" fmla="*/ 0 h 450774"/>
              <a:gd name="connsiteX2" fmla="*/ 522897 w 522897"/>
              <a:gd name="connsiteY2" fmla="*/ 450774 h 450774"/>
              <a:gd name="connsiteX3" fmla="*/ 503736 w 522897"/>
              <a:gd name="connsiteY3" fmla="*/ 440374 h 450774"/>
              <a:gd name="connsiteX4" fmla="*/ 261447 w 522897"/>
              <a:gd name="connsiteY4" fmla="*/ 391458 h 450774"/>
              <a:gd name="connsiteX5" fmla="*/ 19159 w 522897"/>
              <a:gd name="connsiteY5" fmla="*/ 440374 h 45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897" h="450774">
                <a:moveTo>
                  <a:pt x="0" y="450773"/>
                </a:moveTo>
                <a:lnTo>
                  <a:pt x="261448" y="0"/>
                </a:lnTo>
                <a:lnTo>
                  <a:pt x="522897" y="450774"/>
                </a:lnTo>
                <a:lnTo>
                  <a:pt x="503736" y="440374"/>
                </a:lnTo>
                <a:cubicBezTo>
                  <a:pt x="429266" y="408876"/>
                  <a:pt x="347391" y="391458"/>
                  <a:pt x="261447" y="391458"/>
                </a:cubicBezTo>
                <a:cubicBezTo>
                  <a:pt x="175504" y="391458"/>
                  <a:pt x="93628" y="408876"/>
                  <a:pt x="19159" y="440374"/>
                </a:cubicBezTo>
                <a:close/>
              </a:path>
            </a:pathLst>
          </a:custGeom>
          <a:gradFill flip="none" rotWithShape="1">
            <a:gsLst>
              <a:gs pos="0">
                <a:schemeClr val="accent3"/>
              </a:gs>
              <a:gs pos="100000">
                <a:schemeClr val="accent3">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366C4D47-EE95-4DF3-99A9-022FAC512CEF}"/>
              </a:ext>
            </a:extLst>
          </p:cNvPr>
          <p:cNvSpPr/>
          <p:nvPr/>
        </p:nvSpPr>
        <p:spPr>
          <a:xfrm rot="5400000">
            <a:off x="6113060" y="3482920"/>
            <a:ext cx="279266" cy="175788"/>
          </a:xfrm>
          <a:custGeom>
            <a:avLst/>
            <a:gdLst>
              <a:gd name="connsiteX0" fmla="*/ 0 w 522897"/>
              <a:gd name="connsiteY0" fmla="*/ 450773 h 450774"/>
              <a:gd name="connsiteX1" fmla="*/ 261448 w 522897"/>
              <a:gd name="connsiteY1" fmla="*/ 0 h 450774"/>
              <a:gd name="connsiteX2" fmla="*/ 522897 w 522897"/>
              <a:gd name="connsiteY2" fmla="*/ 450774 h 450774"/>
              <a:gd name="connsiteX3" fmla="*/ 503736 w 522897"/>
              <a:gd name="connsiteY3" fmla="*/ 440374 h 450774"/>
              <a:gd name="connsiteX4" fmla="*/ 261447 w 522897"/>
              <a:gd name="connsiteY4" fmla="*/ 391458 h 450774"/>
              <a:gd name="connsiteX5" fmla="*/ 19159 w 522897"/>
              <a:gd name="connsiteY5" fmla="*/ 440374 h 45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897" h="450774">
                <a:moveTo>
                  <a:pt x="0" y="450773"/>
                </a:moveTo>
                <a:lnTo>
                  <a:pt x="261448" y="0"/>
                </a:lnTo>
                <a:lnTo>
                  <a:pt x="522897" y="450774"/>
                </a:lnTo>
                <a:lnTo>
                  <a:pt x="503736" y="440374"/>
                </a:lnTo>
                <a:cubicBezTo>
                  <a:pt x="429266" y="408876"/>
                  <a:pt x="347391" y="391458"/>
                  <a:pt x="261447" y="391458"/>
                </a:cubicBezTo>
                <a:cubicBezTo>
                  <a:pt x="175504" y="391458"/>
                  <a:pt x="93628" y="408876"/>
                  <a:pt x="19159" y="440374"/>
                </a:cubicBezTo>
                <a:close/>
              </a:path>
            </a:pathLst>
          </a:custGeom>
          <a:gradFill flip="none" rotWithShape="1">
            <a:gsLst>
              <a:gs pos="0">
                <a:schemeClr val="accent3"/>
              </a:gs>
              <a:gs pos="100000">
                <a:schemeClr val="accent3">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BEAB91EC-7F63-4403-BC65-01CE8668A265}"/>
              </a:ext>
            </a:extLst>
          </p:cNvPr>
          <p:cNvSpPr/>
          <p:nvPr/>
        </p:nvSpPr>
        <p:spPr>
          <a:xfrm rot="5400000">
            <a:off x="7432908" y="3482920"/>
            <a:ext cx="279266" cy="175788"/>
          </a:xfrm>
          <a:custGeom>
            <a:avLst/>
            <a:gdLst>
              <a:gd name="connsiteX0" fmla="*/ 0 w 522897"/>
              <a:gd name="connsiteY0" fmla="*/ 450773 h 450774"/>
              <a:gd name="connsiteX1" fmla="*/ 261448 w 522897"/>
              <a:gd name="connsiteY1" fmla="*/ 0 h 450774"/>
              <a:gd name="connsiteX2" fmla="*/ 522897 w 522897"/>
              <a:gd name="connsiteY2" fmla="*/ 450774 h 450774"/>
              <a:gd name="connsiteX3" fmla="*/ 503736 w 522897"/>
              <a:gd name="connsiteY3" fmla="*/ 440374 h 450774"/>
              <a:gd name="connsiteX4" fmla="*/ 261447 w 522897"/>
              <a:gd name="connsiteY4" fmla="*/ 391458 h 450774"/>
              <a:gd name="connsiteX5" fmla="*/ 19159 w 522897"/>
              <a:gd name="connsiteY5" fmla="*/ 440374 h 45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897" h="450774">
                <a:moveTo>
                  <a:pt x="0" y="450773"/>
                </a:moveTo>
                <a:lnTo>
                  <a:pt x="261448" y="0"/>
                </a:lnTo>
                <a:lnTo>
                  <a:pt x="522897" y="450774"/>
                </a:lnTo>
                <a:lnTo>
                  <a:pt x="503736" y="440374"/>
                </a:lnTo>
                <a:cubicBezTo>
                  <a:pt x="429266" y="408876"/>
                  <a:pt x="347391" y="391458"/>
                  <a:pt x="261447" y="391458"/>
                </a:cubicBezTo>
                <a:cubicBezTo>
                  <a:pt x="175504" y="391458"/>
                  <a:pt x="93628" y="408876"/>
                  <a:pt x="19159" y="440374"/>
                </a:cubicBezTo>
                <a:close/>
              </a:path>
            </a:pathLst>
          </a:custGeom>
          <a:gradFill flip="none" rotWithShape="1">
            <a:gsLst>
              <a:gs pos="0">
                <a:schemeClr val="accent3"/>
              </a:gs>
              <a:gs pos="100000">
                <a:schemeClr val="accent3">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B2B00536-522A-4BC9-BE63-CC7A60B381A5}"/>
              </a:ext>
            </a:extLst>
          </p:cNvPr>
          <p:cNvSpPr/>
          <p:nvPr/>
        </p:nvSpPr>
        <p:spPr>
          <a:xfrm rot="5400000">
            <a:off x="8752755" y="3482920"/>
            <a:ext cx="279266" cy="175788"/>
          </a:xfrm>
          <a:custGeom>
            <a:avLst/>
            <a:gdLst>
              <a:gd name="connsiteX0" fmla="*/ 0 w 522897"/>
              <a:gd name="connsiteY0" fmla="*/ 450773 h 450774"/>
              <a:gd name="connsiteX1" fmla="*/ 261448 w 522897"/>
              <a:gd name="connsiteY1" fmla="*/ 0 h 450774"/>
              <a:gd name="connsiteX2" fmla="*/ 522897 w 522897"/>
              <a:gd name="connsiteY2" fmla="*/ 450774 h 450774"/>
              <a:gd name="connsiteX3" fmla="*/ 503736 w 522897"/>
              <a:gd name="connsiteY3" fmla="*/ 440374 h 450774"/>
              <a:gd name="connsiteX4" fmla="*/ 261447 w 522897"/>
              <a:gd name="connsiteY4" fmla="*/ 391458 h 450774"/>
              <a:gd name="connsiteX5" fmla="*/ 19159 w 522897"/>
              <a:gd name="connsiteY5" fmla="*/ 440374 h 45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897" h="450774">
                <a:moveTo>
                  <a:pt x="0" y="450773"/>
                </a:moveTo>
                <a:lnTo>
                  <a:pt x="261448" y="0"/>
                </a:lnTo>
                <a:lnTo>
                  <a:pt x="522897" y="450774"/>
                </a:lnTo>
                <a:lnTo>
                  <a:pt x="503736" y="440374"/>
                </a:lnTo>
                <a:cubicBezTo>
                  <a:pt x="429266" y="408876"/>
                  <a:pt x="347391" y="391458"/>
                  <a:pt x="261447" y="391458"/>
                </a:cubicBezTo>
                <a:cubicBezTo>
                  <a:pt x="175504" y="391458"/>
                  <a:pt x="93628" y="408876"/>
                  <a:pt x="19159" y="440374"/>
                </a:cubicBezTo>
                <a:close/>
              </a:path>
            </a:pathLst>
          </a:custGeom>
          <a:gradFill flip="none" rotWithShape="1">
            <a:gsLst>
              <a:gs pos="0">
                <a:schemeClr val="accent3"/>
              </a:gs>
              <a:gs pos="100000">
                <a:schemeClr val="accent3">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6CF7CCA0-0DF8-4CED-B2EF-068E4C4AADD4}"/>
              </a:ext>
            </a:extLst>
          </p:cNvPr>
          <p:cNvSpPr/>
          <p:nvPr/>
        </p:nvSpPr>
        <p:spPr>
          <a:xfrm rot="5400000">
            <a:off x="10072602" y="3482920"/>
            <a:ext cx="279266" cy="175788"/>
          </a:xfrm>
          <a:custGeom>
            <a:avLst/>
            <a:gdLst>
              <a:gd name="connsiteX0" fmla="*/ 0 w 522897"/>
              <a:gd name="connsiteY0" fmla="*/ 450773 h 450774"/>
              <a:gd name="connsiteX1" fmla="*/ 261448 w 522897"/>
              <a:gd name="connsiteY1" fmla="*/ 0 h 450774"/>
              <a:gd name="connsiteX2" fmla="*/ 522897 w 522897"/>
              <a:gd name="connsiteY2" fmla="*/ 450774 h 450774"/>
              <a:gd name="connsiteX3" fmla="*/ 503736 w 522897"/>
              <a:gd name="connsiteY3" fmla="*/ 440374 h 450774"/>
              <a:gd name="connsiteX4" fmla="*/ 261447 w 522897"/>
              <a:gd name="connsiteY4" fmla="*/ 391458 h 450774"/>
              <a:gd name="connsiteX5" fmla="*/ 19159 w 522897"/>
              <a:gd name="connsiteY5" fmla="*/ 440374 h 45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897" h="450774">
                <a:moveTo>
                  <a:pt x="0" y="450773"/>
                </a:moveTo>
                <a:lnTo>
                  <a:pt x="261448" y="0"/>
                </a:lnTo>
                <a:lnTo>
                  <a:pt x="522897" y="450774"/>
                </a:lnTo>
                <a:lnTo>
                  <a:pt x="503736" y="440374"/>
                </a:lnTo>
                <a:cubicBezTo>
                  <a:pt x="429266" y="408876"/>
                  <a:pt x="347391" y="391458"/>
                  <a:pt x="261447" y="391458"/>
                </a:cubicBezTo>
                <a:cubicBezTo>
                  <a:pt x="175504" y="391458"/>
                  <a:pt x="93628" y="408876"/>
                  <a:pt x="19159" y="440374"/>
                </a:cubicBezTo>
                <a:close/>
              </a:path>
            </a:pathLst>
          </a:custGeom>
          <a:gradFill flip="none" rotWithShape="1">
            <a:gsLst>
              <a:gs pos="0">
                <a:schemeClr val="accent3"/>
              </a:gs>
              <a:gs pos="100000">
                <a:schemeClr val="accent3">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9E73814D-B68F-4D2B-8484-C278B6684091}"/>
              </a:ext>
            </a:extLst>
          </p:cNvPr>
          <p:cNvSpPr/>
          <p:nvPr/>
        </p:nvSpPr>
        <p:spPr>
          <a:xfrm rot="5400000">
            <a:off x="1840138" y="3482920"/>
            <a:ext cx="279266" cy="175788"/>
          </a:xfrm>
          <a:custGeom>
            <a:avLst/>
            <a:gdLst>
              <a:gd name="connsiteX0" fmla="*/ 0 w 522897"/>
              <a:gd name="connsiteY0" fmla="*/ 450773 h 450774"/>
              <a:gd name="connsiteX1" fmla="*/ 261448 w 522897"/>
              <a:gd name="connsiteY1" fmla="*/ 0 h 450774"/>
              <a:gd name="connsiteX2" fmla="*/ 522897 w 522897"/>
              <a:gd name="connsiteY2" fmla="*/ 450774 h 450774"/>
              <a:gd name="connsiteX3" fmla="*/ 503736 w 522897"/>
              <a:gd name="connsiteY3" fmla="*/ 440374 h 450774"/>
              <a:gd name="connsiteX4" fmla="*/ 261447 w 522897"/>
              <a:gd name="connsiteY4" fmla="*/ 391458 h 450774"/>
              <a:gd name="connsiteX5" fmla="*/ 19159 w 522897"/>
              <a:gd name="connsiteY5" fmla="*/ 440374 h 45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897" h="450774">
                <a:moveTo>
                  <a:pt x="0" y="450773"/>
                </a:moveTo>
                <a:lnTo>
                  <a:pt x="261448" y="0"/>
                </a:lnTo>
                <a:lnTo>
                  <a:pt x="522897" y="450774"/>
                </a:lnTo>
                <a:lnTo>
                  <a:pt x="503736" y="440374"/>
                </a:lnTo>
                <a:cubicBezTo>
                  <a:pt x="429266" y="408876"/>
                  <a:pt x="347391" y="391458"/>
                  <a:pt x="261447" y="391458"/>
                </a:cubicBezTo>
                <a:cubicBezTo>
                  <a:pt x="175504" y="391458"/>
                  <a:pt x="93628" y="408876"/>
                  <a:pt x="19159" y="440374"/>
                </a:cubicBezTo>
                <a:close/>
              </a:path>
            </a:pathLst>
          </a:custGeom>
          <a:gradFill flip="none" rotWithShape="1">
            <a:gsLst>
              <a:gs pos="0">
                <a:schemeClr val="accent3"/>
              </a:gs>
              <a:gs pos="100000">
                <a:schemeClr val="accent3">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18BE36E4-9CF3-4945-8BF2-9A97557CD061}"/>
              </a:ext>
            </a:extLst>
          </p:cNvPr>
          <p:cNvSpPr/>
          <p:nvPr/>
        </p:nvSpPr>
        <p:spPr>
          <a:xfrm rot="7200000">
            <a:off x="1840138" y="2849637"/>
            <a:ext cx="279266" cy="175788"/>
          </a:xfrm>
          <a:custGeom>
            <a:avLst/>
            <a:gdLst>
              <a:gd name="connsiteX0" fmla="*/ 0 w 522897"/>
              <a:gd name="connsiteY0" fmla="*/ 450773 h 450774"/>
              <a:gd name="connsiteX1" fmla="*/ 261448 w 522897"/>
              <a:gd name="connsiteY1" fmla="*/ 0 h 450774"/>
              <a:gd name="connsiteX2" fmla="*/ 522897 w 522897"/>
              <a:gd name="connsiteY2" fmla="*/ 450774 h 450774"/>
              <a:gd name="connsiteX3" fmla="*/ 503736 w 522897"/>
              <a:gd name="connsiteY3" fmla="*/ 440374 h 450774"/>
              <a:gd name="connsiteX4" fmla="*/ 261447 w 522897"/>
              <a:gd name="connsiteY4" fmla="*/ 391458 h 450774"/>
              <a:gd name="connsiteX5" fmla="*/ 19159 w 522897"/>
              <a:gd name="connsiteY5" fmla="*/ 440374 h 45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897" h="450774">
                <a:moveTo>
                  <a:pt x="0" y="450773"/>
                </a:moveTo>
                <a:lnTo>
                  <a:pt x="261448" y="0"/>
                </a:lnTo>
                <a:lnTo>
                  <a:pt x="522897" y="450774"/>
                </a:lnTo>
                <a:lnTo>
                  <a:pt x="503736" y="440374"/>
                </a:lnTo>
                <a:cubicBezTo>
                  <a:pt x="429266" y="408876"/>
                  <a:pt x="347391" y="391458"/>
                  <a:pt x="261447" y="391458"/>
                </a:cubicBezTo>
                <a:cubicBezTo>
                  <a:pt x="175504" y="391458"/>
                  <a:pt x="93628" y="408876"/>
                  <a:pt x="19159" y="440374"/>
                </a:cubicBezTo>
                <a:close/>
              </a:path>
            </a:pathLst>
          </a:custGeom>
          <a:gradFill flip="none" rotWithShape="1">
            <a:gsLst>
              <a:gs pos="0">
                <a:schemeClr val="accent3"/>
              </a:gs>
              <a:gs pos="100000">
                <a:schemeClr val="accent3">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064DBF85-B142-4BC7-9E86-287127E0DDC1}"/>
              </a:ext>
            </a:extLst>
          </p:cNvPr>
          <p:cNvSpPr/>
          <p:nvPr/>
        </p:nvSpPr>
        <p:spPr>
          <a:xfrm rot="14400000" flipV="1">
            <a:off x="1840137" y="4115238"/>
            <a:ext cx="279266" cy="175788"/>
          </a:xfrm>
          <a:custGeom>
            <a:avLst/>
            <a:gdLst>
              <a:gd name="connsiteX0" fmla="*/ 0 w 522897"/>
              <a:gd name="connsiteY0" fmla="*/ 450773 h 450774"/>
              <a:gd name="connsiteX1" fmla="*/ 261448 w 522897"/>
              <a:gd name="connsiteY1" fmla="*/ 0 h 450774"/>
              <a:gd name="connsiteX2" fmla="*/ 522897 w 522897"/>
              <a:gd name="connsiteY2" fmla="*/ 450774 h 450774"/>
              <a:gd name="connsiteX3" fmla="*/ 503736 w 522897"/>
              <a:gd name="connsiteY3" fmla="*/ 440374 h 450774"/>
              <a:gd name="connsiteX4" fmla="*/ 261447 w 522897"/>
              <a:gd name="connsiteY4" fmla="*/ 391458 h 450774"/>
              <a:gd name="connsiteX5" fmla="*/ 19159 w 522897"/>
              <a:gd name="connsiteY5" fmla="*/ 440374 h 45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897" h="450774">
                <a:moveTo>
                  <a:pt x="0" y="450773"/>
                </a:moveTo>
                <a:lnTo>
                  <a:pt x="261448" y="0"/>
                </a:lnTo>
                <a:lnTo>
                  <a:pt x="522897" y="450774"/>
                </a:lnTo>
                <a:lnTo>
                  <a:pt x="503736" y="440374"/>
                </a:lnTo>
                <a:cubicBezTo>
                  <a:pt x="429266" y="408876"/>
                  <a:pt x="347391" y="391458"/>
                  <a:pt x="261447" y="391458"/>
                </a:cubicBezTo>
                <a:cubicBezTo>
                  <a:pt x="175504" y="391458"/>
                  <a:pt x="93628" y="408876"/>
                  <a:pt x="19159" y="440374"/>
                </a:cubicBezTo>
                <a:close/>
              </a:path>
            </a:pathLst>
          </a:custGeom>
          <a:gradFill flip="none" rotWithShape="1">
            <a:gsLst>
              <a:gs pos="0">
                <a:schemeClr val="accent3"/>
              </a:gs>
              <a:gs pos="100000">
                <a:schemeClr val="accent3">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TextBox 25">
            <a:extLst>
              <a:ext uri="{FF2B5EF4-FFF2-40B4-BE49-F238E27FC236}">
                <a16:creationId xmlns:a16="http://schemas.microsoft.com/office/drawing/2014/main" id="{967DFFF5-BB88-4AEB-B0D8-4E0B70073E99}"/>
              </a:ext>
            </a:extLst>
          </p:cNvPr>
          <p:cNvSpPr txBox="1"/>
          <p:nvPr/>
        </p:nvSpPr>
        <p:spPr>
          <a:xfrm>
            <a:off x="696596" y="5320074"/>
            <a:ext cx="1246504" cy="686726"/>
          </a:xfrm>
          <a:prstGeom prst="rect">
            <a:avLst/>
          </a:prstGeom>
          <a:noFill/>
        </p:spPr>
        <p:txBody>
          <a:bodyPr wrap="square" rtlCol="0">
            <a:spAutoFit/>
          </a:bodyPr>
          <a:lstStyle/>
          <a:p>
            <a:pPr algn="ctr">
              <a:lnSpc>
                <a:spcPts val="1600"/>
              </a:lnSpc>
              <a:spcAft>
                <a:spcPts val="600"/>
              </a:spcAft>
            </a:pPr>
            <a:r>
              <a:rPr lang="en-US" sz="1000" dirty="0">
                <a:solidFill>
                  <a:schemeClr val="bg1"/>
                </a:solidFill>
                <a:latin typeface="Montserrat" panose="00000500000000000000" pitchFamily="50" charset="0"/>
              </a:rPr>
              <a:t>Select targeted segment for CM Campaign</a:t>
            </a:r>
          </a:p>
        </p:txBody>
      </p:sp>
      <p:sp>
        <p:nvSpPr>
          <p:cNvPr id="41" name="TextBox 40">
            <a:extLst>
              <a:ext uri="{FF2B5EF4-FFF2-40B4-BE49-F238E27FC236}">
                <a16:creationId xmlns:a16="http://schemas.microsoft.com/office/drawing/2014/main" id="{A574BF72-6A3B-4668-88EE-07D0CAC020F5}"/>
              </a:ext>
            </a:extLst>
          </p:cNvPr>
          <p:cNvSpPr txBox="1"/>
          <p:nvPr/>
        </p:nvSpPr>
        <p:spPr>
          <a:xfrm>
            <a:off x="2016444" y="5320074"/>
            <a:ext cx="1559880" cy="891911"/>
          </a:xfrm>
          <a:prstGeom prst="rect">
            <a:avLst/>
          </a:prstGeom>
          <a:noFill/>
        </p:spPr>
        <p:txBody>
          <a:bodyPr wrap="square" rtlCol="0">
            <a:spAutoFit/>
          </a:bodyPr>
          <a:lstStyle/>
          <a:p>
            <a:pPr algn="ctr">
              <a:lnSpc>
                <a:spcPts val="1600"/>
              </a:lnSpc>
              <a:spcAft>
                <a:spcPts val="600"/>
              </a:spcAft>
            </a:pPr>
            <a:r>
              <a:rPr lang="en-US" sz="1000" dirty="0">
                <a:solidFill>
                  <a:schemeClr val="bg1"/>
                </a:solidFill>
                <a:latin typeface="Montserrat" panose="00000500000000000000" pitchFamily="50" charset="0"/>
              </a:rPr>
              <a:t>Activate display advertising with targeting powered by Lattice</a:t>
            </a:r>
          </a:p>
        </p:txBody>
      </p:sp>
      <p:sp>
        <p:nvSpPr>
          <p:cNvPr id="42" name="TextBox 41">
            <a:extLst>
              <a:ext uri="{FF2B5EF4-FFF2-40B4-BE49-F238E27FC236}">
                <a16:creationId xmlns:a16="http://schemas.microsoft.com/office/drawing/2014/main" id="{F032DCD1-EE03-4EBC-A8BD-7D67A7EF8BBD}"/>
              </a:ext>
            </a:extLst>
          </p:cNvPr>
          <p:cNvSpPr txBox="1"/>
          <p:nvPr/>
        </p:nvSpPr>
        <p:spPr>
          <a:xfrm>
            <a:off x="3649668" y="5320074"/>
            <a:ext cx="1246504" cy="558486"/>
          </a:xfrm>
          <a:prstGeom prst="rect">
            <a:avLst/>
          </a:prstGeom>
          <a:noFill/>
        </p:spPr>
        <p:txBody>
          <a:bodyPr wrap="square" rtlCol="0">
            <a:spAutoFit/>
          </a:bodyPr>
          <a:lstStyle/>
          <a:p>
            <a:pPr algn="ctr">
              <a:lnSpc>
                <a:spcPts val="1600"/>
              </a:lnSpc>
              <a:spcAft>
                <a:spcPts val="600"/>
              </a:spcAft>
            </a:pPr>
            <a:r>
              <a:rPr lang="en-US" sz="1200" b="1" dirty="0">
                <a:solidFill>
                  <a:schemeClr val="accent2"/>
                </a:solidFill>
                <a:latin typeface="Montserrat" panose="00000500000000000000" pitchFamily="50" charset="0"/>
              </a:rPr>
              <a:t>Touch 1</a:t>
            </a:r>
          </a:p>
          <a:p>
            <a:pPr algn="ctr">
              <a:lnSpc>
                <a:spcPts val="1600"/>
              </a:lnSpc>
              <a:spcAft>
                <a:spcPts val="600"/>
              </a:spcAft>
            </a:pPr>
            <a:r>
              <a:rPr lang="en-US" sz="1000" dirty="0">
                <a:solidFill>
                  <a:schemeClr val="bg1"/>
                </a:solidFill>
                <a:latin typeface="Montserrat" panose="00000500000000000000" pitchFamily="50" charset="0"/>
              </a:rPr>
              <a:t>Marketing Email</a:t>
            </a:r>
          </a:p>
        </p:txBody>
      </p:sp>
      <p:sp>
        <p:nvSpPr>
          <p:cNvPr id="43" name="TextBox 42">
            <a:extLst>
              <a:ext uri="{FF2B5EF4-FFF2-40B4-BE49-F238E27FC236}">
                <a16:creationId xmlns:a16="http://schemas.microsoft.com/office/drawing/2014/main" id="{E49F12E0-0165-46E3-879A-5B726AE110F3}"/>
              </a:ext>
            </a:extLst>
          </p:cNvPr>
          <p:cNvSpPr txBox="1"/>
          <p:nvPr/>
        </p:nvSpPr>
        <p:spPr>
          <a:xfrm>
            <a:off x="4969514" y="5320074"/>
            <a:ext cx="1246504" cy="558486"/>
          </a:xfrm>
          <a:prstGeom prst="rect">
            <a:avLst/>
          </a:prstGeom>
          <a:noFill/>
        </p:spPr>
        <p:txBody>
          <a:bodyPr wrap="square" rtlCol="0">
            <a:spAutoFit/>
          </a:bodyPr>
          <a:lstStyle/>
          <a:p>
            <a:pPr algn="ctr">
              <a:lnSpc>
                <a:spcPts val="1600"/>
              </a:lnSpc>
              <a:spcAft>
                <a:spcPts val="600"/>
              </a:spcAft>
            </a:pPr>
            <a:r>
              <a:rPr lang="en-US" sz="1200" b="1" dirty="0">
                <a:solidFill>
                  <a:schemeClr val="accent2"/>
                </a:solidFill>
                <a:latin typeface="Montserrat" panose="00000500000000000000" pitchFamily="50" charset="0"/>
              </a:rPr>
              <a:t>Touch 2</a:t>
            </a:r>
          </a:p>
          <a:p>
            <a:pPr algn="ctr">
              <a:lnSpc>
                <a:spcPts val="1600"/>
              </a:lnSpc>
              <a:spcAft>
                <a:spcPts val="600"/>
              </a:spcAft>
            </a:pPr>
            <a:r>
              <a:rPr lang="en-US" sz="1000" dirty="0">
                <a:solidFill>
                  <a:schemeClr val="bg1"/>
                </a:solidFill>
                <a:latin typeface="Montserrat" panose="00000500000000000000" pitchFamily="50" charset="0"/>
              </a:rPr>
              <a:t>SDR Phone</a:t>
            </a:r>
          </a:p>
        </p:txBody>
      </p:sp>
      <p:sp>
        <p:nvSpPr>
          <p:cNvPr id="45" name="TextBox 44">
            <a:extLst>
              <a:ext uri="{FF2B5EF4-FFF2-40B4-BE49-F238E27FC236}">
                <a16:creationId xmlns:a16="http://schemas.microsoft.com/office/drawing/2014/main" id="{77C23C8A-DAB2-42C4-9F1D-269F3D6850D9}"/>
              </a:ext>
            </a:extLst>
          </p:cNvPr>
          <p:cNvSpPr txBox="1"/>
          <p:nvPr/>
        </p:nvSpPr>
        <p:spPr>
          <a:xfrm>
            <a:off x="8929052" y="5320074"/>
            <a:ext cx="1246504" cy="763671"/>
          </a:xfrm>
          <a:prstGeom prst="rect">
            <a:avLst/>
          </a:prstGeom>
          <a:noFill/>
        </p:spPr>
        <p:txBody>
          <a:bodyPr wrap="square" rtlCol="0">
            <a:spAutoFit/>
          </a:bodyPr>
          <a:lstStyle/>
          <a:p>
            <a:pPr algn="ctr">
              <a:lnSpc>
                <a:spcPts val="1600"/>
              </a:lnSpc>
              <a:spcAft>
                <a:spcPts val="600"/>
              </a:spcAft>
            </a:pPr>
            <a:r>
              <a:rPr lang="en-US" sz="1200" b="1" dirty="0">
                <a:solidFill>
                  <a:schemeClr val="accent2"/>
                </a:solidFill>
                <a:latin typeface="Montserrat" panose="00000500000000000000" pitchFamily="50" charset="0"/>
              </a:rPr>
              <a:t>Touch 5</a:t>
            </a:r>
          </a:p>
          <a:p>
            <a:pPr algn="ctr">
              <a:lnSpc>
                <a:spcPts val="1600"/>
              </a:lnSpc>
              <a:spcAft>
                <a:spcPts val="600"/>
              </a:spcAft>
            </a:pPr>
            <a:r>
              <a:rPr lang="en-US" sz="1000" dirty="0">
                <a:solidFill>
                  <a:schemeClr val="bg1"/>
                </a:solidFill>
                <a:latin typeface="Montserrat" panose="00000500000000000000" pitchFamily="50" charset="0"/>
              </a:rPr>
              <a:t>SDR Email ((ask for meeting)</a:t>
            </a:r>
          </a:p>
        </p:txBody>
      </p:sp>
      <p:sp>
        <p:nvSpPr>
          <p:cNvPr id="46" name="TextBox 45">
            <a:extLst>
              <a:ext uri="{FF2B5EF4-FFF2-40B4-BE49-F238E27FC236}">
                <a16:creationId xmlns:a16="http://schemas.microsoft.com/office/drawing/2014/main" id="{2E97A2F2-EB54-4ED4-B1A1-BC75BE92B0EF}"/>
              </a:ext>
            </a:extLst>
          </p:cNvPr>
          <p:cNvSpPr txBox="1"/>
          <p:nvPr/>
        </p:nvSpPr>
        <p:spPr>
          <a:xfrm>
            <a:off x="7609206" y="5320074"/>
            <a:ext cx="1246504" cy="763671"/>
          </a:xfrm>
          <a:prstGeom prst="rect">
            <a:avLst/>
          </a:prstGeom>
          <a:noFill/>
        </p:spPr>
        <p:txBody>
          <a:bodyPr wrap="square" rtlCol="0">
            <a:spAutoFit/>
          </a:bodyPr>
          <a:lstStyle/>
          <a:p>
            <a:pPr algn="ctr">
              <a:lnSpc>
                <a:spcPts val="1600"/>
              </a:lnSpc>
              <a:spcAft>
                <a:spcPts val="600"/>
              </a:spcAft>
            </a:pPr>
            <a:r>
              <a:rPr lang="en-US" sz="1200" b="1" dirty="0">
                <a:solidFill>
                  <a:schemeClr val="accent2"/>
                </a:solidFill>
                <a:latin typeface="Montserrat" panose="00000500000000000000" pitchFamily="50" charset="0"/>
              </a:rPr>
              <a:t>Touch 4</a:t>
            </a:r>
          </a:p>
          <a:p>
            <a:pPr algn="ctr">
              <a:lnSpc>
                <a:spcPts val="1600"/>
              </a:lnSpc>
              <a:spcAft>
                <a:spcPts val="600"/>
              </a:spcAft>
            </a:pPr>
            <a:r>
              <a:rPr lang="en-US" sz="1000" dirty="0">
                <a:solidFill>
                  <a:schemeClr val="bg1"/>
                </a:solidFill>
                <a:latin typeface="Montserrat" panose="00000500000000000000" pitchFamily="50" charset="0"/>
              </a:rPr>
              <a:t>SDR Mailer, Brochure</a:t>
            </a:r>
          </a:p>
        </p:txBody>
      </p:sp>
      <p:sp>
        <p:nvSpPr>
          <p:cNvPr id="47" name="TextBox 46">
            <a:extLst>
              <a:ext uri="{FF2B5EF4-FFF2-40B4-BE49-F238E27FC236}">
                <a16:creationId xmlns:a16="http://schemas.microsoft.com/office/drawing/2014/main" id="{11232913-AC44-46F1-BB5E-CFA70C4499E1}"/>
              </a:ext>
            </a:extLst>
          </p:cNvPr>
          <p:cNvSpPr txBox="1"/>
          <p:nvPr/>
        </p:nvSpPr>
        <p:spPr>
          <a:xfrm>
            <a:off x="6289360" y="5320074"/>
            <a:ext cx="1246504" cy="558486"/>
          </a:xfrm>
          <a:prstGeom prst="rect">
            <a:avLst/>
          </a:prstGeom>
          <a:noFill/>
        </p:spPr>
        <p:txBody>
          <a:bodyPr wrap="square" rtlCol="0">
            <a:spAutoFit/>
          </a:bodyPr>
          <a:lstStyle/>
          <a:p>
            <a:pPr algn="ctr">
              <a:lnSpc>
                <a:spcPts val="1600"/>
              </a:lnSpc>
              <a:spcAft>
                <a:spcPts val="600"/>
              </a:spcAft>
            </a:pPr>
            <a:r>
              <a:rPr lang="en-US" sz="1200" b="1" dirty="0">
                <a:solidFill>
                  <a:schemeClr val="accent2"/>
                </a:solidFill>
                <a:latin typeface="Montserrat" panose="00000500000000000000" pitchFamily="50" charset="0"/>
              </a:rPr>
              <a:t>Touch 3</a:t>
            </a:r>
          </a:p>
          <a:p>
            <a:pPr algn="ctr">
              <a:lnSpc>
                <a:spcPts val="1600"/>
              </a:lnSpc>
              <a:spcAft>
                <a:spcPts val="600"/>
              </a:spcAft>
            </a:pPr>
            <a:r>
              <a:rPr lang="en-US" sz="1000" dirty="0">
                <a:solidFill>
                  <a:schemeClr val="bg1"/>
                </a:solidFill>
                <a:latin typeface="Montserrat" panose="00000500000000000000" pitchFamily="50" charset="0"/>
              </a:rPr>
              <a:t>SDR Email</a:t>
            </a:r>
          </a:p>
        </p:txBody>
      </p:sp>
      <p:grpSp>
        <p:nvGrpSpPr>
          <p:cNvPr id="3" name="Group 2">
            <a:extLst>
              <a:ext uri="{FF2B5EF4-FFF2-40B4-BE49-F238E27FC236}">
                <a16:creationId xmlns:a16="http://schemas.microsoft.com/office/drawing/2014/main" id="{484BD3F8-761E-C5D4-D4C4-B5C9F902671B}"/>
              </a:ext>
            </a:extLst>
          </p:cNvPr>
          <p:cNvGrpSpPr/>
          <p:nvPr/>
        </p:nvGrpSpPr>
        <p:grpSpPr>
          <a:xfrm>
            <a:off x="926541" y="2196107"/>
            <a:ext cx="786612" cy="786612"/>
            <a:chOff x="926541" y="2196107"/>
            <a:chExt cx="786612" cy="786612"/>
          </a:xfrm>
        </p:grpSpPr>
        <p:sp>
          <p:nvSpPr>
            <p:cNvPr id="5" name="Oval 4">
              <a:extLst>
                <a:ext uri="{FF2B5EF4-FFF2-40B4-BE49-F238E27FC236}">
                  <a16:creationId xmlns:a16="http://schemas.microsoft.com/office/drawing/2014/main" id="{816A0CA1-3F15-4B13-9DD2-77CD0392B9A6}"/>
                </a:ext>
              </a:extLst>
            </p:cNvPr>
            <p:cNvSpPr/>
            <p:nvPr/>
          </p:nvSpPr>
          <p:spPr>
            <a:xfrm>
              <a:off x="926541" y="2196107"/>
              <a:ext cx="786612" cy="786612"/>
            </a:xfrm>
            <a:prstGeom prst="ellipse">
              <a:avLst/>
            </a:prstGeom>
            <a:gradFill>
              <a:gsLst>
                <a:gs pos="100000">
                  <a:schemeClr val="accent1">
                    <a:lumMod val="50000"/>
                    <a:lumOff val="5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63B51301-87D2-4F1C-880F-B4EF940951A2}"/>
                </a:ext>
              </a:extLst>
            </p:cNvPr>
            <p:cNvSpPr/>
            <p:nvPr/>
          </p:nvSpPr>
          <p:spPr>
            <a:xfrm>
              <a:off x="1116992" y="2445931"/>
              <a:ext cx="405710" cy="286964"/>
            </a:xfrm>
            <a:custGeom>
              <a:avLst/>
              <a:gdLst>
                <a:gd name="connsiteX0" fmla="*/ 0 w 1004207"/>
                <a:gd name="connsiteY0" fmla="*/ 438796 h 710292"/>
                <a:gd name="connsiteX1" fmla="*/ 0 w 1004207"/>
                <a:gd name="connsiteY1" fmla="*/ 274204 h 710292"/>
                <a:gd name="connsiteX2" fmla="*/ 1102 w 1004207"/>
                <a:gd name="connsiteY2" fmla="*/ 268479 h 710292"/>
                <a:gd name="connsiteX3" fmla="*/ 10961 w 1004207"/>
                <a:gd name="connsiteY3" fmla="*/ 130982 h 710292"/>
                <a:gd name="connsiteX4" fmla="*/ 101431 w 1004207"/>
                <a:gd name="connsiteY4" fmla="*/ 25357 h 710292"/>
                <a:gd name="connsiteX5" fmla="*/ 209261 w 1004207"/>
                <a:gd name="connsiteY5" fmla="*/ 13294 h 710292"/>
                <a:gd name="connsiteX6" fmla="*/ 336073 w 1004207"/>
                <a:gd name="connsiteY6" fmla="*/ 4507 h 710292"/>
                <a:gd name="connsiteX7" fmla="*/ 523902 w 1004207"/>
                <a:gd name="connsiteY7" fmla="*/ 7 h 710292"/>
                <a:gd name="connsiteX8" fmla="*/ 649122 w 1004207"/>
                <a:gd name="connsiteY8" fmla="*/ 3436 h 710292"/>
                <a:gd name="connsiteX9" fmla="*/ 749665 w 1004207"/>
                <a:gd name="connsiteY9" fmla="*/ 9681 h 710292"/>
                <a:gd name="connsiteX10" fmla="*/ 885876 w 1004207"/>
                <a:gd name="connsiteY10" fmla="*/ 22846 h 710292"/>
                <a:gd name="connsiteX11" fmla="*/ 985746 w 1004207"/>
                <a:gd name="connsiteY11" fmla="*/ 98958 h 710292"/>
                <a:gd name="connsiteX12" fmla="*/ 995910 w 1004207"/>
                <a:gd name="connsiteY12" fmla="*/ 171365 h 710292"/>
                <a:gd name="connsiteX13" fmla="*/ 1002524 w 1004207"/>
                <a:gd name="connsiteY13" fmla="*/ 272857 h 710292"/>
                <a:gd name="connsiteX14" fmla="*/ 1003136 w 1004207"/>
                <a:gd name="connsiteY14" fmla="*/ 431448 h 710292"/>
                <a:gd name="connsiteX15" fmla="*/ 992328 w 1004207"/>
                <a:gd name="connsiteY15" fmla="*/ 582600 h 710292"/>
                <a:gd name="connsiteX16" fmla="*/ 904215 w 1004207"/>
                <a:gd name="connsiteY16" fmla="*/ 687215 h 710292"/>
                <a:gd name="connsiteX17" fmla="*/ 858628 w 1004207"/>
                <a:gd name="connsiteY17" fmla="*/ 692818 h 710292"/>
                <a:gd name="connsiteX18" fmla="*/ 712589 w 1004207"/>
                <a:gd name="connsiteY18" fmla="*/ 706013 h 710292"/>
                <a:gd name="connsiteX19" fmla="*/ 625639 w 1004207"/>
                <a:gd name="connsiteY19" fmla="*/ 710208 h 710292"/>
                <a:gd name="connsiteX20" fmla="*/ 475927 w 1004207"/>
                <a:gd name="connsiteY20" fmla="*/ 712933 h 710292"/>
                <a:gd name="connsiteX21" fmla="*/ 313570 w 1004207"/>
                <a:gd name="connsiteY21" fmla="*/ 707636 h 710292"/>
                <a:gd name="connsiteX22" fmla="*/ 226773 w 1004207"/>
                <a:gd name="connsiteY22" fmla="*/ 701206 h 710292"/>
                <a:gd name="connsiteX23" fmla="*/ 117841 w 1004207"/>
                <a:gd name="connsiteY23" fmla="*/ 690277 h 710292"/>
                <a:gd name="connsiteX24" fmla="*/ 13471 w 1004207"/>
                <a:gd name="connsiteY24" fmla="*/ 598459 h 710292"/>
                <a:gd name="connsiteX25" fmla="*/ 3245 w 1004207"/>
                <a:gd name="connsiteY25" fmla="*/ 489466 h 710292"/>
                <a:gd name="connsiteX26" fmla="*/ 0 w 1004207"/>
                <a:gd name="connsiteY26" fmla="*/ 438796 h 710292"/>
                <a:gd name="connsiteX27" fmla="*/ 419777 w 1004207"/>
                <a:gd name="connsiteY27" fmla="*/ 356531 h 710292"/>
                <a:gd name="connsiteX28" fmla="*/ 419838 w 1004207"/>
                <a:gd name="connsiteY28" fmla="*/ 507407 h 710292"/>
                <a:gd name="connsiteX29" fmla="*/ 421400 w 1004207"/>
                <a:gd name="connsiteY29" fmla="*/ 517541 h 710292"/>
                <a:gd name="connsiteX30" fmla="*/ 430615 w 1004207"/>
                <a:gd name="connsiteY30" fmla="*/ 513683 h 710292"/>
                <a:gd name="connsiteX31" fmla="*/ 656439 w 1004207"/>
                <a:gd name="connsiteY31" fmla="*/ 363266 h 710292"/>
                <a:gd name="connsiteX32" fmla="*/ 656347 w 1004207"/>
                <a:gd name="connsiteY32" fmla="*/ 349765 h 710292"/>
                <a:gd name="connsiteX33" fmla="*/ 430554 w 1004207"/>
                <a:gd name="connsiteY33" fmla="*/ 199317 h 710292"/>
                <a:gd name="connsiteX34" fmla="*/ 421338 w 1004207"/>
                <a:gd name="connsiteY34" fmla="*/ 195490 h 710292"/>
                <a:gd name="connsiteX35" fmla="*/ 419808 w 1004207"/>
                <a:gd name="connsiteY35" fmla="*/ 205655 h 710292"/>
                <a:gd name="connsiteX36" fmla="*/ 419777 w 1004207"/>
                <a:gd name="connsiteY36" fmla="*/ 356531 h 71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04207" h="710292">
                  <a:moveTo>
                    <a:pt x="0" y="438796"/>
                  </a:moveTo>
                  <a:cubicBezTo>
                    <a:pt x="0" y="383932"/>
                    <a:pt x="0" y="329068"/>
                    <a:pt x="0" y="274204"/>
                  </a:cubicBezTo>
                  <a:cubicBezTo>
                    <a:pt x="367" y="272306"/>
                    <a:pt x="1041" y="270377"/>
                    <a:pt x="1102" y="268479"/>
                  </a:cubicBezTo>
                  <a:cubicBezTo>
                    <a:pt x="1898" y="222463"/>
                    <a:pt x="7593" y="176815"/>
                    <a:pt x="10961" y="130982"/>
                  </a:cubicBezTo>
                  <a:cubicBezTo>
                    <a:pt x="14818" y="78935"/>
                    <a:pt x="52231" y="33041"/>
                    <a:pt x="101431" y="25357"/>
                  </a:cubicBezTo>
                  <a:cubicBezTo>
                    <a:pt x="137130" y="19785"/>
                    <a:pt x="173195" y="16080"/>
                    <a:pt x="209261" y="13294"/>
                  </a:cubicBezTo>
                  <a:cubicBezTo>
                    <a:pt x="251511" y="10018"/>
                    <a:pt x="293731" y="6589"/>
                    <a:pt x="336073" y="4507"/>
                  </a:cubicBezTo>
                  <a:cubicBezTo>
                    <a:pt x="398682" y="1415"/>
                    <a:pt x="461293" y="-116"/>
                    <a:pt x="523902" y="7"/>
                  </a:cubicBezTo>
                  <a:cubicBezTo>
                    <a:pt x="565663" y="98"/>
                    <a:pt x="607423" y="1690"/>
                    <a:pt x="649122" y="3436"/>
                  </a:cubicBezTo>
                  <a:cubicBezTo>
                    <a:pt x="682677" y="4844"/>
                    <a:pt x="716202" y="6865"/>
                    <a:pt x="749665" y="9681"/>
                  </a:cubicBezTo>
                  <a:cubicBezTo>
                    <a:pt x="795100" y="13539"/>
                    <a:pt x="840473" y="18529"/>
                    <a:pt x="885876" y="22846"/>
                  </a:cubicBezTo>
                  <a:cubicBezTo>
                    <a:pt x="935015" y="27500"/>
                    <a:pt x="968295" y="53524"/>
                    <a:pt x="985746" y="98958"/>
                  </a:cubicBezTo>
                  <a:cubicBezTo>
                    <a:pt x="994594" y="121951"/>
                    <a:pt x="993553" y="147086"/>
                    <a:pt x="995910" y="171365"/>
                  </a:cubicBezTo>
                  <a:cubicBezTo>
                    <a:pt x="999186" y="205104"/>
                    <a:pt x="1001023" y="238965"/>
                    <a:pt x="1002524" y="272857"/>
                  </a:cubicBezTo>
                  <a:cubicBezTo>
                    <a:pt x="1004881" y="325731"/>
                    <a:pt x="1004575" y="378605"/>
                    <a:pt x="1003136" y="431448"/>
                  </a:cubicBezTo>
                  <a:cubicBezTo>
                    <a:pt x="1001789" y="481934"/>
                    <a:pt x="996553" y="532237"/>
                    <a:pt x="992328" y="582600"/>
                  </a:cubicBezTo>
                  <a:cubicBezTo>
                    <a:pt x="988042" y="633698"/>
                    <a:pt x="953079" y="677020"/>
                    <a:pt x="904215" y="687215"/>
                  </a:cubicBezTo>
                  <a:cubicBezTo>
                    <a:pt x="889275" y="690338"/>
                    <a:pt x="873813" y="690858"/>
                    <a:pt x="858628" y="692818"/>
                  </a:cubicBezTo>
                  <a:cubicBezTo>
                    <a:pt x="810132" y="699094"/>
                    <a:pt x="761330" y="702431"/>
                    <a:pt x="712589" y="706013"/>
                  </a:cubicBezTo>
                  <a:cubicBezTo>
                    <a:pt x="683626" y="708156"/>
                    <a:pt x="654633" y="709014"/>
                    <a:pt x="625639" y="710208"/>
                  </a:cubicBezTo>
                  <a:cubicBezTo>
                    <a:pt x="575735" y="712259"/>
                    <a:pt x="525831" y="713882"/>
                    <a:pt x="475927" y="712933"/>
                  </a:cubicBezTo>
                  <a:cubicBezTo>
                    <a:pt x="421798" y="711922"/>
                    <a:pt x="367668" y="709963"/>
                    <a:pt x="313570" y="707636"/>
                  </a:cubicBezTo>
                  <a:cubicBezTo>
                    <a:pt x="284607" y="706381"/>
                    <a:pt x="255675" y="703870"/>
                    <a:pt x="226773" y="701206"/>
                  </a:cubicBezTo>
                  <a:cubicBezTo>
                    <a:pt x="190432" y="697900"/>
                    <a:pt x="154213" y="693277"/>
                    <a:pt x="117841" y="690277"/>
                  </a:cubicBezTo>
                  <a:cubicBezTo>
                    <a:pt x="65641" y="685960"/>
                    <a:pt x="20880" y="647751"/>
                    <a:pt x="13471" y="598459"/>
                  </a:cubicBezTo>
                  <a:cubicBezTo>
                    <a:pt x="8021" y="562363"/>
                    <a:pt x="5542" y="525899"/>
                    <a:pt x="3245" y="489466"/>
                  </a:cubicBezTo>
                  <a:cubicBezTo>
                    <a:pt x="2174" y="472566"/>
                    <a:pt x="1071" y="455666"/>
                    <a:pt x="0" y="438796"/>
                  </a:cubicBezTo>
                  <a:close/>
                  <a:moveTo>
                    <a:pt x="419777" y="356531"/>
                  </a:moveTo>
                  <a:cubicBezTo>
                    <a:pt x="419777" y="406833"/>
                    <a:pt x="419746" y="457105"/>
                    <a:pt x="419838" y="507407"/>
                  </a:cubicBezTo>
                  <a:cubicBezTo>
                    <a:pt x="419838" y="510867"/>
                    <a:pt x="418155" y="515490"/>
                    <a:pt x="421400" y="517541"/>
                  </a:cubicBezTo>
                  <a:cubicBezTo>
                    <a:pt x="425013" y="519837"/>
                    <a:pt x="427829" y="515551"/>
                    <a:pt x="430615" y="513683"/>
                  </a:cubicBezTo>
                  <a:cubicBezTo>
                    <a:pt x="505931" y="463626"/>
                    <a:pt x="581185" y="413446"/>
                    <a:pt x="656439" y="363266"/>
                  </a:cubicBezTo>
                  <a:cubicBezTo>
                    <a:pt x="666359" y="356653"/>
                    <a:pt x="666359" y="356439"/>
                    <a:pt x="656347" y="349765"/>
                  </a:cubicBezTo>
                  <a:cubicBezTo>
                    <a:pt x="581093" y="299585"/>
                    <a:pt x="505869" y="249405"/>
                    <a:pt x="430554" y="199317"/>
                  </a:cubicBezTo>
                  <a:cubicBezTo>
                    <a:pt x="427768" y="197480"/>
                    <a:pt x="424951" y="193133"/>
                    <a:pt x="421338" y="195490"/>
                  </a:cubicBezTo>
                  <a:cubicBezTo>
                    <a:pt x="418185" y="197572"/>
                    <a:pt x="419838" y="202164"/>
                    <a:pt x="419808" y="205655"/>
                  </a:cubicBezTo>
                  <a:cubicBezTo>
                    <a:pt x="419746" y="255926"/>
                    <a:pt x="419777" y="306229"/>
                    <a:pt x="419777" y="356531"/>
                  </a:cubicBezTo>
                  <a:close/>
                </a:path>
              </a:pathLst>
            </a:custGeom>
            <a:solidFill>
              <a:schemeClr val="bg1"/>
            </a:solidFill>
            <a:ln w="3060"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6B1AA56A-08DF-F7FA-DE61-954F781E02E0}"/>
              </a:ext>
            </a:extLst>
          </p:cNvPr>
          <p:cNvGrpSpPr/>
          <p:nvPr/>
        </p:nvGrpSpPr>
        <p:grpSpPr>
          <a:xfrm>
            <a:off x="926541" y="4158910"/>
            <a:ext cx="786612" cy="786612"/>
            <a:chOff x="926541" y="4158910"/>
            <a:chExt cx="786612" cy="786612"/>
          </a:xfrm>
        </p:grpSpPr>
        <p:sp>
          <p:nvSpPr>
            <p:cNvPr id="8" name="Oval 7">
              <a:extLst>
                <a:ext uri="{FF2B5EF4-FFF2-40B4-BE49-F238E27FC236}">
                  <a16:creationId xmlns:a16="http://schemas.microsoft.com/office/drawing/2014/main" id="{907F2D2A-BFE7-4795-9FA7-63A7ADAF51A6}"/>
                </a:ext>
              </a:extLst>
            </p:cNvPr>
            <p:cNvSpPr/>
            <p:nvPr/>
          </p:nvSpPr>
          <p:spPr>
            <a:xfrm>
              <a:off x="926541" y="4158910"/>
              <a:ext cx="786612" cy="786612"/>
            </a:xfrm>
            <a:prstGeom prst="ellipse">
              <a:avLst/>
            </a:prstGeom>
            <a:gradFill>
              <a:gsLst>
                <a:gs pos="100000">
                  <a:schemeClr val="accent1">
                    <a:lumMod val="50000"/>
                    <a:lumOff val="5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E93F1020-767C-4823-A679-8AAA0587CFDD}"/>
                </a:ext>
              </a:extLst>
            </p:cNvPr>
            <p:cNvSpPr/>
            <p:nvPr/>
          </p:nvSpPr>
          <p:spPr>
            <a:xfrm>
              <a:off x="1139518" y="4427247"/>
              <a:ext cx="360658" cy="249938"/>
            </a:xfrm>
            <a:custGeom>
              <a:avLst/>
              <a:gdLst>
                <a:gd name="connsiteX0" fmla="*/ 20 w 1007268"/>
                <a:gd name="connsiteY0" fmla="*/ 349948 h 698046"/>
                <a:gd name="connsiteX1" fmla="*/ 51 w 1007268"/>
                <a:gd name="connsiteY1" fmla="*/ 92804 h 698046"/>
                <a:gd name="connsiteX2" fmla="*/ 91072 w 1007268"/>
                <a:gd name="connsiteY2" fmla="*/ 67 h 698046"/>
                <a:gd name="connsiteX3" fmla="*/ 143824 w 1007268"/>
                <a:gd name="connsiteY3" fmla="*/ 18437 h 698046"/>
                <a:gd name="connsiteX4" fmla="*/ 506379 w 1007268"/>
                <a:gd name="connsiteY4" fmla="*/ 316638 h 698046"/>
                <a:gd name="connsiteX5" fmla="*/ 525606 w 1007268"/>
                <a:gd name="connsiteY5" fmla="*/ 316393 h 698046"/>
                <a:gd name="connsiteX6" fmla="*/ 819612 w 1007268"/>
                <a:gd name="connsiteY6" fmla="*/ 66841 h 698046"/>
                <a:gd name="connsiteX7" fmla="*/ 890580 w 1007268"/>
                <a:gd name="connsiteY7" fmla="*/ 6803 h 698046"/>
                <a:gd name="connsiteX8" fmla="*/ 904970 w 1007268"/>
                <a:gd name="connsiteY8" fmla="*/ 772 h 698046"/>
                <a:gd name="connsiteX9" fmla="*/ 1009095 w 1007268"/>
                <a:gd name="connsiteY9" fmla="*/ 98712 h 698046"/>
                <a:gd name="connsiteX10" fmla="*/ 1009156 w 1007268"/>
                <a:gd name="connsiteY10" fmla="*/ 315689 h 698046"/>
                <a:gd name="connsiteX11" fmla="*/ 1009095 w 1007268"/>
                <a:gd name="connsiteY11" fmla="*/ 601551 h 698046"/>
                <a:gd name="connsiteX12" fmla="*/ 964151 w 1007268"/>
                <a:gd name="connsiteY12" fmla="*/ 686663 h 698046"/>
                <a:gd name="connsiteX13" fmla="*/ 921778 w 1007268"/>
                <a:gd name="connsiteY13" fmla="*/ 699522 h 698046"/>
                <a:gd name="connsiteX14" fmla="*/ 881610 w 1007268"/>
                <a:gd name="connsiteY14" fmla="*/ 699859 h 698046"/>
                <a:gd name="connsiteX15" fmla="*/ 870343 w 1007268"/>
                <a:gd name="connsiteY15" fmla="*/ 688256 h 698046"/>
                <a:gd name="connsiteX16" fmla="*/ 870373 w 1007268"/>
                <a:gd name="connsiteY16" fmla="*/ 677938 h 698046"/>
                <a:gd name="connsiteX17" fmla="*/ 870282 w 1007268"/>
                <a:gd name="connsiteY17" fmla="*/ 230208 h 698046"/>
                <a:gd name="connsiteX18" fmla="*/ 868200 w 1007268"/>
                <a:gd name="connsiteY18" fmla="*/ 217595 h 698046"/>
                <a:gd name="connsiteX19" fmla="*/ 857852 w 1007268"/>
                <a:gd name="connsiteY19" fmla="*/ 223504 h 698046"/>
                <a:gd name="connsiteX20" fmla="*/ 517462 w 1007268"/>
                <a:gd name="connsiteY20" fmla="*/ 486955 h 698046"/>
                <a:gd name="connsiteX21" fmla="*/ 491255 w 1007268"/>
                <a:gd name="connsiteY21" fmla="*/ 486465 h 698046"/>
                <a:gd name="connsiteX22" fmla="*/ 142599 w 1007268"/>
                <a:gd name="connsiteY22" fmla="*/ 209390 h 698046"/>
                <a:gd name="connsiteX23" fmla="*/ 133537 w 1007268"/>
                <a:gd name="connsiteY23" fmla="*/ 202348 h 698046"/>
                <a:gd name="connsiteX24" fmla="*/ 127873 w 1007268"/>
                <a:gd name="connsiteY24" fmla="*/ 205318 h 698046"/>
                <a:gd name="connsiteX25" fmla="*/ 127781 w 1007268"/>
                <a:gd name="connsiteY25" fmla="*/ 215635 h 698046"/>
                <a:gd name="connsiteX26" fmla="*/ 127781 w 1007268"/>
                <a:gd name="connsiteY26" fmla="*/ 680571 h 698046"/>
                <a:gd name="connsiteX27" fmla="*/ 108125 w 1007268"/>
                <a:gd name="connsiteY27" fmla="*/ 699859 h 698046"/>
                <a:gd name="connsiteX28" fmla="*/ 33667 w 1007268"/>
                <a:gd name="connsiteY28" fmla="*/ 679254 h 698046"/>
                <a:gd name="connsiteX29" fmla="*/ 112 w 1007268"/>
                <a:gd name="connsiteY29" fmla="*/ 610552 h 698046"/>
                <a:gd name="connsiteX30" fmla="*/ 20 w 1007268"/>
                <a:gd name="connsiteY30" fmla="*/ 349948 h 69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7268" h="698046">
                  <a:moveTo>
                    <a:pt x="20" y="349948"/>
                  </a:moveTo>
                  <a:cubicBezTo>
                    <a:pt x="20" y="264223"/>
                    <a:pt x="-41" y="178498"/>
                    <a:pt x="51" y="92804"/>
                  </a:cubicBezTo>
                  <a:cubicBezTo>
                    <a:pt x="112" y="40787"/>
                    <a:pt x="39270" y="1996"/>
                    <a:pt x="91072" y="67"/>
                  </a:cubicBezTo>
                  <a:cubicBezTo>
                    <a:pt x="111860" y="-698"/>
                    <a:pt x="127658" y="5027"/>
                    <a:pt x="143824" y="18437"/>
                  </a:cubicBezTo>
                  <a:cubicBezTo>
                    <a:pt x="264267" y="118307"/>
                    <a:pt x="385568" y="217166"/>
                    <a:pt x="506379" y="316638"/>
                  </a:cubicBezTo>
                  <a:cubicBezTo>
                    <a:pt x="513880" y="322822"/>
                    <a:pt x="518350" y="322547"/>
                    <a:pt x="525606" y="316393"/>
                  </a:cubicBezTo>
                  <a:cubicBezTo>
                    <a:pt x="623455" y="233025"/>
                    <a:pt x="721549" y="149964"/>
                    <a:pt x="819612" y="66841"/>
                  </a:cubicBezTo>
                  <a:cubicBezTo>
                    <a:pt x="843248" y="46788"/>
                    <a:pt x="867006" y="26887"/>
                    <a:pt x="890580" y="6803"/>
                  </a:cubicBezTo>
                  <a:cubicBezTo>
                    <a:pt x="894836" y="3190"/>
                    <a:pt x="899245" y="1078"/>
                    <a:pt x="904970" y="772"/>
                  </a:cubicBezTo>
                  <a:cubicBezTo>
                    <a:pt x="965467" y="-2351"/>
                    <a:pt x="1008881" y="38154"/>
                    <a:pt x="1009095" y="98712"/>
                  </a:cubicBezTo>
                  <a:cubicBezTo>
                    <a:pt x="1009340" y="171028"/>
                    <a:pt x="1009156" y="243373"/>
                    <a:pt x="1009156" y="315689"/>
                  </a:cubicBezTo>
                  <a:cubicBezTo>
                    <a:pt x="1009156" y="410966"/>
                    <a:pt x="1009279" y="506274"/>
                    <a:pt x="1009095" y="601551"/>
                  </a:cubicBezTo>
                  <a:cubicBezTo>
                    <a:pt x="1009003" y="637586"/>
                    <a:pt x="995808" y="667069"/>
                    <a:pt x="964151" y="686663"/>
                  </a:cubicBezTo>
                  <a:cubicBezTo>
                    <a:pt x="951139" y="694716"/>
                    <a:pt x="936811" y="698696"/>
                    <a:pt x="921778" y="699522"/>
                  </a:cubicBezTo>
                  <a:cubicBezTo>
                    <a:pt x="908429" y="700257"/>
                    <a:pt x="894989" y="699430"/>
                    <a:pt x="881610" y="699859"/>
                  </a:cubicBezTo>
                  <a:cubicBezTo>
                    <a:pt x="873098" y="700135"/>
                    <a:pt x="869700" y="696522"/>
                    <a:pt x="870343" y="688256"/>
                  </a:cubicBezTo>
                  <a:cubicBezTo>
                    <a:pt x="870619" y="684827"/>
                    <a:pt x="870373" y="681367"/>
                    <a:pt x="870373" y="677938"/>
                  </a:cubicBezTo>
                  <a:cubicBezTo>
                    <a:pt x="870373" y="528685"/>
                    <a:pt x="870404" y="379462"/>
                    <a:pt x="870282" y="230208"/>
                  </a:cubicBezTo>
                  <a:cubicBezTo>
                    <a:pt x="870282" y="225892"/>
                    <a:pt x="872731" y="219768"/>
                    <a:pt x="868200" y="217595"/>
                  </a:cubicBezTo>
                  <a:cubicBezTo>
                    <a:pt x="864557" y="215850"/>
                    <a:pt x="861066" y="221024"/>
                    <a:pt x="857852" y="223504"/>
                  </a:cubicBezTo>
                  <a:cubicBezTo>
                    <a:pt x="744297" y="311188"/>
                    <a:pt x="630650" y="398781"/>
                    <a:pt x="517462" y="486955"/>
                  </a:cubicBezTo>
                  <a:cubicBezTo>
                    <a:pt x="507145" y="495007"/>
                    <a:pt x="500868" y="494150"/>
                    <a:pt x="491255" y="486465"/>
                  </a:cubicBezTo>
                  <a:cubicBezTo>
                    <a:pt x="375220" y="393882"/>
                    <a:pt x="258879" y="301697"/>
                    <a:pt x="142599" y="209390"/>
                  </a:cubicBezTo>
                  <a:cubicBezTo>
                    <a:pt x="139599" y="207001"/>
                    <a:pt x="136598" y="204613"/>
                    <a:pt x="133537" y="202348"/>
                  </a:cubicBezTo>
                  <a:cubicBezTo>
                    <a:pt x="129710" y="199531"/>
                    <a:pt x="127995" y="201062"/>
                    <a:pt x="127873" y="205318"/>
                  </a:cubicBezTo>
                  <a:cubicBezTo>
                    <a:pt x="127750" y="208747"/>
                    <a:pt x="127781" y="212206"/>
                    <a:pt x="127781" y="215635"/>
                  </a:cubicBezTo>
                  <a:cubicBezTo>
                    <a:pt x="127781" y="370614"/>
                    <a:pt x="127781" y="525592"/>
                    <a:pt x="127781" y="680571"/>
                  </a:cubicBezTo>
                  <a:cubicBezTo>
                    <a:pt x="127781" y="699737"/>
                    <a:pt x="127750" y="699216"/>
                    <a:pt x="108125" y="699859"/>
                  </a:cubicBezTo>
                  <a:cubicBezTo>
                    <a:pt x="81030" y="700716"/>
                    <a:pt x="55343" y="697318"/>
                    <a:pt x="33667" y="679254"/>
                  </a:cubicBezTo>
                  <a:cubicBezTo>
                    <a:pt x="12266" y="661405"/>
                    <a:pt x="142" y="638811"/>
                    <a:pt x="112" y="610552"/>
                  </a:cubicBezTo>
                  <a:cubicBezTo>
                    <a:pt x="-41" y="523664"/>
                    <a:pt x="20" y="436806"/>
                    <a:pt x="20" y="349948"/>
                  </a:cubicBezTo>
                  <a:close/>
                </a:path>
              </a:pathLst>
            </a:custGeom>
            <a:solidFill>
              <a:schemeClr val="bg1"/>
            </a:solidFill>
            <a:ln w="306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B2271209-ECC5-84A6-0476-FB9FAFC4CD16}"/>
              </a:ext>
            </a:extLst>
          </p:cNvPr>
          <p:cNvGrpSpPr/>
          <p:nvPr/>
        </p:nvGrpSpPr>
        <p:grpSpPr>
          <a:xfrm>
            <a:off x="926541" y="3177508"/>
            <a:ext cx="786612" cy="786612"/>
            <a:chOff x="926541" y="3177508"/>
            <a:chExt cx="786612" cy="786612"/>
          </a:xfrm>
        </p:grpSpPr>
        <p:sp>
          <p:nvSpPr>
            <p:cNvPr id="7" name="Oval 6">
              <a:extLst>
                <a:ext uri="{FF2B5EF4-FFF2-40B4-BE49-F238E27FC236}">
                  <a16:creationId xmlns:a16="http://schemas.microsoft.com/office/drawing/2014/main" id="{1701299B-6473-48DB-A8E1-8D61355CA04D}"/>
                </a:ext>
              </a:extLst>
            </p:cNvPr>
            <p:cNvSpPr/>
            <p:nvPr/>
          </p:nvSpPr>
          <p:spPr>
            <a:xfrm>
              <a:off x="926541" y="3177508"/>
              <a:ext cx="786612" cy="786612"/>
            </a:xfrm>
            <a:prstGeom prst="ellipse">
              <a:avLst/>
            </a:prstGeom>
            <a:gradFill>
              <a:gsLst>
                <a:gs pos="100000">
                  <a:schemeClr val="accent1">
                    <a:lumMod val="50000"/>
                    <a:lumOff val="5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429B9309-665F-4AF3-9789-3CF5BCFEA666}"/>
                </a:ext>
              </a:extLst>
            </p:cNvPr>
            <p:cNvSpPr/>
            <p:nvPr/>
          </p:nvSpPr>
          <p:spPr>
            <a:xfrm>
              <a:off x="1131433" y="3417035"/>
              <a:ext cx="376828" cy="307558"/>
            </a:xfrm>
            <a:custGeom>
              <a:avLst/>
              <a:gdLst>
                <a:gd name="connsiteX0" fmla="*/ 0 w 1249135"/>
                <a:gd name="connsiteY0" fmla="*/ 904913 h 1019515"/>
                <a:gd name="connsiteX1" fmla="*/ 34075 w 1249135"/>
                <a:gd name="connsiteY1" fmla="*/ 906260 h 1019515"/>
                <a:gd name="connsiteX2" fmla="*/ 366229 w 1249135"/>
                <a:gd name="connsiteY2" fmla="*/ 806605 h 1019515"/>
                <a:gd name="connsiteX3" fmla="*/ 370975 w 1249135"/>
                <a:gd name="connsiteY3" fmla="*/ 800849 h 1019515"/>
                <a:gd name="connsiteX4" fmla="*/ 325785 w 1249135"/>
                <a:gd name="connsiteY4" fmla="*/ 792675 h 1019515"/>
                <a:gd name="connsiteX5" fmla="*/ 143161 w 1249135"/>
                <a:gd name="connsiteY5" fmla="*/ 631757 h 1019515"/>
                <a:gd name="connsiteX6" fmla="*/ 152682 w 1249135"/>
                <a:gd name="connsiteY6" fmla="*/ 619969 h 1019515"/>
                <a:gd name="connsiteX7" fmla="*/ 244867 w 1249135"/>
                <a:gd name="connsiteY7" fmla="*/ 615285 h 1019515"/>
                <a:gd name="connsiteX8" fmla="*/ 164439 w 1249135"/>
                <a:gd name="connsiteY8" fmla="*/ 578332 h 1019515"/>
                <a:gd name="connsiteX9" fmla="*/ 48710 w 1249135"/>
                <a:gd name="connsiteY9" fmla="*/ 375316 h 1019515"/>
                <a:gd name="connsiteX10" fmla="*/ 64110 w 1249135"/>
                <a:gd name="connsiteY10" fmla="*/ 364846 h 1019515"/>
                <a:gd name="connsiteX11" fmla="*/ 159173 w 1249135"/>
                <a:gd name="connsiteY11" fmla="*/ 388512 h 1019515"/>
                <a:gd name="connsiteX12" fmla="*/ 106880 w 1249135"/>
                <a:gd name="connsiteY12" fmla="*/ 338087 h 1019515"/>
                <a:gd name="connsiteX13" fmla="*/ 52537 w 1249135"/>
                <a:gd name="connsiteY13" fmla="*/ 152768 h 1019515"/>
                <a:gd name="connsiteX14" fmla="*/ 80306 w 1249135"/>
                <a:gd name="connsiteY14" fmla="*/ 58348 h 1019515"/>
                <a:gd name="connsiteX15" fmla="*/ 96562 w 1249135"/>
                <a:gd name="connsiteY15" fmla="*/ 56511 h 1019515"/>
                <a:gd name="connsiteX16" fmla="*/ 242142 w 1249135"/>
                <a:gd name="connsiteY16" fmla="*/ 188497 h 1019515"/>
                <a:gd name="connsiteX17" fmla="*/ 521544 w 1249135"/>
                <a:gd name="connsiteY17" fmla="*/ 304104 h 1019515"/>
                <a:gd name="connsiteX18" fmla="*/ 601545 w 1249135"/>
                <a:gd name="connsiteY18" fmla="*/ 314145 h 1019515"/>
                <a:gd name="connsiteX19" fmla="*/ 613362 w 1249135"/>
                <a:gd name="connsiteY19" fmla="*/ 300613 h 1019515"/>
                <a:gd name="connsiteX20" fmla="*/ 832267 w 1249135"/>
                <a:gd name="connsiteY20" fmla="*/ 2811 h 1019515"/>
                <a:gd name="connsiteX21" fmla="*/ 1046916 w 1249135"/>
                <a:gd name="connsiteY21" fmla="*/ 71972 h 1019515"/>
                <a:gd name="connsiteX22" fmla="*/ 1069695 w 1249135"/>
                <a:gd name="connsiteY22" fmla="*/ 77790 h 1019515"/>
                <a:gd name="connsiteX23" fmla="*/ 1207467 w 1249135"/>
                <a:gd name="connsiteY23" fmla="*/ 24977 h 1019515"/>
                <a:gd name="connsiteX24" fmla="*/ 1217264 w 1249135"/>
                <a:gd name="connsiteY24" fmla="*/ 22038 h 1019515"/>
                <a:gd name="connsiteX25" fmla="*/ 1216162 w 1249135"/>
                <a:gd name="connsiteY25" fmla="*/ 32141 h 1019515"/>
                <a:gd name="connsiteX26" fmla="*/ 1124620 w 1249135"/>
                <a:gd name="connsiteY26" fmla="*/ 151819 h 1019515"/>
                <a:gd name="connsiteX27" fmla="*/ 1114149 w 1249135"/>
                <a:gd name="connsiteY27" fmla="*/ 159289 h 1019515"/>
                <a:gd name="connsiteX28" fmla="*/ 1251126 w 1249135"/>
                <a:gd name="connsiteY28" fmla="*/ 121570 h 1019515"/>
                <a:gd name="connsiteX29" fmla="*/ 1248278 w 1249135"/>
                <a:gd name="connsiteY29" fmla="*/ 132041 h 1019515"/>
                <a:gd name="connsiteX30" fmla="*/ 1138673 w 1249135"/>
                <a:gd name="connsiteY30" fmla="*/ 246453 h 1019515"/>
                <a:gd name="connsiteX31" fmla="*/ 1127130 w 1249135"/>
                <a:gd name="connsiteY31" fmla="*/ 269967 h 1019515"/>
                <a:gd name="connsiteX32" fmla="*/ 963396 w 1249135"/>
                <a:gd name="connsiteY32" fmla="*/ 752568 h 1019515"/>
                <a:gd name="connsiteX33" fmla="*/ 539087 w 1249135"/>
                <a:gd name="connsiteY33" fmla="*/ 1008549 h 1019515"/>
                <a:gd name="connsiteX34" fmla="*/ 345410 w 1249135"/>
                <a:gd name="connsiteY34" fmla="*/ 1019907 h 1019515"/>
                <a:gd name="connsiteX35" fmla="*/ 18247 w 1249135"/>
                <a:gd name="connsiteY35" fmla="*/ 917374 h 1019515"/>
                <a:gd name="connsiteX36" fmla="*/ 31 w 1249135"/>
                <a:gd name="connsiteY36" fmla="*/ 907424 h 1019515"/>
                <a:gd name="connsiteX37" fmla="*/ 0 w 1249135"/>
                <a:gd name="connsiteY37" fmla="*/ 904913 h 101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49135" h="1019515">
                  <a:moveTo>
                    <a:pt x="0" y="904913"/>
                  </a:moveTo>
                  <a:cubicBezTo>
                    <a:pt x="11450" y="903046"/>
                    <a:pt x="22748" y="905893"/>
                    <a:pt x="34075" y="906260"/>
                  </a:cubicBezTo>
                  <a:cubicBezTo>
                    <a:pt x="155866" y="910179"/>
                    <a:pt x="267247" y="878981"/>
                    <a:pt x="366229" y="806605"/>
                  </a:cubicBezTo>
                  <a:cubicBezTo>
                    <a:pt x="368066" y="805258"/>
                    <a:pt x="370791" y="804554"/>
                    <a:pt x="370975" y="800849"/>
                  </a:cubicBezTo>
                  <a:cubicBezTo>
                    <a:pt x="355943" y="798185"/>
                    <a:pt x="340573" y="796532"/>
                    <a:pt x="325785" y="792675"/>
                  </a:cubicBezTo>
                  <a:cubicBezTo>
                    <a:pt x="238009" y="769743"/>
                    <a:pt x="177114" y="715920"/>
                    <a:pt x="143161" y="631757"/>
                  </a:cubicBezTo>
                  <a:cubicBezTo>
                    <a:pt x="137833" y="618531"/>
                    <a:pt x="138354" y="617765"/>
                    <a:pt x="152682" y="619969"/>
                  </a:cubicBezTo>
                  <a:cubicBezTo>
                    <a:pt x="183727" y="624715"/>
                    <a:pt x="214251" y="621623"/>
                    <a:pt x="244867" y="615285"/>
                  </a:cubicBezTo>
                  <a:cubicBezTo>
                    <a:pt x="216149" y="606743"/>
                    <a:pt x="189054" y="595232"/>
                    <a:pt x="164439" y="578332"/>
                  </a:cubicBezTo>
                  <a:cubicBezTo>
                    <a:pt x="93103" y="529346"/>
                    <a:pt x="55476" y="461072"/>
                    <a:pt x="48710" y="375316"/>
                  </a:cubicBezTo>
                  <a:cubicBezTo>
                    <a:pt x="47394" y="358692"/>
                    <a:pt x="49077" y="357743"/>
                    <a:pt x="64110" y="364846"/>
                  </a:cubicBezTo>
                  <a:cubicBezTo>
                    <a:pt x="96379" y="380093"/>
                    <a:pt x="131955" y="389094"/>
                    <a:pt x="159173" y="388512"/>
                  </a:cubicBezTo>
                  <a:cubicBezTo>
                    <a:pt x="139181" y="373296"/>
                    <a:pt x="121546" y="357192"/>
                    <a:pt x="106880" y="338087"/>
                  </a:cubicBezTo>
                  <a:cubicBezTo>
                    <a:pt x="64783" y="283346"/>
                    <a:pt x="45740" y="222022"/>
                    <a:pt x="52537" y="152768"/>
                  </a:cubicBezTo>
                  <a:cubicBezTo>
                    <a:pt x="55813" y="119335"/>
                    <a:pt x="65518" y="88199"/>
                    <a:pt x="80306" y="58348"/>
                  </a:cubicBezTo>
                  <a:cubicBezTo>
                    <a:pt x="86368" y="46133"/>
                    <a:pt x="87439" y="45795"/>
                    <a:pt x="96562" y="56511"/>
                  </a:cubicBezTo>
                  <a:cubicBezTo>
                    <a:pt x="139364" y="106813"/>
                    <a:pt x="187645" y="151054"/>
                    <a:pt x="242142" y="188497"/>
                  </a:cubicBezTo>
                  <a:cubicBezTo>
                    <a:pt x="327102" y="246821"/>
                    <a:pt x="420175" y="285489"/>
                    <a:pt x="521544" y="304104"/>
                  </a:cubicBezTo>
                  <a:cubicBezTo>
                    <a:pt x="548028" y="308972"/>
                    <a:pt x="574633" y="312400"/>
                    <a:pt x="601545" y="314145"/>
                  </a:cubicBezTo>
                  <a:cubicBezTo>
                    <a:pt x="612291" y="314850"/>
                    <a:pt x="615077" y="310962"/>
                    <a:pt x="613362" y="300613"/>
                  </a:cubicBezTo>
                  <a:cubicBezTo>
                    <a:pt x="589696" y="157085"/>
                    <a:pt x="687698" y="23079"/>
                    <a:pt x="832267" y="2811"/>
                  </a:cubicBezTo>
                  <a:cubicBezTo>
                    <a:pt x="914471" y="-8701"/>
                    <a:pt x="986327" y="15302"/>
                    <a:pt x="1046916" y="71972"/>
                  </a:cubicBezTo>
                  <a:cubicBezTo>
                    <a:pt x="1054203" y="78800"/>
                    <a:pt x="1060418" y="79871"/>
                    <a:pt x="1069695" y="77790"/>
                  </a:cubicBezTo>
                  <a:cubicBezTo>
                    <a:pt x="1118221" y="66890"/>
                    <a:pt x="1163962" y="48918"/>
                    <a:pt x="1207467" y="24977"/>
                  </a:cubicBezTo>
                  <a:cubicBezTo>
                    <a:pt x="1210529" y="23293"/>
                    <a:pt x="1214080" y="19435"/>
                    <a:pt x="1217264" y="22038"/>
                  </a:cubicBezTo>
                  <a:cubicBezTo>
                    <a:pt x="1220540" y="24732"/>
                    <a:pt x="1217356" y="28834"/>
                    <a:pt x="1216162" y="32141"/>
                  </a:cubicBezTo>
                  <a:cubicBezTo>
                    <a:pt x="1198129" y="81586"/>
                    <a:pt x="1167085" y="121050"/>
                    <a:pt x="1124620" y="151819"/>
                  </a:cubicBezTo>
                  <a:cubicBezTo>
                    <a:pt x="1121742" y="153901"/>
                    <a:pt x="1118834" y="155952"/>
                    <a:pt x="1114149" y="159289"/>
                  </a:cubicBezTo>
                  <a:cubicBezTo>
                    <a:pt x="1163104" y="152952"/>
                    <a:pt x="1207651" y="139114"/>
                    <a:pt x="1251126" y="121570"/>
                  </a:cubicBezTo>
                  <a:cubicBezTo>
                    <a:pt x="1254095" y="127112"/>
                    <a:pt x="1250146" y="129347"/>
                    <a:pt x="1248278" y="132041"/>
                  </a:cubicBezTo>
                  <a:cubicBezTo>
                    <a:pt x="1217754" y="175914"/>
                    <a:pt x="1181719" y="214613"/>
                    <a:pt x="1138673" y="246453"/>
                  </a:cubicBezTo>
                  <a:cubicBezTo>
                    <a:pt x="1130284" y="252669"/>
                    <a:pt x="1126977" y="259373"/>
                    <a:pt x="1127130" y="269967"/>
                  </a:cubicBezTo>
                  <a:cubicBezTo>
                    <a:pt x="1129824" y="450203"/>
                    <a:pt x="1074379" y="611427"/>
                    <a:pt x="963396" y="752568"/>
                  </a:cubicBezTo>
                  <a:cubicBezTo>
                    <a:pt x="854647" y="890891"/>
                    <a:pt x="712221" y="975636"/>
                    <a:pt x="539087" y="1008549"/>
                  </a:cubicBezTo>
                  <a:cubicBezTo>
                    <a:pt x="474977" y="1020734"/>
                    <a:pt x="410194" y="1024316"/>
                    <a:pt x="345410" y="1019907"/>
                  </a:cubicBezTo>
                  <a:cubicBezTo>
                    <a:pt x="228457" y="1011916"/>
                    <a:pt x="118882" y="978423"/>
                    <a:pt x="18247" y="917374"/>
                  </a:cubicBezTo>
                  <a:cubicBezTo>
                    <a:pt x="12338" y="913792"/>
                    <a:pt x="6093" y="910730"/>
                    <a:pt x="31" y="907424"/>
                  </a:cubicBezTo>
                  <a:cubicBezTo>
                    <a:pt x="0" y="906536"/>
                    <a:pt x="0" y="905740"/>
                    <a:pt x="0" y="904913"/>
                  </a:cubicBezTo>
                  <a:close/>
                </a:path>
              </a:pathLst>
            </a:custGeom>
            <a:solidFill>
              <a:schemeClr val="bg1"/>
            </a:solidFill>
            <a:ln w="3060"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2D0EF20A-5974-6B7B-D82F-F8E3F6A6C6BC}"/>
              </a:ext>
            </a:extLst>
          </p:cNvPr>
          <p:cNvGrpSpPr/>
          <p:nvPr/>
        </p:nvGrpSpPr>
        <p:grpSpPr>
          <a:xfrm>
            <a:off x="10478848" y="3177508"/>
            <a:ext cx="786612" cy="786613"/>
            <a:chOff x="10478848" y="3177508"/>
            <a:chExt cx="786612" cy="786613"/>
          </a:xfrm>
        </p:grpSpPr>
        <p:sp>
          <p:nvSpPr>
            <p:cNvPr id="22" name="Oval 21">
              <a:extLst>
                <a:ext uri="{FF2B5EF4-FFF2-40B4-BE49-F238E27FC236}">
                  <a16:creationId xmlns:a16="http://schemas.microsoft.com/office/drawing/2014/main" id="{E5CE149A-5DD3-44C0-9E12-A68387CB2C39}"/>
                </a:ext>
              </a:extLst>
            </p:cNvPr>
            <p:cNvSpPr/>
            <p:nvPr/>
          </p:nvSpPr>
          <p:spPr>
            <a:xfrm>
              <a:off x="10478848" y="3177508"/>
              <a:ext cx="786612" cy="786613"/>
            </a:xfrm>
            <a:prstGeom prst="ellipse">
              <a:avLst/>
            </a:prstGeom>
            <a:gradFill>
              <a:gsLst>
                <a:gs pos="100000">
                  <a:schemeClr val="accent1">
                    <a:lumMod val="50000"/>
                    <a:lumOff val="50000"/>
                  </a:schemeClr>
                </a:gs>
                <a:gs pos="0">
                  <a:schemeClr val="accent1">
                    <a:lumMod val="25000"/>
                    <a:lumOff val="7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Freeform: Shape 54">
              <a:extLst>
                <a:ext uri="{FF2B5EF4-FFF2-40B4-BE49-F238E27FC236}">
                  <a16:creationId xmlns:a16="http://schemas.microsoft.com/office/drawing/2014/main" id="{1991E370-7059-42DE-9861-3CF6CAB9BF66}"/>
                </a:ext>
              </a:extLst>
            </p:cNvPr>
            <p:cNvSpPr/>
            <p:nvPr/>
          </p:nvSpPr>
          <p:spPr>
            <a:xfrm>
              <a:off x="10769636" y="3374879"/>
              <a:ext cx="205036" cy="391870"/>
            </a:xfrm>
            <a:custGeom>
              <a:avLst/>
              <a:gdLst>
                <a:gd name="connsiteX0" fmla="*/ 275940 w 655183"/>
                <a:gd name="connsiteY0" fmla="*/ 1253947 h 1252197"/>
                <a:gd name="connsiteX1" fmla="*/ 262683 w 655183"/>
                <a:gd name="connsiteY1" fmla="*/ 1222902 h 1252197"/>
                <a:gd name="connsiteX2" fmla="*/ 263173 w 655183"/>
                <a:gd name="connsiteY2" fmla="*/ 1125022 h 1252197"/>
                <a:gd name="connsiteX3" fmla="*/ 248631 w 655183"/>
                <a:gd name="connsiteY3" fmla="*/ 1107571 h 1252197"/>
                <a:gd name="connsiteX4" fmla="*/ 54310 w 655183"/>
                <a:gd name="connsiteY4" fmla="*/ 1026010 h 1252197"/>
                <a:gd name="connsiteX5" fmla="*/ 9458 w 655183"/>
                <a:gd name="connsiteY5" fmla="*/ 988260 h 1252197"/>
                <a:gd name="connsiteX6" fmla="*/ 7560 w 655183"/>
                <a:gd name="connsiteY6" fmla="*/ 951154 h 1252197"/>
                <a:gd name="connsiteX7" fmla="*/ 71914 w 655183"/>
                <a:gd name="connsiteY7" fmla="*/ 866378 h 1252197"/>
                <a:gd name="connsiteX8" fmla="*/ 117410 w 655183"/>
                <a:gd name="connsiteY8" fmla="*/ 861969 h 1252197"/>
                <a:gd name="connsiteX9" fmla="*/ 281022 w 655183"/>
                <a:gd name="connsiteY9" fmla="*/ 945612 h 1252197"/>
                <a:gd name="connsiteX10" fmla="*/ 427092 w 655183"/>
                <a:gd name="connsiteY10" fmla="*/ 925283 h 1252197"/>
                <a:gd name="connsiteX11" fmla="*/ 472985 w 655183"/>
                <a:gd name="connsiteY11" fmla="*/ 822903 h 1252197"/>
                <a:gd name="connsiteX12" fmla="*/ 419866 w 655183"/>
                <a:gd name="connsiteY12" fmla="*/ 757293 h 1252197"/>
                <a:gd name="connsiteX13" fmla="*/ 262714 w 655183"/>
                <a:gd name="connsiteY13" fmla="*/ 686753 h 1252197"/>
                <a:gd name="connsiteX14" fmla="*/ 120135 w 655183"/>
                <a:gd name="connsiteY14" fmla="*/ 611958 h 1252197"/>
                <a:gd name="connsiteX15" fmla="*/ 16347 w 655183"/>
                <a:gd name="connsiteY15" fmla="*/ 394890 h 1252197"/>
                <a:gd name="connsiteX16" fmla="*/ 105960 w 655183"/>
                <a:gd name="connsiteY16" fmla="*/ 221511 h 1252197"/>
                <a:gd name="connsiteX17" fmla="*/ 248110 w 655183"/>
                <a:gd name="connsiteY17" fmla="*/ 151462 h 1252197"/>
                <a:gd name="connsiteX18" fmla="*/ 263265 w 655183"/>
                <a:gd name="connsiteY18" fmla="*/ 132817 h 1252197"/>
                <a:gd name="connsiteX19" fmla="*/ 262989 w 655183"/>
                <a:gd name="connsiteY19" fmla="*/ 28814 h 1252197"/>
                <a:gd name="connsiteX20" fmla="*/ 291922 w 655183"/>
                <a:gd name="connsiteY20" fmla="*/ 66 h 1252197"/>
                <a:gd name="connsiteX21" fmla="*/ 377585 w 655183"/>
                <a:gd name="connsiteY21" fmla="*/ 96 h 1252197"/>
                <a:gd name="connsiteX22" fmla="*/ 404069 w 655183"/>
                <a:gd name="connsiteY22" fmla="*/ 26977 h 1252197"/>
                <a:gd name="connsiteX23" fmla="*/ 403885 w 655183"/>
                <a:gd name="connsiteY23" fmla="*/ 130980 h 1252197"/>
                <a:gd name="connsiteX24" fmla="*/ 418029 w 655183"/>
                <a:gd name="connsiteY24" fmla="*/ 147298 h 1252197"/>
                <a:gd name="connsiteX25" fmla="*/ 618748 w 655183"/>
                <a:gd name="connsiteY25" fmla="*/ 235870 h 1252197"/>
                <a:gd name="connsiteX26" fmla="*/ 625575 w 655183"/>
                <a:gd name="connsiteY26" fmla="*/ 274355 h 1252197"/>
                <a:gd name="connsiteX27" fmla="*/ 575794 w 655183"/>
                <a:gd name="connsiteY27" fmla="*/ 364244 h 1252197"/>
                <a:gd name="connsiteX28" fmla="*/ 529411 w 655183"/>
                <a:gd name="connsiteY28" fmla="*/ 374102 h 1252197"/>
                <a:gd name="connsiteX29" fmla="*/ 441910 w 655183"/>
                <a:gd name="connsiteY29" fmla="*/ 323279 h 1252197"/>
                <a:gd name="connsiteX30" fmla="*/ 288707 w 655183"/>
                <a:gd name="connsiteY30" fmla="*/ 310206 h 1252197"/>
                <a:gd name="connsiteX31" fmla="*/ 212504 w 655183"/>
                <a:gd name="connsiteY31" fmla="*/ 357814 h 1252197"/>
                <a:gd name="connsiteX32" fmla="*/ 226801 w 655183"/>
                <a:gd name="connsiteY32" fmla="*/ 474859 h 1252197"/>
                <a:gd name="connsiteX33" fmla="*/ 337356 w 655183"/>
                <a:gd name="connsiteY33" fmla="*/ 536306 h 1252197"/>
                <a:gd name="connsiteX34" fmla="*/ 511378 w 655183"/>
                <a:gd name="connsiteY34" fmla="*/ 611070 h 1252197"/>
                <a:gd name="connsiteX35" fmla="*/ 606135 w 655183"/>
                <a:gd name="connsiteY35" fmla="*/ 685437 h 1252197"/>
                <a:gd name="connsiteX36" fmla="*/ 652487 w 655183"/>
                <a:gd name="connsiteY36" fmla="*/ 795563 h 1252197"/>
                <a:gd name="connsiteX37" fmla="*/ 634791 w 655183"/>
                <a:gd name="connsiteY37" fmla="*/ 935693 h 1252197"/>
                <a:gd name="connsiteX38" fmla="*/ 440501 w 655183"/>
                <a:gd name="connsiteY38" fmla="*/ 1102581 h 1252197"/>
                <a:gd name="connsiteX39" fmla="*/ 421520 w 655183"/>
                <a:gd name="connsiteY39" fmla="*/ 1107265 h 1252197"/>
                <a:gd name="connsiteX40" fmla="*/ 404038 w 655183"/>
                <a:gd name="connsiteY40" fmla="*/ 1129217 h 1252197"/>
                <a:gd name="connsiteX41" fmla="*/ 404191 w 655183"/>
                <a:gd name="connsiteY41" fmla="*/ 1227096 h 1252197"/>
                <a:gd name="connsiteX42" fmla="*/ 390965 w 655183"/>
                <a:gd name="connsiteY42" fmla="*/ 1254008 h 1252197"/>
                <a:gd name="connsiteX43" fmla="*/ 275940 w 655183"/>
                <a:gd name="connsiteY43" fmla="*/ 1253947 h 125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55183" h="1252197">
                  <a:moveTo>
                    <a:pt x="275940" y="1253947"/>
                  </a:moveTo>
                  <a:cubicBezTo>
                    <a:pt x="265775" y="1246048"/>
                    <a:pt x="262408" y="1235822"/>
                    <a:pt x="262683" y="1222902"/>
                  </a:cubicBezTo>
                  <a:cubicBezTo>
                    <a:pt x="263388" y="1190296"/>
                    <a:pt x="262439" y="1157629"/>
                    <a:pt x="263173" y="1125022"/>
                  </a:cubicBezTo>
                  <a:cubicBezTo>
                    <a:pt x="263418" y="1113756"/>
                    <a:pt x="259621" y="1109470"/>
                    <a:pt x="248631" y="1107571"/>
                  </a:cubicBezTo>
                  <a:cubicBezTo>
                    <a:pt x="177632" y="1095356"/>
                    <a:pt x="112420" y="1068934"/>
                    <a:pt x="54310" y="1026010"/>
                  </a:cubicBezTo>
                  <a:cubicBezTo>
                    <a:pt x="38574" y="1014406"/>
                    <a:pt x="22776" y="1002711"/>
                    <a:pt x="9458" y="988260"/>
                  </a:cubicBezTo>
                  <a:cubicBezTo>
                    <a:pt x="-2544" y="975218"/>
                    <a:pt x="-3064" y="965298"/>
                    <a:pt x="7560" y="951154"/>
                  </a:cubicBezTo>
                  <a:cubicBezTo>
                    <a:pt x="28838" y="922772"/>
                    <a:pt x="50698" y="894790"/>
                    <a:pt x="71914" y="866378"/>
                  </a:cubicBezTo>
                  <a:cubicBezTo>
                    <a:pt x="83641" y="850672"/>
                    <a:pt x="99255" y="845896"/>
                    <a:pt x="117410" y="861969"/>
                  </a:cubicBezTo>
                  <a:cubicBezTo>
                    <a:pt x="164651" y="903760"/>
                    <a:pt x="218811" y="932845"/>
                    <a:pt x="281022" y="945612"/>
                  </a:cubicBezTo>
                  <a:cubicBezTo>
                    <a:pt x="332060" y="956083"/>
                    <a:pt x="381351" y="953970"/>
                    <a:pt x="427092" y="925283"/>
                  </a:cubicBezTo>
                  <a:cubicBezTo>
                    <a:pt x="463341" y="902566"/>
                    <a:pt x="481833" y="864449"/>
                    <a:pt x="472985" y="822903"/>
                  </a:cubicBezTo>
                  <a:cubicBezTo>
                    <a:pt x="466586" y="792899"/>
                    <a:pt x="445583" y="772601"/>
                    <a:pt x="419866" y="757293"/>
                  </a:cubicBezTo>
                  <a:cubicBezTo>
                    <a:pt x="370207" y="727748"/>
                    <a:pt x="315802" y="708736"/>
                    <a:pt x="262714" y="686753"/>
                  </a:cubicBezTo>
                  <a:cubicBezTo>
                    <a:pt x="212932" y="666118"/>
                    <a:pt x="163794" y="644258"/>
                    <a:pt x="120135" y="611958"/>
                  </a:cubicBezTo>
                  <a:cubicBezTo>
                    <a:pt x="47146" y="557952"/>
                    <a:pt x="10621" y="486065"/>
                    <a:pt x="16347" y="394890"/>
                  </a:cubicBezTo>
                  <a:cubicBezTo>
                    <a:pt x="20786" y="324412"/>
                    <a:pt x="53331" y="267497"/>
                    <a:pt x="105960" y="221511"/>
                  </a:cubicBezTo>
                  <a:cubicBezTo>
                    <a:pt x="147108" y="185568"/>
                    <a:pt x="195053" y="163126"/>
                    <a:pt x="248110" y="151462"/>
                  </a:cubicBezTo>
                  <a:cubicBezTo>
                    <a:pt x="259009" y="149074"/>
                    <a:pt x="263571" y="144879"/>
                    <a:pt x="263265" y="132817"/>
                  </a:cubicBezTo>
                  <a:cubicBezTo>
                    <a:pt x="262377" y="98159"/>
                    <a:pt x="262898" y="63502"/>
                    <a:pt x="262989" y="28814"/>
                  </a:cubicBezTo>
                  <a:cubicBezTo>
                    <a:pt x="263051" y="7995"/>
                    <a:pt x="271011" y="126"/>
                    <a:pt x="291922" y="66"/>
                  </a:cubicBezTo>
                  <a:cubicBezTo>
                    <a:pt x="320487" y="4"/>
                    <a:pt x="349021" y="-57"/>
                    <a:pt x="377585" y="96"/>
                  </a:cubicBezTo>
                  <a:cubicBezTo>
                    <a:pt x="396568" y="188"/>
                    <a:pt x="404007" y="7750"/>
                    <a:pt x="404069" y="26977"/>
                  </a:cubicBezTo>
                  <a:cubicBezTo>
                    <a:pt x="404191" y="61634"/>
                    <a:pt x="404497" y="96322"/>
                    <a:pt x="403885" y="130980"/>
                  </a:cubicBezTo>
                  <a:cubicBezTo>
                    <a:pt x="403701" y="141818"/>
                    <a:pt x="407253" y="145675"/>
                    <a:pt x="418029" y="147298"/>
                  </a:cubicBezTo>
                  <a:cubicBezTo>
                    <a:pt x="492916" y="158565"/>
                    <a:pt x="561129" y="185384"/>
                    <a:pt x="618748" y="235870"/>
                  </a:cubicBezTo>
                  <a:cubicBezTo>
                    <a:pt x="633750" y="249005"/>
                    <a:pt x="635067" y="256903"/>
                    <a:pt x="625575" y="274355"/>
                  </a:cubicBezTo>
                  <a:cubicBezTo>
                    <a:pt x="609166" y="304420"/>
                    <a:pt x="592327" y="334240"/>
                    <a:pt x="575794" y="364244"/>
                  </a:cubicBezTo>
                  <a:cubicBezTo>
                    <a:pt x="563425" y="386654"/>
                    <a:pt x="549739" y="389410"/>
                    <a:pt x="529411" y="374102"/>
                  </a:cubicBezTo>
                  <a:cubicBezTo>
                    <a:pt x="502284" y="353681"/>
                    <a:pt x="473812" y="335556"/>
                    <a:pt x="441910" y="323279"/>
                  </a:cubicBezTo>
                  <a:cubicBezTo>
                    <a:pt x="392097" y="304083"/>
                    <a:pt x="341091" y="296888"/>
                    <a:pt x="288707" y="310206"/>
                  </a:cubicBezTo>
                  <a:cubicBezTo>
                    <a:pt x="258550" y="317860"/>
                    <a:pt x="231424" y="331637"/>
                    <a:pt x="212504" y="357814"/>
                  </a:cubicBezTo>
                  <a:cubicBezTo>
                    <a:pt x="185960" y="394584"/>
                    <a:pt x="193093" y="444550"/>
                    <a:pt x="226801" y="474859"/>
                  </a:cubicBezTo>
                  <a:cubicBezTo>
                    <a:pt x="259162" y="503975"/>
                    <a:pt x="298198" y="520202"/>
                    <a:pt x="337356" y="536306"/>
                  </a:cubicBezTo>
                  <a:cubicBezTo>
                    <a:pt x="395772" y="560309"/>
                    <a:pt x="455504" y="581128"/>
                    <a:pt x="511378" y="611070"/>
                  </a:cubicBezTo>
                  <a:cubicBezTo>
                    <a:pt x="547382" y="630359"/>
                    <a:pt x="579376" y="654821"/>
                    <a:pt x="606135" y="685437"/>
                  </a:cubicBezTo>
                  <a:cubicBezTo>
                    <a:pt x="633505" y="716726"/>
                    <a:pt x="647007" y="755119"/>
                    <a:pt x="652487" y="795563"/>
                  </a:cubicBezTo>
                  <a:cubicBezTo>
                    <a:pt x="658978" y="843477"/>
                    <a:pt x="654110" y="890901"/>
                    <a:pt x="634791" y="935693"/>
                  </a:cubicBezTo>
                  <a:cubicBezTo>
                    <a:pt x="597256" y="1022703"/>
                    <a:pt x="530849" y="1076741"/>
                    <a:pt x="440501" y="1102581"/>
                  </a:cubicBezTo>
                  <a:cubicBezTo>
                    <a:pt x="434225" y="1104357"/>
                    <a:pt x="427888" y="1105887"/>
                    <a:pt x="421520" y="1107265"/>
                  </a:cubicBezTo>
                  <a:cubicBezTo>
                    <a:pt x="404038" y="1111031"/>
                    <a:pt x="404038" y="1110970"/>
                    <a:pt x="404038" y="1129217"/>
                  </a:cubicBezTo>
                  <a:cubicBezTo>
                    <a:pt x="404038" y="1161854"/>
                    <a:pt x="403731" y="1194490"/>
                    <a:pt x="404191" y="1227096"/>
                  </a:cubicBezTo>
                  <a:cubicBezTo>
                    <a:pt x="404374" y="1238792"/>
                    <a:pt x="400976" y="1247793"/>
                    <a:pt x="390965" y="1254008"/>
                  </a:cubicBezTo>
                  <a:cubicBezTo>
                    <a:pt x="352633" y="1253947"/>
                    <a:pt x="314271" y="1253947"/>
                    <a:pt x="275940" y="1253947"/>
                  </a:cubicBezTo>
                  <a:close/>
                </a:path>
              </a:pathLst>
            </a:custGeom>
            <a:solidFill>
              <a:schemeClr val="bg1"/>
            </a:solidFill>
            <a:ln w="3060" cap="flat">
              <a:noFill/>
              <a:prstDash val="solid"/>
              <a:miter/>
            </a:ln>
          </p:spPr>
          <p:txBody>
            <a:bodyPr rtlCol="0" anchor="ctr"/>
            <a:lstStyle/>
            <a:p>
              <a:endParaRPr lang="en-US"/>
            </a:p>
          </p:txBody>
        </p:sp>
      </p:grpSp>
      <p:grpSp>
        <p:nvGrpSpPr>
          <p:cNvPr id="23" name="Group 22">
            <a:extLst>
              <a:ext uri="{FF2B5EF4-FFF2-40B4-BE49-F238E27FC236}">
                <a16:creationId xmlns:a16="http://schemas.microsoft.com/office/drawing/2014/main" id="{46DEB147-9DF7-E08B-5A0D-FFD1D4D370FF}"/>
              </a:ext>
            </a:extLst>
          </p:cNvPr>
          <p:cNvGrpSpPr/>
          <p:nvPr/>
        </p:nvGrpSpPr>
        <p:grpSpPr>
          <a:xfrm>
            <a:off x="4272920" y="3964121"/>
            <a:ext cx="5279392" cy="1355953"/>
            <a:chOff x="4272920" y="3964121"/>
            <a:chExt cx="5279392" cy="1355953"/>
          </a:xfrm>
        </p:grpSpPr>
        <p:cxnSp>
          <p:nvCxnSpPr>
            <p:cNvPr id="61" name="Straight Connector 60">
              <a:extLst>
                <a:ext uri="{FF2B5EF4-FFF2-40B4-BE49-F238E27FC236}">
                  <a16:creationId xmlns:a16="http://schemas.microsoft.com/office/drawing/2014/main" id="{1D4538BA-C746-4B6F-A173-AAE8AF5963AC}"/>
                </a:ext>
              </a:extLst>
            </p:cNvPr>
            <p:cNvCxnSpPr>
              <a:stCxn id="16" idx="4"/>
              <a:endCxn id="42" idx="0"/>
            </p:cNvCxnSpPr>
            <p:nvPr/>
          </p:nvCxnSpPr>
          <p:spPr>
            <a:xfrm flipH="1">
              <a:off x="4272920" y="3964121"/>
              <a:ext cx="1" cy="1355953"/>
            </a:xfrm>
            <a:prstGeom prst="line">
              <a:avLst/>
            </a:prstGeom>
            <a:ln w="3175">
              <a:gradFill>
                <a:gsLst>
                  <a:gs pos="0">
                    <a:schemeClr val="bg1">
                      <a:alpha val="0"/>
                    </a:schemeClr>
                  </a:gs>
                  <a:gs pos="5000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1CDA89D-5BF7-4B7D-8F39-DE12E979F37C}"/>
                </a:ext>
              </a:extLst>
            </p:cNvPr>
            <p:cNvCxnSpPr>
              <a:cxnSpLocks/>
              <a:stCxn id="18" idx="4"/>
              <a:endCxn id="43" idx="0"/>
            </p:cNvCxnSpPr>
            <p:nvPr/>
          </p:nvCxnSpPr>
          <p:spPr>
            <a:xfrm flipH="1">
              <a:off x="5592766" y="3964121"/>
              <a:ext cx="3" cy="1355953"/>
            </a:xfrm>
            <a:prstGeom prst="line">
              <a:avLst/>
            </a:prstGeom>
            <a:ln w="3175">
              <a:gradFill>
                <a:gsLst>
                  <a:gs pos="0">
                    <a:schemeClr val="bg1">
                      <a:alpha val="0"/>
                    </a:schemeClr>
                  </a:gs>
                  <a:gs pos="5000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0DFB7EC-348B-465C-9535-E614A1DEC304}"/>
                </a:ext>
              </a:extLst>
            </p:cNvPr>
            <p:cNvCxnSpPr>
              <a:cxnSpLocks/>
              <a:stCxn id="19" idx="4"/>
              <a:endCxn id="47" idx="0"/>
            </p:cNvCxnSpPr>
            <p:nvPr/>
          </p:nvCxnSpPr>
          <p:spPr>
            <a:xfrm flipH="1">
              <a:off x="6912612" y="3964121"/>
              <a:ext cx="5" cy="1355953"/>
            </a:xfrm>
            <a:prstGeom prst="line">
              <a:avLst/>
            </a:prstGeom>
            <a:ln w="3175">
              <a:gradFill>
                <a:gsLst>
                  <a:gs pos="0">
                    <a:schemeClr val="bg1">
                      <a:alpha val="0"/>
                    </a:schemeClr>
                  </a:gs>
                  <a:gs pos="5000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C6BA6-38A0-4C1E-9575-1A57C931D235}"/>
                </a:ext>
              </a:extLst>
            </p:cNvPr>
            <p:cNvCxnSpPr>
              <a:cxnSpLocks/>
              <a:stCxn id="20" idx="4"/>
              <a:endCxn id="46" idx="0"/>
            </p:cNvCxnSpPr>
            <p:nvPr/>
          </p:nvCxnSpPr>
          <p:spPr>
            <a:xfrm flipH="1">
              <a:off x="8232458" y="3964121"/>
              <a:ext cx="7" cy="1355953"/>
            </a:xfrm>
            <a:prstGeom prst="line">
              <a:avLst/>
            </a:prstGeom>
            <a:ln w="3175">
              <a:gradFill>
                <a:gsLst>
                  <a:gs pos="0">
                    <a:schemeClr val="bg1">
                      <a:alpha val="0"/>
                    </a:schemeClr>
                  </a:gs>
                  <a:gs pos="5000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06E3C0A-F725-4FF6-AA94-02DFC6BEAC29}"/>
                </a:ext>
              </a:extLst>
            </p:cNvPr>
            <p:cNvCxnSpPr>
              <a:cxnSpLocks/>
              <a:stCxn id="21" idx="4"/>
              <a:endCxn id="45" idx="0"/>
            </p:cNvCxnSpPr>
            <p:nvPr/>
          </p:nvCxnSpPr>
          <p:spPr>
            <a:xfrm flipH="1">
              <a:off x="9552304" y="3964121"/>
              <a:ext cx="8" cy="1355953"/>
            </a:xfrm>
            <a:prstGeom prst="line">
              <a:avLst/>
            </a:prstGeom>
            <a:ln w="3175">
              <a:gradFill>
                <a:gsLst>
                  <a:gs pos="0">
                    <a:schemeClr val="bg1">
                      <a:alpha val="0"/>
                    </a:schemeClr>
                  </a:gs>
                  <a:gs pos="5000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75" name="Straight Connector 74">
            <a:extLst>
              <a:ext uri="{FF2B5EF4-FFF2-40B4-BE49-F238E27FC236}">
                <a16:creationId xmlns:a16="http://schemas.microsoft.com/office/drawing/2014/main" id="{4540266A-0E5F-4DAB-AC43-8EE19545A5A4}"/>
              </a:ext>
            </a:extLst>
          </p:cNvPr>
          <p:cNvCxnSpPr>
            <a:cxnSpLocks/>
            <a:stCxn id="12" idx="2"/>
            <a:endCxn id="41" idx="0"/>
          </p:cNvCxnSpPr>
          <p:nvPr/>
        </p:nvCxnSpPr>
        <p:spPr>
          <a:xfrm>
            <a:off x="2796384" y="4617647"/>
            <a:ext cx="0" cy="702427"/>
          </a:xfrm>
          <a:prstGeom prst="line">
            <a:avLst/>
          </a:prstGeom>
          <a:ln w="3175">
            <a:gradFill>
              <a:gsLst>
                <a:gs pos="0">
                  <a:schemeClr val="bg1">
                    <a:alpha val="0"/>
                  </a:schemeClr>
                </a:gs>
                <a:gs pos="5000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A40A3115-C1C4-45A9-85F5-A21313F3E44A}"/>
              </a:ext>
            </a:extLst>
          </p:cNvPr>
          <p:cNvSpPr txBox="1"/>
          <p:nvPr/>
        </p:nvSpPr>
        <p:spPr>
          <a:xfrm>
            <a:off x="6129048" y="2377403"/>
            <a:ext cx="1567152" cy="506998"/>
          </a:xfrm>
          <a:prstGeom prst="rect">
            <a:avLst/>
          </a:prstGeom>
          <a:noFill/>
        </p:spPr>
        <p:txBody>
          <a:bodyPr wrap="square" rtlCol="0">
            <a:spAutoFit/>
          </a:bodyPr>
          <a:lstStyle/>
          <a:p>
            <a:pPr algn="ctr">
              <a:lnSpc>
                <a:spcPts val="1700"/>
              </a:lnSpc>
            </a:pPr>
            <a:r>
              <a:rPr lang="en-US" sz="1100" dirty="0">
                <a:solidFill>
                  <a:schemeClr val="bg1"/>
                </a:solidFill>
                <a:latin typeface="Montserrat" panose="00000500000000000000" pitchFamily="50" charset="0"/>
              </a:rPr>
              <a:t>Conversion from Contact to Meeting</a:t>
            </a:r>
          </a:p>
        </p:txBody>
      </p:sp>
      <p:grpSp>
        <p:nvGrpSpPr>
          <p:cNvPr id="14" name="Group 13">
            <a:extLst>
              <a:ext uri="{FF2B5EF4-FFF2-40B4-BE49-F238E27FC236}">
                <a16:creationId xmlns:a16="http://schemas.microsoft.com/office/drawing/2014/main" id="{75A4CF5A-848E-14A7-0126-A19A0FD78534}"/>
              </a:ext>
            </a:extLst>
          </p:cNvPr>
          <p:cNvGrpSpPr/>
          <p:nvPr/>
        </p:nvGrpSpPr>
        <p:grpSpPr>
          <a:xfrm>
            <a:off x="9159006" y="3177508"/>
            <a:ext cx="786612" cy="786613"/>
            <a:chOff x="9159006" y="3177508"/>
            <a:chExt cx="786612" cy="786613"/>
          </a:xfrm>
        </p:grpSpPr>
        <p:sp>
          <p:nvSpPr>
            <p:cNvPr id="21" name="Oval 20">
              <a:extLst>
                <a:ext uri="{FF2B5EF4-FFF2-40B4-BE49-F238E27FC236}">
                  <a16:creationId xmlns:a16="http://schemas.microsoft.com/office/drawing/2014/main" id="{97770815-506F-4517-AB01-7E27A2DCD4C7}"/>
                </a:ext>
              </a:extLst>
            </p:cNvPr>
            <p:cNvSpPr/>
            <p:nvPr/>
          </p:nvSpPr>
          <p:spPr>
            <a:xfrm>
              <a:off x="9159006" y="3177508"/>
              <a:ext cx="786612" cy="786613"/>
            </a:xfrm>
            <a:prstGeom prst="ellipse">
              <a:avLst/>
            </a:prstGeom>
            <a:gradFill>
              <a:gsLst>
                <a:gs pos="100000">
                  <a:schemeClr val="accent1">
                    <a:lumMod val="50000"/>
                    <a:lumOff val="5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Freeform: Shape 51">
              <a:extLst>
                <a:ext uri="{FF2B5EF4-FFF2-40B4-BE49-F238E27FC236}">
                  <a16:creationId xmlns:a16="http://schemas.microsoft.com/office/drawing/2014/main" id="{C5281A85-8A17-4D99-A835-9454F4315E0D}"/>
                </a:ext>
              </a:extLst>
            </p:cNvPr>
            <p:cNvSpPr/>
            <p:nvPr/>
          </p:nvSpPr>
          <p:spPr>
            <a:xfrm>
              <a:off x="9376169" y="3438707"/>
              <a:ext cx="352286" cy="264214"/>
            </a:xfrm>
            <a:custGeom>
              <a:avLst/>
              <a:gdLst>
                <a:gd name="connsiteX0" fmla="*/ 1177151 w 1175657"/>
                <a:gd name="connsiteY0" fmla="*/ 246537 h 881742"/>
                <a:gd name="connsiteX1" fmla="*/ 1177151 w 1175657"/>
                <a:gd name="connsiteY1" fmla="*/ 795331 h 881742"/>
                <a:gd name="connsiteX2" fmla="*/ 1173906 w 1175657"/>
                <a:gd name="connsiteY2" fmla="*/ 805128 h 881742"/>
                <a:gd name="connsiteX3" fmla="*/ 1067055 w 1175657"/>
                <a:gd name="connsiteY3" fmla="*/ 883383 h 881742"/>
                <a:gd name="connsiteX4" fmla="*/ 110977 w 1175657"/>
                <a:gd name="connsiteY4" fmla="*/ 883352 h 881742"/>
                <a:gd name="connsiteX5" fmla="*/ 636 w 1175657"/>
                <a:gd name="connsiteY5" fmla="*/ 772858 h 881742"/>
                <a:gd name="connsiteX6" fmla="*/ 636 w 1175657"/>
                <a:gd name="connsiteY6" fmla="*/ 263254 h 881742"/>
                <a:gd name="connsiteX7" fmla="*/ 759 w 1175657"/>
                <a:gd name="connsiteY7" fmla="*/ 254069 h 881742"/>
                <a:gd name="connsiteX8" fmla="*/ 8076 w 1175657"/>
                <a:gd name="connsiteY8" fmla="*/ 250426 h 881742"/>
                <a:gd name="connsiteX9" fmla="*/ 15730 w 1175657"/>
                <a:gd name="connsiteY9" fmla="*/ 255477 h 881742"/>
                <a:gd name="connsiteX10" fmla="*/ 482625 w 1175657"/>
                <a:gd name="connsiteY10" fmla="*/ 566751 h 881742"/>
                <a:gd name="connsiteX11" fmla="*/ 695683 w 1175657"/>
                <a:gd name="connsiteY11" fmla="*/ 567026 h 881742"/>
                <a:gd name="connsiteX12" fmla="*/ 1160710 w 1175657"/>
                <a:gd name="connsiteY12" fmla="*/ 257008 h 881742"/>
                <a:gd name="connsiteX13" fmla="*/ 1177151 w 1175657"/>
                <a:gd name="connsiteY13" fmla="*/ 246537 h 881742"/>
                <a:gd name="connsiteX14" fmla="*/ 1177151 w 1175657"/>
                <a:gd name="connsiteY14" fmla="*/ 88099 h 881742"/>
                <a:gd name="connsiteX15" fmla="*/ 1173263 w 1175657"/>
                <a:gd name="connsiteY15" fmla="*/ 76098 h 881742"/>
                <a:gd name="connsiteX16" fmla="*/ 1069352 w 1175657"/>
                <a:gd name="connsiteY16" fmla="*/ 78 h 881742"/>
                <a:gd name="connsiteX17" fmla="*/ 108619 w 1175657"/>
                <a:gd name="connsiteY17" fmla="*/ 109 h 881742"/>
                <a:gd name="connsiteX18" fmla="*/ 35661 w 1175657"/>
                <a:gd name="connsiteY18" fmla="*/ 28949 h 881742"/>
                <a:gd name="connsiteX19" fmla="*/ 49683 w 1175657"/>
                <a:gd name="connsiteY19" fmla="*/ 198807 h 881742"/>
                <a:gd name="connsiteX20" fmla="*/ 519456 w 1175657"/>
                <a:gd name="connsiteY20" fmla="*/ 512071 h 881742"/>
                <a:gd name="connsiteX21" fmla="*/ 658882 w 1175657"/>
                <a:gd name="connsiteY21" fmla="*/ 512315 h 881742"/>
                <a:gd name="connsiteX22" fmla="*/ 1123083 w 1175657"/>
                <a:gd name="connsiteY22" fmla="*/ 203155 h 881742"/>
                <a:gd name="connsiteX23" fmla="*/ 1177120 w 1175657"/>
                <a:gd name="connsiteY23" fmla="*/ 129400 h 881742"/>
                <a:gd name="connsiteX24" fmla="*/ 1177151 w 1175657"/>
                <a:gd name="connsiteY24" fmla="*/ 88099 h 8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75657" h="881742">
                  <a:moveTo>
                    <a:pt x="1177151" y="246537"/>
                  </a:moveTo>
                  <a:cubicBezTo>
                    <a:pt x="1177151" y="429469"/>
                    <a:pt x="1177151" y="612400"/>
                    <a:pt x="1177151" y="795331"/>
                  </a:cubicBezTo>
                  <a:cubicBezTo>
                    <a:pt x="1176049" y="798606"/>
                    <a:pt x="1174946" y="801852"/>
                    <a:pt x="1173906" y="805128"/>
                  </a:cubicBezTo>
                  <a:cubicBezTo>
                    <a:pt x="1158353" y="853471"/>
                    <a:pt x="1117848" y="883352"/>
                    <a:pt x="1067055" y="883383"/>
                  </a:cubicBezTo>
                  <a:cubicBezTo>
                    <a:pt x="748373" y="883443"/>
                    <a:pt x="429659" y="883474"/>
                    <a:pt x="110977" y="883352"/>
                  </a:cubicBezTo>
                  <a:cubicBezTo>
                    <a:pt x="48245" y="883321"/>
                    <a:pt x="667" y="835468"/>
                    <a:pt x="636" y="772858"/>
                  </a:cubicBezTo>
                  <a:cubicBezTo>
                    <a:pt x="575" y="603000"/>
                    <a:pt x="606" y="433112"/>
                    <a:pt x="636" y="263254"/>
                  </a:cubicBezTo>
                  <a:cubicBezTo>
                    <a:pt x="636" y="260192"/>
                    <a:pt x="667" y="257131"/>
                    <a:pt x="759" y="254069"/>
                  </a:cubicBezTo>
                  <a:cubicBezTo>
                    <a:pt x="912" y="248344"/>
                    <a:pt x="3606" y="247517"/>
                    <a:pt x="8076" y="250426"/>
                  </a:cubicBezTo>
                  <a:cubicBezTo>
                    <a:pt x="10648" y="252110"/>
                    <a:pt x="13189" y="253793"/>
                    <a:pt x="15730" y="255477"/>
                  </a:cubicBezTo>
                  <a:cubicBezTo>
                    <a:pt x="171352" y="359235"/>
                    <a:pt x="327004" y="462993"/>
                    <a:pt x="482625" y="566751"/>
                  </a:cubicBezTo>
                  <a:cubicBezTo>
                    <a:pt x="554451" y="614635"/>
                    <a:pt x="624041" y="614787"/>
                    <a:pt x="695683" y="567026"/>
                  </a:cubicBezTo>
                  <a:cubicBezTo>
                    <a:pt x="850692" y="463697"/>
                    <a:pt x="1005701" y="360337"/>
                    <a:pt x="1160710" y="257008"/>
                  </a:cubicBezTo>
                  <a:cubicBezTo>
                    <a:pt x="1166129" y="253395"/>
                    <a:pt x="1171671" y="250028"/>
                    <a:pt x="1177151" y="246537"/>
                  </a:cubicBezTo>
                  <a:close/>
                  <a:moveTo>
                    <a:pt x="1177151" y="88099"/>
                  </a:moveTo>
                  <a:cubicBezTo>
                    <a:pt x="1175865" y="84089"/>
                    <a:pt x="1174549" y="80108"/>
                    <a:pt x="1173263" y="76098"/>
                  </a:cubicBezTo>
                  <a:cubicBezTo>
                    <a:pt x="1158475" y="30725"/>
                    <a:pt x="1117144" y="109"/>
                    <a:pt x="1069352" y="78"/>
                  </a:cubicBezTo>
                  <a:cubicBezTo>
                    <a:pt x="749108" y="-44"/>
                    <a:pt x="428863" y="-14"/>
                    <a:pt x="108619" y="109"/>
                  </a:cubicBezTo>
                  <a:cubicBezTo>
                    <a:pt x="80728" y="109"/>
                    <a:pt x="56143" y="10028"/>
                    <a:pt x="35661" y="28949"/>
                  </a:cubicBezTo>
                  <a:cubicBezTo>
                    <a:pt x="-17060" y="77629"/>
                    <a:pt x="-10447" y="158639"/>
                    <a:pt x="49683" y="198807"/>
                  </a:cubicBezTo>
                  <a:cubicBezTo>
                    <a:pt x="206193" y="303361"/>
                    <a:pt x="362855" y="407670"/>
                    <a:pt x="519456" y="512071"/>
                  </a:cubicBezTo>
                  <a:cubicBezTo>
                    <a:pt x="568779" y="544952"/>
                    <a:pt x="609712" y="545106"/>
                    <a:pt x="658882" y="512315"/>
                  </a:cubicBezTo>
                  <a:cubicBezTo>
                    <a:pt x="813585" y="409200"/>
                    <a:pt x="968135" y="305871"/>
                    <a:pt x="1123083" y="203155"/>
                  </a:cubicBezTo>
                  <a:cubicBezTo>
                    <a:pt x="1150607" y="184907"/>
                    <a:pt x="1169742" y="161792"/>
                    <a:pt x="1177120" y="129400"/>
                  </a:cubicBezTo>
                  <a:cubicBezTo>
                    <a:pt x="1177151" y="115654"/>
                    <a:pt x="1177151" y="101876"/>
                    <a:pt x="1177151" y="88099"/>
                  </a:cubicBezTo>
                  <a:close/>
                </a:path>
              </a:pathLst>
            </a:custGeom>
            <a:solidFill>
              <a:schemeClr val="bg1"/>
            </a:solidFill>
            <a:ln w="3060"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59658D63-F66C-1A88-D03F-0B82EEB425E8}"/>
              </a:ext>
            </a:extLst>
          </p:cNvPr>
          <p:cNvGrpSpPr/>
          <p:nvPr/>
        </p:nvGrpSpPr>
        <p:grpSpPr>
          <a:xfrm>
            <a:off x="7839159" y="3177508"/>
            <a:ext cx="786612" cy="786613"/>
            <a:chOff x="7839159" y="3177508"/>
            <a:chExt cx="786612" cy="786613"/>
          </a:xfrm>
        </p:grpSpPr>
        <p:sp>
          <p:nvSpPr>
            <p:cNvPr id="20" name="Oval 19">
              <a:extLst>
                <a:ext uri="{FF2B5EF4-FFF2-40B4-BE49-F238E27FC236}">
                  <a16:creationId xmlns:a16="http://schemas.microsoft.com/office/drawing/2014/main" id="{D15D964A-FD6F-4BDC-A367-699876048104}"/>
                </a:ext>
              </a:extLst>
            </p:cNvPr>
            <p:cNvSpPr/>
            <p:nvPr/>
          </p:nvSpPr>
          <p:spPr>
            <a:xfrm>
              <a:off x="7839159" y="3177508"/>
              <a:ext cx="786612" cy="786613"/>
            </a:xfrm>
            <a:prstGeom prst="ellipse">
              <a:avLst/>
            </a:prstGeom>
            <a:gradFill>
              <a:gsLst>
                <a:gs pos="100000">
                  <a:schemeClr val="accent1">
                    <a:lumMod val="50000"/>
                    <a:lumOff val="5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Shape 53">
              <a:extLst>
                <a:ext uri="{FF2B5EF4-FFF2-40B4-BE49-F238E27FC236}">
                  <a16:creationId xmlns:a16="http://schemas.microsoft.com/office/drawing/2014/main" id="{28642CEF-15C1-4FFB-9694-9528E687F870}"/>
                </a:ext>
              </a:extLst>
            </p:cNvPr>
            <p:cNvSpPr/>
            <p:nvPr/>
          </p:nvSpPr>
          <p:spPr>
            <a:xfrm>
              <a:off x="8052109" y="3365913"/>
              <a:ext cx="360712" cy="409802"/>
            </a:xfrm>
            <a:custGeom>
              <a:avLst/>
              <a:gdLst>
                <a:gd name="connsiteX0" fmla="*/ 551867 w 1034823"/>
                <a:gd name="connsiteY0" fmla="*/ 0 h 1175657"/>
                <a:gd name="connsiteX1" fmla="*/ 542162 w 1034823"/>
                <a:gd name="connsiteY1" fmla="*/ 11175 h 1175657"/>
                <a:gd name="connsiteX2" fmla="*/ 355618 w 1034823"/>
                <a:gd name="connsiteY2" fmla="*/ 197902 h 1175657"/>
                <a:gd name="connsiteX3" fmla="*/ 345821 w 1034823"/>
                <a:gd name="connsiteY3" fmla="*/ 222089 h 1175657"/>
                <a:gd name="connsiteX4" fmla="*/ 346005 w 1034823"/>
                <a:gd name="connsiteY4" fmla="*/ 880824 h 1175657"/>
                <a:gd name="connsiteX5" fmla="*/ 328737 w 1034823"/>
                <a:gd name="connsiteY5" fmla="*/ 898612 h 1175657"/>
                <a:gd name="connsiteX6" fmla="*/ 15443 w 1034823"/>
                <a:gd name="connsiteY6" fmla="*/ 898612 h 1175657"/>
                <a:gd name="connsiteX7" fmla="*/ 13 w 1034823"/>
                <a:gd name="connsiteY7" fmla="*/ 883611 h 1175657"/>
                <a:gd name="connsiteX8" fmla="*/ 43 w 1034823"/>
                <a:gd name="connsiteY8" fmla="*/ 11420 h 1175657"/>
                <a:gd name="connsiteX9" fmla="*/ 809 w 1034823"/>
                <a:gd name="connsiteY9" fmla="*/ 0 h 1175657"/>
                <a:gd name="connsiteX10" fmla="*/ 551867 w 1034823"/>
                <a:gd name="connsiteY10" fmla="*/ 0 h 1175657"/>
                <a:gd name="connsiteX11" fmla="*/ 1034836 w 1034823"/>
                <a:gd name="connsiteY11" fmla="*/ 290455 h 1175657"/>
                <a:gd name="connsiteX12" fmla="*/ 1018946 w 1034823"/>
                <a:gd name="connsiteY12" fmla="*/ 274779 h 1175657"/>
                <a:gd name="connsiteX13" fmla="*/ 428974 w 1034823"/>
                <a:gd name="connsiteY13" fmla="*/ 274779 h 1175657"/>
                <a:gd name="connsiteX14" fmla="*/ 413330 w 1034823"/>
                <a:gd name="connsiteY14" fmla="*/ 290700 h 1175657"/>
                <a:gd name="connsiteX15" fmla="*/ 413330 w 1034823"/>
                <a:gd name="connsiteY15" fmla="*/ 1160747 h 1175657"/>
                <a:gd name="connsiteX16" fmla="*/ 429219 w 1034823"/>
                <a:gd name="connsiteY16" fmla="*/ 1176453 h 1175657"/>
                <a:gd name="connsiteX17" fmla="*/ 1018058 w 1034823"/>
                <a:gd name="connsiteY17" fmla="*/ 1176453 h 1175657"/>
                <a:gd name="connsiteX18" fmla="*/ 1034867 w 1034823"/>
                <a:gd name="connsiteY18" fmla="*/ 1159370 h 1175657"/>
                <a:gd name="connsiteX19" fmla="*/ 1034867 w 1034823"/>
                <a:gd name="connsiteY19" fmla="*/ 726642 h 1175657"/>
                <a:gd name="connsiteX20" fmla="*/ 1034836 w 1034823"/>
                <a:gd name="connsiteY20" fmla="*/ 290455 h 1175657"/>
                <a:gd name="connsiteX21" fmla="*/ 915647 w 1034823"/>
                <a:gd name="connsiteY21" fmla="*/ 381752 h 1175657"/>
                <a:gd name="connsiteX22" fmla="*/ 930190 w 1034823"/>
                <a:gd name="connsiteY22" fmla="*/ 395590 h 1175657"/>
                <a:gd name="connsiteX23" fmla="*/ 930190 w 1034823"/>
                <a:gd name="connsiteY23" fmla="*/ 642233 h 1175657"/>
                <a:gd name="connsiteX24" fmla="*/ 915678 w 1034823"/>
                <a:gd name="connsiteY24" fmla="*/ 656103 h 1175657"/>
                <a:gd name="connsiteX25" fmla="*/ 532487 w 1034823"/>
                <a:gd name="connsiteY25" fmla="*/ 656103 h 1175657"/>
                <a:gd name="connsiteX26" fmla="*/ 517945 w 1034823"/>
                <a:gd name="connsiteY26" fmla="*/ 642264 h 1175657"/>
                <a:gd name="connsiteX27" fmla="*/ 517945 w 1034823"/>
                <a:gd name="connsiteY27" fmla="*/ 395621 h 1175657"/>
                <a:gd name="connsiteX28" fmla="*/ 532457 w 1034823"/>
                <a:gd name="connsiteY28" fmla="*/ 381721 h 1175657"/>
                <a:gd name="connsiteX29" fmla="*/ 724052 w 1034823"/>
                <a:gd name="connsiteY29" fmla="*/ 381936 h 1175657"/>
                <a:gd name="connsiteX30" fmla="*/ 915647 w 1034823"/>
                <a:gd name="connsiteY30" fmla="*/ 381752 h 1175657"/>
                <a:gd name="connsiteX31" fmla="*/ 916872 w 1034823"/>
                <a:gd name="connsiteY31" fmla="*/ 726213 h 1175657"/>
                <a:gd name="connsiteX32" fmla="*/ 930159 w 1034823"/>
                <a:gd name="connsiteY32" fmla="*/ 738980 h 1175657"/>
                <a:gd name="connsiteX33" fmla="*/ 930159 w 1034823"/>
                <a:gd name="connsiteY33" fmla="*/ 780251 h 1175657"/>
                <a:gd name="connsiteX34" fmla="*/ 916658 w 1034823"/>
                <a:gd name="connsiteY34" fmla="*/ 793967 h 1175657"/>
                <a:gd name="connsiteX35" fmla="*/ 680394 w 1034823"/>
                <a:gd name="connsiteY35" fmla="*/ 793752 h 1175657"/>
                <a:gd name="connsiteX36" fmla="*/ 531293 w 1034823"/>
                <a:gd name="connsiteY36" fmla="*/ 793936 h 1175657"/>
                <a:gd name="connsiteX37" fmla="*/ 518006 w 1034823"/>
                <a:gd name="connsiteY37" fmla="*/ 781169 h 1175657"/>
                <a:gd name="connsiteX38" fmla="*/ 518006 w 1034823"/>
                <a:gd name="connsiteY38" fmla="*/ 739899 h 1175657"/>
                <a:gd name="connsiteX39" fmla="*/ 531508 w 1034823"/>
                <a:gd name="connsiteY39" fmla="*/ 726183 h 1175657"/>
                <a:gd name="connsiteX40" fmla="*/ 725338 w 1034823"/>
                <a:gd name="connsiteY40" fmla="*/ 726397 h 1175657"/>
                <a:gd name="connsiteX41" fmla="*/ 916872 w 1034823"/>
                <a:gd name="connsiteY41" fmla="*/ 726213 h 1175657"/>
                <a:gd name="connsiteX42" fmla="*/ 916597 w 1034823"/>
                <a:gd name="connsiteY42" fmla="*/ 863924 h 1175657"/>
                <a:gd name="connsiteX43" fmla="*/ 930129 w 1034823"/>
                <a:gd name="connsiteY43" fmla="*/ 877610 h 1175657"/>
                <a:gd name="connsiteX44" fmla="*/ 930129 w 1034823"/>
                <a:gd name="connsiteY44" fmla="*/ 918880 h 1175657"/>
                <a:gd name="connsiteX45" fmla="*/ 916872 w 1034823"/>
                <a:gd name="connsiteY45" fmla="*/ 931647 h 1175657"/>
                <a:gd name="connsiteX46" fmla="*/ 758617 w 1034823"/>
                <a:gd name="connsiteY46" fmla="*/ 931464 h 1175657"/>
                <a:gd name="connsiteX47" fmla="*/ 532702 w 1034823"/>
                <a:gd name="connsiteY47" fmla="*/ 931739 h 1175657"/>
                <a:gd name="connsiteX48" fmla="*/ 518006 w 1034823"/>
                <a:gd name="connsiteY48" fmla="*/ 916860 h 1175657"/>
                <a:gd name="connsiteX49" fmla="*/ 518037 w 1034823"/>
                <a:gd name="connsiteY49" fmla="*/ 876752 h 1175657"/>
                <a:gd name="connsiteX50" fmla="*/ 531293 w 1034823"/>
                <a:gd name="connsiteY50" fmla="*/ 863986 h 1175657"/>
                <a:gd name="connsiteX51" fmla="*/ 723960 w 1034823"/>
                <a:gd name="connsiteY51" fmla="*/ 864169 h 1175657"/>
                <a:gd name="connsiteX52" fmla="*/ 916597 w 1034823"/>
                <a:gd name="connsiteY52" fmla="*/ 863924 h 1175657"/>
                <a:gd name="connsiteX53" fmla="*/ 531538 w 1034823"/>
                <a:gd name="connsiteY53" fmla="*/ 1069481 h 1175657"/>
                <a:gd name="connsiteX54" fmla="*/ 518006 w 1034823"/>
                <a:gd name="connsiteY54" fmla="*/ 1055795 h 1175657"/>
                <a:gd name="connsiteX55" fmla="*/ 518006 w 1034823"/>
                <a:gd name="connsiteY55" fmla="*/ 1014525 h 1175657"/>
                <a:gd name="connsiteX56" fmla="*/ 531263 w 1034823"/>
                <a:gd name="connsiteY56" fmla="*/ 1001758 h 1175657"/>
                <a:gd name="connsiteX57" fmla="*/ 689517 w 1034823"/>
                <a:gd name="connsiteY57" fmla="*/ 1001942 h 1175657"/>
                <a:gd name="connsiteX58" fmla="*/ 915433 w 1034823"/>
                <a:gd name="connsiteY58" fmla="*/ 1001666 h 1175657"/>
                <a:gd name="connsiteX59" fmla="*/ 930159 w 1034823"/>
                <a:gd name="connsiteY59" fmla="*/ 1016546 h 1175657"/>
                <a:gd name="connsiteX60" fmla="*/ 930129 w 1034823"/>
                <a:gd name="connsiteY60" fmla="*/ 1056653 h 1175657"/>
                <a:gd name="connsiteX61" fmla="*/ 916872 w 1034823"/>
                <a:gd name="connsiteY61" fmla="*/ 1069420 h 1175657"/>
                <a:gd name="connsiteX62" fmla="*/ 724205 w 1034823"/>
                <a:gd name="connsiteY62" fmla="*/ 1069236 h 1175657"/>
                <a:gd name="connsiteX63" fmla="*/ 531538 w 1034823"/>
                <a:gd name="connsiteY63" fmla="*/ 1069481 h 1175657"/>
                <a:gd name="connsiteX64" fmla="*/ 621458 w 1034823"/>
                <a:gd name="connsiteY64" fmla="*/ 39464 h 1175657"/>
                <a:gd name="connsiteX65" fmla="*/ 619560 w 1034823"/>
                <a:gd name="connsiteY65" fmla="*/ 30034 h 1175657"/>
                <a:gd name="connsiteX66" fmla="*/ 611446 w 1034823"/>
                <a:gd name="connsiteY66" fmla="*/ 34964 h 1175657"/>
                <a:gd name="connsiteX67" fmla="*/ 449365 w 1034823"/>
                <a:gd name="connsiteY67" fmla="*/ 197045 h 1175657"/>
                <a:gd name="connsiteX68" fmla="*/ 443976 w 1034823"/>
                <a:gd name="connsiteY68" fmla="*/ 205097 h 1175657"/>
                <a:gd name="connsiteX69" fmla="*/ 453100 w 1034823"/>
                <a:gd name="connsiteY69" fmla="*/ 207393 h 1175657"/>
                <a:gd name="connsiteX70" fmla="*/ 608966 w 1034823"/>
                <a:gd name="connsiteY70" fmla="*/ 207669 h 1175657"/>
                <a:gd name="connsiteX71" fmla="*/ 621702 w 1034823"/>
                <a:gd name="connsiteY71" fmla="*/ 194198 h 1175657"/>
                <a:gd name="connsiteX72" fmla="*/ 621519 w 1034823"/>
                <a:gd name="connsiteY72" fmla="*/ 117413 h 1175657"/>
                <a:gd name="connsiteX73" fmla="*/ 621458 w 1034823"/>
                <a:gd name="connsiteY73" fmla="*/ 39464 h 1175657"/>
                <a:gd name="connsiteX74" fmla="*/ 850282 w 1034823"/>
                <a:gd name="connsiteY74" fmla="*/ 588778 h 1175657"/>
                <a:gd name="connsiteX75" fmla="*/ 862804 w 1034823"/>
                <a:gd name="connsiteY75" fmla="*/ 576286 h 1175657"/>
                <a:gd name="connsiteX76" fmla="*/ 862804 w 1034823"/>
                <a:gd name="connsiteY76" fmla="*/ 461568 h 1175657"/>
                <a:gd name="connsiteX77" fmla="*/ 850252 w 1034823"/>
                <a:gd name="connsiteY77" fmla="*/ 449107 h 1175657"/>
                <a:gd name="connsiteX78" fmla="*/ 597883 w 1034823"/>
                <a:gd name="connsiteY78" fmla="*/ 449107 h 1175657"/>
                <a:gd name="connsiteX79" fmla="*/ 585361 w 1034823"/>
                <a:gd name="connsiteY79" fmla="*/ 461599 h 1175657"/>
                <a:gd name="connsiteX80" fmla="*/ 585300 w 1034823"/>
                <a:gd name="connsiteY80" fmla="*/ 575154 h 1175657"/>
                <a:gd name="connsiteX81" fmla="*/ 599047 w 1034823"/>
                <a:gd name="connsiteY81" fmla="*/ 588808 h 1175657"/>
                <a:gd name="connsiteX82" fmla="*/ 724083 w 1034823"/>
                <a:gd name="connsiteY82" fmla="*/ 588594 h 1175657"/>
                <a:gd name="connsiteX83" fmla="*/ 850282 w 1034823"/>
                <a:gd name="connsiteY83" fmla="*/ 588778 h 11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34823" h="1175657">
                  <a:moveTo>
                    <a:pt x="551867" y="0"/>
                  </a:moveTo>
                  <a:cubicBezTo>
                    <a:pt x="548653" y="3735"/>
                    <a:pt x="545622" y="7685"/>
                    <a:pt x="542162" y="11175"/>
                  </a:cubicBezTo>
                  <a:cubicBezTo>
                    <a:pt x="480073" y="73509"/>
                    <a:pt x="418014" y="135874"/>
                    <a:pt x="355618" y="197902"/>
                  </a:cubicBezTo>
                  <a:cubicBezTo>
                    <a:pt x="348485" y="205005"/>
                    <a:pt x="345821" y="212170"/>
                    <a:pt x="345821" y="222089"/>
                  </a:cubicBezTo>
                  <a:cubicBezTo>
                    <a:pt x="346036" y="441667"/>
                    <a:pt x="346005" y="661246"/>
                    <a:pt x="346005" y="880824"/>
                  </a:cubicBezTo>
                  <a:cubicBezTo>
                    <a:pt x="346005" y="898582"/>
                    <a:pt x="345974" y="898612"/>
                    <a:pt x="328737" y="898612"/>
                  </a:cubicBezTo>
                  <a:cubicBezTo>
                    <a:pt x="224306" y="898612"/>
                    <a:pt x="119875" y="898612"/>
                    <a:pt x="15443" y="898612"/>
                  </a:cubicBezTo>
                  <a:cubicBezTo>
                    <a:pt x="74" y="898612"/>
                    <a:pt x="13" y="898551"/>
                    <a:pt x="13" y="883611"/>
                  </a:cubicBezTo>
                  <a:cubicBezTo>
                    <a:pt x="-18" y="592880"/>
                    <a:pt x="13" y="302150"/>
                    <a:pt x="43" y="11420"/>
                  </a:cubicBezTo>
                  <a:cubicBezTo>
                    <a:pt x="43" y="7624"/>
                    <a:pt x="533" y="3827"/>
                    <a:pt x="809" y="0"/>
                  </a:cubicBezTo>
                  <a:cubicBezTo>
                    <a:pt x="184475" y="0"/>
                    <a:pt x="368171" y="0"/>
                    <a:pt x="551867" y="0"/>
                  </a:cubicBezTo>
                  <a:close/>
                  <a:moveTo>
                    <a:pt x="1034836" y="290455"/>
                  </a:moveTo>
                  <a:cubicBezTo>
                    <a:pt x="1034836" y="274810"/>
                    <a:pt x="1034775" y="274779"/>
                    <a:pt x="1018946" y="274779"/>
                  </a:cubicBezTo>
                  <a:cubicBezTo>
                    <a:pt x="822299" y="274779"/>
                    <a:pt x="625621" y="274779"/>
                    <a:pt x="428974" y="274779"/>
                  </a:cubicBezTo>
                  <a:cubicBezTo>
                    <a:pt x="413360" y="274779"/>
                    <a:pt x="413330" y="274841"/>
                    <a:pt x="413330" y="290700"/>
                  </a:cubicBezTo>
                  <a:cubicBezTo>
                    <a:pt x="413330" y="580726"/>
                    <a:pt x="413330" y="870721"/>
                    <a:pt x="413330" y="1160747"/>
                  </a:cubicBezTo>
                  <a:cubicBezTo>
                    <a:pt x="413330" y="1176392"/>
                    <a:pt x="413391" y="1176423"/>
                    <a:pt x="429219" y="1176453"/>
                  </a:cubicBezTo>
                  <a:cubicBezTo>
                    <a:pt x="625499" y="1176453"/>
                    <a:pt x="821778" y="1176453"/>
                    <a:pt x="1018058" y="1176453"/>
                  </a:cubicBezTo>
                  <a:cubicBezTo>
                    <a:pt x="1034836" y="1176453"/>
                    <a:pt x="1034867" y="1176423"/>
                    <a:pt x="1034867" y="1159370"/>
                  </a:cubicBezTo>
                  <a:cubicBezTo>
                    <a:pt x="1034867" y="1015137"/>
                    <a:pt x="1034867" y="870874"/>
                    <a:pt x="1034867" y="726642"/>
                  </a:cubicBezTo>
                  <a:cubicBezTo>
                    <a:pt x="1034836" y="581246"/>
                    <a:pt x="1034867" y="435851"/>
                    <a:pt x="1034836" y="290455"/>
                  </a:cubicBezTo>
                  <a:close/>
                  <a:moveTo>
                    <a:pt x="915647" y="381752"/>
                  </a:moveTo>
                  <a:cubicBezTo>
                    <a:pt x="926240" y="381691"/>
                    <a:pt x="930282" y="384079"/>
                    <a:pt x="930190" y="395590"/>
                  </a:cubicBezTo>
                  <a:cubicBezTo>
                    <a:pt x="929731" y="477794"/>
                    <a:pt x="929731" y="560029"/>
                    <a:pt x="930190" y="642233"/>
                  </a:cubicBezTo>
                  <a:cubicBezTo>
                    <a:pt x="930251" y="653714"/>
                    <a:pt x="926332" y="656133"/>
                    <a:pt x="915678" y="656103"/>
                  </a:cubicBezTo>
                  <a:cubicBezTo>
                    <a:pt x="787948" y="655796"/>
                    <a:pt x="660218" y="655796"/>
                    <a:pt x="532487" y="656103"/>
                  </a:cubicBezTo>
                  <a:cubicBezTo>
                    <a:pt x="521894" y="656133"/>
                    <a:pt x="517884" y="653776"/>
                    <a:pt x="517945" y="642264"/>
                  </a:cubicBezTo>
                  <a:cubicBezTo>
                    <a:pt x="518404" y="560060"/>
                    <a:pt x="518404" y="477825"/>
                    <a:pt x="517945" y="395621"/>
                  </a:cubicBezTo>
                  <a:cubicBezTo>
                    <a:pt x="517884" y="384140"/>
                    <a:pt x="521802" y="381660"/>
                    <a:pt x="532457" y="381721"/>
                  </a:cubicBezTo>
                  <a:cubicBezTo>
                    <a:pt x="596322" y="382150"/>
                    <a:pt x="660187" y="381936"/>
                    <a:pt x="724052" y="381936"/>
                  </a:cubicBezTo>
                  <a:cubicBezTo>
                    <a:pt x="787917" y="381936"/>
                    <a:pt x="851782" y="382180"/>
                    <a:pt x="915647" y="381752"/>
                  </a:cubicBezTo>
                  <a:close/>
                  <a:moveTo>
                    <a:pt x="916872" y="726213"/>
                  </a:moveTo>
                  <a:cubicBezTo>
                    <a:pt x="926608" y="726152"/>
                    <a:pt x="930772" y="728509"/>
                    <a:pt x="930159" y="738980"/>
                  </a:cubicBezTo>
                  <a:cubicBezTo>
                    <a:pt x="929363" y="752696"/>
                    <a:pt x="929363" y="766535"/>
                    <a:pt x="930159" y="780251"/>
                  </a:cubicBezTo>
                  <a:cubicBezTo>
                    <a:pt x="930772" y="790752"/>
                    <a:pt x="927343" y="793997"/>
                    <a:pt x="916658" y="793967"/>
                  </a:cubicBezTo>
                  <a:cubicBezTo>
                    <a:pt x="837913" y="793538"/>
                    <a:pt x="759169" y="793752"/>
                    <a:pt x="680394" y="793752"/>
                  </a:cubicBezTo>
                  <a:cubicBezTo>
                    <a:pt x="630704" y="793752"/>
                    <a:pt x="580983" y="793538"/>
                    <a:pt x="531293" y="793936"/>
                  </a:cubicBezTo>
                  <a:cubicBezTo>
                    <a:pt x="521557" y="794028"/>
                    <a:pt x="517394" y="791640"/>
                    <a:pt x="518006" y="781169"/>
                  </a:cubicBezTo>
                  <a:cubicBezTo>
                    <a:pt x="518802" y="767453"/>
                    <a:pt x="518802" y="753615"/>
                    <a:pt x="518006" y="739899"/>
                  </a:cubicBezTo>
                  <a:cubicBezTo>
                    <a:pt x="517394" y="729397"/>
                    <a:pt x="520823" y="726122"/>
                    <a:pt x="531508" y="726183"/>
                  </a:cubicBezTo>
                  <a:cubicBezTo>
                    <a:pt x="596108" y="726642"/>
                    <a:pt x="660707" y="726397"/>
                    <a:pt x="725338" y="726397"/>
                  </a:cubicBezTo>
                  <a:cubicBezTo>
                    <a:pt x="789173" y="726397"/>
                    <a:pt x="853038" y="726581"/>
                    <a:pt x="916872" y="726213"/>
                  </a:cubicBezTo>
                  <a:close/>
                  <a:moveTo>
                    <a:pt x="916597" y="863924"/>
                  </a:moveTo>
                  <a:cubicBezTo>
                    <a:pt x="927251" y="863863"/>
                    <a:pt x="930741" y="867078"/>
                    <a:pt x="930129" y="877610"/>
                  </a:cubicBezTo>
                  <a:cubicBezTo>
                    <a:pt x="929333" y="891326"/>
                    <a:pt x="929333" y="905164"/>
                    <a:pt x="930129" y="918880"/>
                  </a:cubicBezTo>
                  <a:cubicBezTo>
                    <a:pt x="930741" y="929320"/>
                    <a:pt x="926639" y="931739"/>
                    <a:pt x="916872" y="931647"/>
                  </a:cubicBezTo>
                  <a:cubicBezTo>
                    <a:pt x="864121" y="931249"/>
                    <a:pt x="811369" y="931464"/>
                    <a:pt x="758617" y="931464"/>
                  </a:cubicBezTo>
                  <a:cubicBezTo>
                    <a:pt x="683302" y="931464"/>
                    <a:pt x="607987" y="931219"/>
                    <a:pt x="532702" y="931739"/>
                  </a:cubicBezTo>
                  <a:cubicBezTo>
                    <a:pt x="520976" y="931831"/>
                    <a:pt x="517149" y="928494"/>
                    <a:pt x="518006" y="916860"/>
                  </a:cubicBezTo>
                  <a:cubicBezTo>
                    <a:pt x="518955" y="903542"/>
                    <a:pt x="518833" y="890071"/>
                    <a:pt x="518037" y="876752"/>
                  </a:cubicBezTo>
                  <a:cubicBezTo>
                    <a:pt x="517394" y="866312"/>
                    <a:pt x="521527" y="863924"/>
                    <a:pt x="531293" y="863986"/>
                  </a:cubicBezTo>
                  <a:cubicBezTo>
                    <a:pt x="595526" y="864353"/>
                    <a:pt x="659728" y="864169"/>
                    <a:pt x="723960" y="864169"/>
                  </a:cubicBezTo>
                  <a:cubicBezTo>
                    <a:pt x="788162" y="864169"/>
                    <a:pt x="852395" y="864384"/>
                    <a:pt x="916597" y="863924"/>
                  </a:cubicBezTo>
                  <a:close/>
                  <a:moveTo>
                    <a:pt x="531538" y="1069481"/>
                  </a:moveTo>
                  <a:cubicBezTo>
                    <a:pt x="520884" y="1069542"/>
                    <a:pt x="517394" y="1066327"/>
                    <a:pt x="518006" y="1055795"/>
                  </a:cubicBezTo>
                  <a:cubicBezTo>
                    <a:pt x="518802" y="1042079"/>
                    <a:pt x="518802" y="1028241"/>
                    <a:pt x="518006" y="1014525"/>
                  </a:cubicBezTo>
                  <a:cubicBezTo>
                    <a:pt x="517394" y="1004085"/>
                    <a:pt x="521496" y="1001666"/>
                    <a:pt x="531263" y="1001758"/>
                  </a:cubicBezTo>
                  <a:cubicBezTo>
                    <a:pt x="584014" y="1002156"/>
                    <a:pt x="636766" y="1001942"/>
                    <a:pt x="689517" y="1001942"/>
                  </a:cubicBezTo>
                  <a:cubicBezTo>
                    <a:pt x="764833" y="1001942"/>
                    <a:pt x="840148" y="1002187"/>
                    <a:pt x="915433" y="1001666"/>
                  </a:cubicBezTo>
                  <a:cubicBezTo>
                    <a:pt x="927159" y="1001574"/>
                    <a:pt x="930986" y="1004911"/>
                    <a:pt x="930159" y="1016546"/>
                  </a:cubicBezTo>
                  <a:cubicBezTo>
                    <a:pt x="929211" y="1029863"/>
                    <a:pt x="929333" y="1043335"/>
                    <a:pt x="930129" y="1056653"/>
                  </a:cubicBezTo>
                  <a:cubicBezTo>
                    <a:pt x="930772" y="1067093"/>
                    <a:pt x="926639" y="1069481"/>
                    <a:pt x="916872" y="1069420"/>
                  </a:cubicBezTo>
                  <a:cubicBezTo>
                    <a:pt x="852640" y="1069052"/>
                    <a:pt x="788438" y="1069236"/>
                    <a:pt x="724205" y="1069236"/>
                  </a:cubicBezTo>
                  <a:cubicBezTo>
                    <a:pt x="660003" y="1069236"/>
                    <a:pt x="595771" y="1069022"/>
                    <a:pt x="531538" y="1069481"/>
                  </a:cubicBezTo>
                  <a:close/>
                  <a:moveTo>
                    <a:pt x="621458" y="39464"/>
                  </a:moveTo>
                  <a:cubicBezTo>
                    <a:pt x="621458" y="36219"/>
                    <a:pt x="623080" y="31688"/>
                    <a:pt x="619560" y="30034"/>
                  </a:cubicBezTo>
                  <a:cubicBezTo>
                    <a:pt x="615794" y="28259"/>
                    <a:pt x="613712" y="32698"/>
                    <a:pt x="611446" y="34964"/>
                  </a:cubicBezTo>
                  <a:cubicBezTo>
                    <a:pt x="557347" y="88940"/>
                    <a:pt x="503341" y="142946"/>
                    <a:pt x="449365" y="197045"/>
                  </a:cubicBezTo>
                  <a:cubicBezTo>
                    <a:pt x="447038" y="199372"/>
                    <a:pt x="442782" y="201515"/>
                    <a:pt x="443976" y="205097"/>
                  </a:cubicBezTo>
                  <a:cubicBezTo>
                    <a:pt x="445293" y="209077"/>
                    <a:pt x="449916" y="207393"/>
                    <a:pt x="453100" y="207393"/>
                  </a:cubicBezTo>
                  <a:cubicBezTo>
                    <a:pt x="505055" y="207485"/>
                    <a:pt x="557011" y="207210"/>
                    <a:pt x="608966" y="207669"/>
                  </a:cubicBezTo>
                  <a:cubicBezTo>
                    <a:pt x="619437" y="207761"/>
                    <a:pt x="621886" y="203781"/>
                    <a:pt x="621702" y="194198"/>
                  </a:cubicBezTo>
                  <a:cubicBezTo>
                    <a:pt x="621213" y="168603"/>
                    <a:pt x="621519" y="143008"/>
                    <a:pt x="621519" y="117413"/>
                  </a:cubicBezTo>
                  <a:cubicBezTo>
                    <a:pt x="621519" y="91420"/>
                    <a:pt x="621580" y="65457"/>
                    <a:pt x="621458" y="39464"/>
                  </a:cubicBezTo>
                  <a:close/>
                  <a:moveTo>
                    <a:pt x="850282" y="588778"/>
                  </a:moveTo>
                  <a:cubicBezTo>
                    <a:pt x="859742" y="588870"/>
                    <a:pt x="862896" y="585747"/>
                    <a:pt x="862804" y="576286"/>
                  </a:cubicBezTo>
                  <a:cubicBezTo>
                    <a:pt x="862406" y="538047"/>
                    <a:pt x="862406" y="499807"/>
                    <a:pt x="862804" y="461568"/>
                  </a:cubicBezTo>
                  <a:cubicBezTo>
                    <a:pt x="862896" y="452046"/>
                    <a:pt x="859620" y="449077"/>
                    <a:pt x="850252" y="449107"/>
                  </a:cubicBezTo>
                  <a:cubicBezTo>
                    <a:pt x="766149" y="449383"/>
                    <a:pt x="682016" y="449383"/>
                    <a:pt x="597883" y="449107"/>
                  </a:cubicBezTo>
                  <a:cubicBezTo>
                    <a:pt x="588453" y="449077"/>
                    <a:pt x="585269" y="452138"/>
                    <a:pt x="585361" y="461599"/>
                  </a:cubicBezTo>
                  <a:cubicBezTo>
                    <a:pt x="585759" y="499440"/>
                    <a:pt x="585851" y="537312"/>
                    <a:pt x="585300" y="575154"/>
                  </a:cubicBezTo>
                  <a:cubicBezTo>
                    <a:pt x="585147" y="585747"/>
                    <a:pt x="588637" y="588931"/>
                    <a:pt x="599047" y="588808"/>
                  </a:cubicBezTo>
                  <a:cubicBezTo>
                    <a:pt x="640715" y="588319"/>
                    <a:pt x="682384" y="588594"/>
                    <a:pt x="724083" y="588594"/>
                  </a:cubicBezTo>
                  <a:cubicBezTo>
                    <a:pt x="766149" y="588594"/>
                    <a:pt x="808216" y="588380"/>
                    <a:pt x="850282" y="588778"/>
                  </a:cubicBezTo>
                  <a:close/>
                </a:path>
              </a:pathLst>
            </a:custGeom>
            <a:solidFill>
              <a:schemeClr val="bg1"/>
            </a:solidFill>
            <a:ln w="3060"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683D1E10-376B-FC72-A7D6-E58CF38CD1DB}"/>
              </a:ext>
            </a:extLst>
          </p:cNvPr>
          <p:cNvGrpSpPr/>
          <p:nvPr/>
        </p:nvGrpSpPr>
        <p:grpSpPr>
          <a:xfrm>
            <a:off x="6519311" y="3177508"/>
            <a:ext cx="786612" cy="786613"/>
            <a:chOff x="6519311" y="3177508"/>
            <a:chExt cx="786612" cy="786613"/>
          </a:xfrm>
        </p:grpSpPr>
        <p:sp>
          <p:nvSpPr>
            <p:cNvPr id="19" name="Oval 18">
              <a:extLst>
                <a:ext uri="{FF2B5EF4-FFF2-40B4-BE49-F238E27FC236}">
                  <a16:creationId xmlns:a16="http://schemas.microsoft.com/office/drawing/2014/main" id="{D333EFE3-7DD3-4ABD-8BF0-0AF46BD027CA}"/>
                </a:ext>
              </a:extLst>
            </p:cNvPr>
            <p:cNvSpPr/>
            <p:nvPr/>
          </p:nvSpPr>
          <p:spPr>
            <a:xfrm>
              <a:off x="6519311" y="3177508"/>
              <a:ext cx="786612" cy="786613"/>
            </a:xfrm>
            <a:prstGeom prst="ellipse">
              <a:avLst/>
            </a:prstGeom>
            <a:gradFill>
              <a:gsLst>
                <a:gs pos="100000">
                  <a:schemeClr val="accent1">
                    <a:lumMod val="50000"/>
                    <a:lumOff val="5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Freeform: Shape 56">
              <a:extLst>
                <a:ext uri="{FF2B5EF4-FFF2-40B4-BE49-F238E27FC236}">
                  <a16:creationId xmlns:a16="http://schemas.microsoft.com/office/drawing/2014/main" id="{C8E6764C-7C31-432B-AEA2-C7649DF79F8A}"/>
                </a:ext>
              </a:extLst>
            </p:cNvPr>
            <p:cNvSpPr/>
            <p:nvPr/>
          </p:nvSpPr>
          <p:spPr>
            <a:xfrm>
              <a:off x="6736474" y="3438707"/>
              <a:ext cx="352286" cy="264214"/>
            </a:xfrm>
            <a:custGeom>
              <a:avLst/>
              <a:gdLst>
                <a:gd name="connsiteX0" fmla="*/ 1177151 w 1175657"/>
                <a:gd name="connsiteY0" fmla="*/ 246537 h 881742"/>
                <a:gd name="connsiteX1" fmla="*/ 1177151 w 1175657"/>
                <a:gd name="connsiteY1" fmla="*/ 795331 h 881742"/>
                <a:gd name="connsiteX2" fmla="*/ 1173906 w 1175657"/>
                <a:gd name="connsiteY2" fmla="*/ 805128 h 881742"/>
                <a:gd name="connsiteX3" fmla="*/ 1067055 w 1175657"/>
                <a:gd name="connsiteY3" fmla="*/ 883383 h 881742"/>
                <a:gd name="connsiteX4" fmla="*/ 110977 w 1175657"/>
                <a:gd name="connsiteY4" fmla="*/ 883352 h 881742"/>
                <a:gd name="connsiteX5" fmla="*/ 636 w 1175657"/>
                <a:gd name="connsiteY5" fmla="*/ 772858 h 881742"/>
                <a:gd name="connsiteX6" fmla="*/ 636 w 1175657"/>
                <a:gd name="connsiteY6" fmla="*/ 263254 h 881742"/>
                <a:gd name="connsiteX7" fmla="*/ 759 w 1175657"/>
                <a:gd name="connsiteY7" fmla="*/ 254069 h 881742"/>
                <a:gd name="connsiteX8" fmla="*/ 8076 w 1175657"/>
                <a:gd name="connsiteY8" fmla="*/ 250426 h 881742"/>
                <a:gd name="connsiteX9" fmla="*/ 15730 w 1175657"/>
                <a:gd name="connsiteY9" fmla="*/ 255477 h 881742"/>
                <a:gd name="connsiteX10" fmla="*/ 482625 w 1175657"/>
                <a:gd name="connsiteY10" fmla="*/ 566751 h 881742"/>
                <a:gd name="connsiteX11" fmla="*/ 695683 w 1175657"/>
                <a:gd name="connsiteY11" fmla="*/ 567026 h 881742"/>
                <a:gd name="connsiteX12" fmla="*/ 1160710 w 1175657"/>
                <a:gd name="connsiteY12" fmla="*/ 257008 h 881742"/>
                <a:gd name="connsiteX13" fmla="*/ 1177151 w 1175657"/>
                <a:gd name="connsiteY13" fmla="*/ 246537 h 881742"/>
                <a:gd name="connsiteX14" fmla="*/ 1177151 w 1175657"/>
                <a:gd name="connsiteY14" fmla="*/ 88099 h 881742"/>
                <a:gd name="connsiteX15" fmla="*/ 1173263 w 1175657"/>
                <a:gd name="connsiteY15" fmla="*/ 76098 h 881742"/>
                <a:gd name="connsiteX16" fmla="*/ 1069352 w 1175657"/>
                <a:gd name="connsiteY16" fmla="*/ 78 h 881742"/>
                <a:gd name="connsiteX17" fmla="*/ 108619 w 1175657"/>
                <a:gd name="connsiteY17" fmla="*/ 109 h 881742"/>
                <a:gd name="connsiteX18" fmla="*/ 35661 w 1175657"/>
                <a:gd name="connsiteY18" fmla="*/ 28949 h 881742"/>
                <a:gd name="connsiteX19" fmla="*/ 49683 w 1175657"/>
                <a:gd name="connsiteY19" fmla="*/ 198807 h 881742"/>
                <a:gd name="connsiteX20" fmla="*/ 519456 w 1175657"/>
                <a:gd name="connsiteY20" fmla="*/ 512071 h 881742"/>
                <a:gd name="connsiteX21" fmla="*/ 658882 w 1175657"/>
                <a:gd name="connsiteY21" fmla="*/ 512315 h 881742"/>
                <a:gd name="connsiteX22" fmla="*/ 1123083 w 1175657"/>
                <a:gd name="connsiteY22" fmla="*/ 203155 h 881742"/>
                <a:gd name="connsiteX23" fmla="*/ 1177120 w 1175657"/>
                <a:gd name="connsiteY23" fmla="*/ 129400 h 881742"/>
                <a:gd name="connsiteX24" fmla="*/ 1177151 w 1175657"/>
                <a:gd name="connsiteY24" fmla="*/ 88099 h 8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75657" h="881742">
                  <a:moveTo>
                    <a:pt x="1177151" y="246537"/>
                  </a:moveTo>
                  <a:cubicBezTo>
                    <a:pt x="1177151" y="429469"/>
                    <a:pt x="1177151" y="612400"/>
                    <a:pt x="1177151" y="795331"/>
                  </a:cubicBezTo>
                  <a:cubicBezTo>
                    <a:pt x="1176049" y="798606"/>
                    <a:pt x="1174946" y="801852"/>
                    <a:pt x="1173906" y="805128"/>
                  </a:cubicBezTo>
                  <a:cubicBezTo>
                    <a:pt x="1158353" y="853471"/>
                    <a:pt x="1117848" y="883352"/>
                    <a:pt x="1067055" y="883383"/>
                  </a:cubicBezTo>
                  <a:cubicBezTo>
                    <a:pt x="748373" y="883443"/>
                    <a:pt x="429659" y="883474"/>
                    <a:pt x="110977" y="883352"/>
                  </a:cubicBezTo>
                  <a:cubicBezTo>
                    <a:pt x="48245" y="883321"/>
                    <a:pt x="667" y="835468"/>
                    <a:pt x="636" y="772858"/>
                  </a:cubicBezTo>
                  <a:cubicBezTo>
                    <a:pt x="575" y="603000"/>
                    <a:pt x="606" y="433112"/>
                    <a:pt x="636" y="263254"/>
                  </a:cubicBezTo>
                  <a:cubicBezTo>
                    <a:pt x="636" y="260192"/>
                    <a:pt x="667" y="257131"/>
                    <a:pt x="759" y="254069"/>
                  </a:cubicBezTo>
                  <a:cubicBezTo>
                    <a:pt x="912" y="248344"/>
                    <a:pt x="3606" y="247517"/>
                    <a:pt x="8076" y="250426"/>
                  </a:cubicBezTo>
                  <a:cubicBezTo>
                    <a:pt x="10648" y="252110"/>
                    <a:pt x="13189" y="253793"/>
                    <a:pt x="15730" y="255477"/>
                  </a:cubicBezTo>
                  <a:cubicBezTo>
                    <a:pt x="171352" y="359235"/>
                    <a:pt x="327004" y="462993"/>
                    <a:pt x="482625" y="566751"/>
                  </a:cubicBezTo>
                  <a:cubicBezTo>
                    <a:pt x="554451" y="614635"/>
                    <a:pt x="624041" y="614787"/>
                    <a:pt x="695683" y="567026"/>
                  </a:cubicBezTo>
                  <a:cubicBezTo>
                    <a:pt x="850692" y="463697"/>
                    <a:pt x="1005701" y="360337"/>
                    <a:pt x="1160710" y="257008"/>
                  </a:cubicBezTo>
                  <a:cubicBezTo>
                    <a:pt x="1166129" y="253395"/>
                    <a:pt x="1171671" y="250028"/>
                    <a:pt x="1177151" y="246537"/>
                  </a:cubicBezTo>
                  <a:close/>
                  <a:moveTo>
                    <a:pt x="1177151" y="88099"/>
                  </a:moveTo>
                  <a:cubicBezTo>
                    <a:pt x="1175865" y="84089"/>
                    <a:pt x="1174549" y="80108"/>
                    <a:pt x="1173263" y="76098"/>
                  </a:cubicBezTo>
                  <a:cubicBezTo>
                    <a:pt x="1158475" y="30725"/>
                    <a:pt x="1117144" y="109"/>
                    <a:pt x="1069352" y="78"/>
                  </a:cubicBezTo>
                  <a:cubicBezTo>
                    <a:pt x="749108" y="-44"/>
                    <a:pt x="428863" y="-14"/>
                    <a:pt x="108619" y="109"/>
                  </a:cubicBezTo>
                  <a:cubicBezTo>
                    <a:pt x="80728" y="109"/>
                    <a:pt x="56143" y="10028"/>
                    <a:pt x="35661" y="28949"/>
                  </a:cubicBezTo>
                  <a:cubicBezTo>
                    <a:pt x="-17060" y="77629"/>
                    <a:pt x="-10447" y="158639"/>
                    <a:pt x="49683" y="198807"/>
                  </a:cubicBezTo>
                  <a:cubicBezTo>
                    <a:pt x="206193" y="303361"/>
                    <a:pt x="362855" y="407670"/>
                    <a:pt x="519456" y="512071"/>
                  </a:cubicBezTo>
                  <a:cubicBezTo>
                    <a:pt x="568779" y="544952"/>
                    <a:pt x="609712" y="545106"/>
                    <a:pt x="658882" y="512315"/>
                  </a:cubicBezTo>
                  <a:cubicBezTo>
                    <a:pt x="813585" y="409200"/>
                    <a:pt x="968135" y="305871"/>
                    <a:pt x="1123083" y="203155"/>
                  </a:cubicBezTo>
                  <a:cubicBezTo>
                    <a:pt x="1150607" y="184907"/>
                    <a:pt x="1169742" y="161792"/>
                    <a:pt x="1177120" y="129400"/>
                  </a:cubicBezTo>
                  <a:cubicBezTo>
                    <a:pt x="1177151" y="115654"/>
                    <a:pt x="1177151" y="101876"/>
                    <a:pt x="1177151" y="88099"/>
                  </a:cubicBezTo>
                  <a:close/>
                </a:path>
              </a:pathLst>
            </a:custGeom>
            <a:solidFill>
              <a:schemeClr val="bg1"/>
            </a:solidFill>
            <a:ln w="3060"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87C11021-B8F6-1D88-1875-8A356C586683}"/>
              </a:ext>
            </a:extLst>
          </p:cNvPr>
          <p:cNvGrpSpPr/>
          <p:nvPr/>
        </p:nvGrpSpPr>
        <p:grpSpPr>
          <a:xfrm>
            <a:off x="5199463" y="3177508"/>
            <a:ext cx="786612" cy="786613"/>
            <a:chOff x="5199463" y="3177508"/>
            <a:chExt cx="786612" cy="786613"/>
          </a:xfrm>
        </p:grpSpPr>
        <p:sp>
          <p:nvSpPr>
            <p:cNvPr id="18" name="Oval 17">
              <a:extLst>
                <a:ext uri="{FF2B5EF4-FFF2-40B4-BE49-F238E27FC236}">
                  <a16:creationId xmlns:a16="http://schemas.microsoft.com/office/drawing/2014/main" id="{4184730D-0A84-44D3-B99E-526B9B49B875}"/>
                </a:ext>
              </a:extLst>
            </p:cNvPr>
            <p:cNvSpPr/>
            <p:nvPr/>
          </p:nvSpPr>
          <p:spPr>
            <a:xfrm>
              <a:off x="5199463" y="3177508"/>
              <a:ext cx="786612" cy="786613"/>
            </a:xfrm>
            <a:prstGeom prst="ellipse">
              <a:avLst/>
            </a:prstGeom>
            <a:gradFill>
              <a:gsLst>
                <a:gs pos="100000">
                  <a:schemeClr val="accent1">
                    <a:lumMod val="50000"/>
                    <a:lumOff val="5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Shape 52">
              <a:extLst>
                <a:ext uri="{FF2B5EF4-FFF2-40B4-BE49-F238E27FC236}">
                  <a16:creationId xmlns:a16="http://schemas.microsoft.com/office/drawing/2014/main" id="{5D39E8E8-8100-403D-AC0F-4566FCB1A432}"/>
                </a:ext>
              </a:extLst>
            </p:cNvPr>
            <p:cNvSpPr/>
            <p:nvPr/>
          </p:nvSpPr>
          <p:spPr>
            <a:xfrm>
              <a:off x="5427601" y="3405646"/>
              <a:ext cx="330336" cy="330336"/>
            </a:xfrm>
            <a:custGeom>
              <a:avLst/>
              <a:gdLst>
                <a:gd name="connsiteX0" fmla="*/ 0 w 1175657"/>
                <a:gd name="connsiteY0" fmla="*/ 315183 h 1175657"/>
                <a:gd name="connsiteX1" fmla="*/ 59548 w 1175657"/>
                <a:gd name="connsiteY1" fmla="*/ 212160 h 1175657"/>
                <a:gd name="connsiteX2" fmla="*/ 128098 w 1175657"/>
                <a:gd name="connsiteY2" fmla="*/ 144223 h 1175657"/>
                <a:gd name="connsiteX3" fmla="*/ 258736 w 1175657"/>
                <a:gd name="connsiteY3" fmla="*/ 141101 h 1175657"/>
                <a:gd name="connsiteX4" fmla="*/ 405143 w 1175657"/>
                <a:gd name="connsiteY4" fmla="*/ 288731 h 1175657"/>
                <a:gd name="connsiteX5" fmla="*/ 407286 w 1175657"/>
                <a:gd name="connsiteY5" fmla="*/ 397357 h 1175657"/>
                <a:gd name="connsiteX6" fmla="*/ 318101 w 1175657"/>
                <a:gd name="connsiteY6" fmla="*/ 488440 h 1175657"/>
                <a:gd name="connsiteX7" fmla="*/ 311580 w 1175657"/>
                <a:gd name="connsiteY7" fmla="*/ 525700 h 1175657"/>
                <a:gd name="connsiteX8" fmla="*/ 430799 w 1175657"/>
                <a:gd name="connsiteY8" fmla="*/ 693567 h 1175657"/>
                <a:gd name="connsiteX9" fmla="*/ 611127 w 1175657"/>
                <a:gd name="connsiteY9" fmla="*/ 843678 h 1175657"/>
                <a:gd name="connsiteX10" fmla="*/ 651847 w 1175657"/>
                <a:gd name="connsiteY10" fmla="*/ 864956 h 1175657"/>
                <a:gd name="connsiteX11" fmla="*/ 688831 w 1175657"/>
                <a:gd name="connsiteY11" fmla="*/ 858711 h 1175657"/>
                <a:gd name="connsiteX12" fmla="*/ 765922 w 1175657"/>
                <a:gd name="connsiteY12" fmla="*/ 781435 h 1175657"/>
                <a:gd name="connsiteX13" fmla="*/ 801070 w 1175657"/>
                <a:gd name="connsiteY13" fmla="*/ 756024 h 1175657"/>
                <a:gd name="connsiteX14" fmla="*/ 886642 w 1175657"/>
                <a:gd name="connsiteY14" fmla="*/ 770444 h 1175657"/>
                <a:gd name="connsiteX15" fmla="*/ 1037395 w 1175657"/>
                <a:gd name="connsiteY15" fmla="*/ 920157 h 1175657"/>
                <a:gd name="connsiteX16" fmla="*/ 1038160 w 1175657"/>
                <a:gd name="connsiteY16" fmla="*/ 1042713 h 1175657"/>
                <a:gd name="connsiteX17" fmla="*/ 940373 w 1175657"/>
                <a:gd name="connsiteY17" fmla="*/ 1141481 h 1175657"/>
                <a:gd name="connsiteX18" fmla="*/ 862118 w 1175657"/>
                <a:gd name="connsiteY18" fmla="*/ 1177240 h 1175657"/>
                <a:gd name="connsiteX19" fmla="*/ 800059 w 1175657"/>
                <a:gd name="connsiteY19" fmla="*/ 1177240 h 1175657"/>
                <a:gd name="connsiteX20" fmla="*/ 734816 w 1175657"/>
                <a:gd name="connsiteY20" fmla="*/ 1164749 h 1175657"/>
                <a:gd name="connsiteX21" fmla="*/ 442310 w 1175657"/>
                <a:gd name="connsiteY21" fmla="*/ 1018771 h 1175657"/>
                <a:gd name="connsiteX22" fmla="*/ 230508 w 1175657"/>
                <a:gd name="connsiteY22" fmla="*/ 825829 h 1175657"/>
                <a:gd name="connsiteX23" fmla="*/ 31 w 1175657"/>
                <a:gd name="connsiteY23" fmla="*/ 381804 h 1175657"/>
                <a:gd name="connsiteX24" fmla="*/ 0 w 1175657"/>
                <a:gd name="connsiteY24" fmla="*/ 315183 h 1175657"/>
                <a:gd name="connsiteX25" fmla="*/ 606933 w 1175657"/>
                <a:gd name="connsiteY25" fmla="*/ 94625 h 1175657"/>
                <a:gd name="connsiteX26" fmla="*/ 691648 w 1175657"/>
                <a:gd name="connsiteY26" fmla="*/ 115016 h 1175657"/>
                <a:gd name="connsiteX27" fmla="*/ 906909 w 1175657"/>
                <a:gd name="connsiteY27" fmla="*/ 241184 h 1175657"/>
                <a:gd name="connsiteX28" fmla="*/ 1053591 w 1175657"/>
                <a:gd name="connsiteY28" fmla="*/ 455374 h 1175657"/>
                <a:gd name="connsiteX29" fmla="*/ 1082860 w 1175657"/>
                <a:gd name="connsiteY29" fmla="*/ 556683 h 1175657"/>
                <a:gd name="connsiteX30" fmla="*/ 1094647 w 1175657"/>
                <a:gd name="connsiteY30" fmla="*/ 568286 h 1175657"/>
                <a:gd name="connsiteX31" fmla="*/ 1169228 w 1175657"/>
                <a:gd name="connsiteY31" fmla="*/ 555244 h 1175657"/>
                <a:gd name="connsiteX32" fmla="*/ 1176882 w 1175657"/>
                <a:gd name="connsiteY32" fmla="*/ 544375 h 1175657"/>
                <a:gd name="connsiteX33" fmla="*/ 1167360 w 1175657"/>
                <a:gd name="connsiteY33" fmla="*/ 500655 h 1175657"/>
                <a:gd name="connsiteX34" fmla="*/ 977847 w 1175657"/>
                <a:gd name="connsiteY34" fmla="*/ 178207 h 1175657"/>
                <a:gd name="connsiteX35" fmla="*/ 616853 w 1175657"/>
                <a:gd name="connsiteY35" fmla="*/ 328 h 1175657"/>
                <a:gd name="connsiteX36" fmla="*/ 604667 w 1175657"/>
                <a:gd name="connsiteY36" fmla="*/ 8196 h 1175657"/>
                <a:gd name="connsiteX37" fmla="*/ 593462 w 1175657"/>
                <a:gd name="connsiteY37" fmla="*/ 88992 h 1175657"/>
                <a:gd name="connsiteX38" fmla="*/ 606933 w 1175657"/>
                <a:gd name="connsiteY38" fmla="*/ 94625 h 1175657"/>
                <a:gd name="connsiteX39" fmla="*/ 937403 w 1175657"/>
                <a:gd name="connsiteY39" fmla="*/ 556499 h 1175657"/>
                <a:gd name="connsiteX40" fmla="*/ 870537 w 1175657"/>
                <a:gd name="connsiteY40" fmla="*/ 401796 h 1175657"/>
                <a:gd name="connsiteX41" fmla="*/ 604116 w 1175657"/>
                <a:gd name="connsiteY41" fmla="*/ 235398 h 1175657"/>
                <a:gd name="connsiteX42" fmla="*/ 592605 w 1175657"/>
                <a:gd name="connsiteY42" fmla="*/ 243634 h 1175657"/>
                <a:gd name="connsiteX43" fmla="*/ 582746 w 1175657"/>
                <a:gd name="connsiteY43" fmla="*/ 313989 h 1175657"/>
                <a:gd name="connsiteX44" fmla="*/ 595146 w 1175657"/>
                <a:gd name="connsiteY44" fmla="*/ 330063 h 1175657"/>
                <a:gd name="connsiteX45" fmla="*/ 782333 w 1175657"/>
                <a:gd name="connsiteY45" fmla="*/ 441536 h 1175657"/>
                <a:gd name="connsiteX46" fmla="*/ 844759 w 1175657"/>
                <a:gd name="connsiteY46" fmla="*/ 574195 h 1175657"/>
                <a:gd name="connsiteX47" fmla="*/ 855352 w 1175657"/>
                <a:gd name="connsiteY47" fmla="*/ 583962 h 1175657"/>
                <a:gd name="connsiteX48" fmla="*/ 932198 w 1175657"/>
                <a:gd name="connsiteY48" fmla="*/ 570797 h 1175657"/>
                <a:gd name="connsiteX49" fmla="*/ 938352 w 1175657"/>
                <a:gd name="connsiteY49" fmla="*/ 560877 h 1175657"/>
                <a:gd name="connsiteX50" fmla="*/ 937403 w 1175657"/>
                <a:gd name="connsiteY50" fmla="*/ 556499 h 11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175657" h="1175657">
                  <a:moveTo>
                    <a:pt x="0" y="315183"/>
                  </a:moveTo>
                  <a:cubicBezTo>
                    <a:pt x="5725" y="272658"/>
                    <a:pt x="28687" y="240450"/>
                    <a:pt x="59548" y="212160"/>
                  </a:cubicBezTo>
                  <a:cubicBezTo>
                    <a:pt x="83245" y="190454"/>
                    <a:pt x="105197" y="166818"/>
                    <a:pt x="128098" y="144223"/>
                  </a:cubicBezTo>
                  <a:cubicBezTo>
                    <a:pt x="170532" y="102371"/>
                    <a:pt x="215690" y="100014"/>
                    <a:pt x="258736" y="141101"/>
                  </a:cubicBezTo>
                  <a:cubicBezTo>
                    <a:pt x="308855" y="188953"/>
                    <a:pt x="358453" y="237480"/>
                    <a:pt x="405143" y="288731"/>
                  </a:cubicBezTo>
                  <a:cubicBezTo>
                    <a:pt x="434840" y="321337"/>
                    <a:pt x="435544" y="363557"/>
                    <a:pt x="407286" y="397357"/>
                  </a:cubicBezTo>
                  <a:cubicBezTo>
                    <a:pt x="379976" y="430024"/>
                    <a:pt x="347768" y="458008"/>
                    <a:pt x="318101" y="488440"/>
                  </a:cubicBezTo>
                  <a:cubicBezTo>
                    <a:pt x="303589" y="503319"/>
                    <a:pt x="303007" y="507054"/>
                    <a:pt x="311580" y="525700"/>
                  </a:cubicBezTo>
                  <a:cubicBezTo>
                    <a:pt x="340757" y="589197"/>
                    <a:pt x="383926" y="642714"/>
                    <a:pt x="430799" y="693567"/>
                  </a:cubicBezTo>
                  <a:cubicBezTo>
                    <a:pt x="484254" y="751585"/>
                    <a:pt x="543007" y="803295"/>
                    <a:pt x="611127" y="843678"/>
                  </a:cubicBezTo>
                  <a:cubicBezTo>
                    <a:pt x="624292" y="851485"/>
                    <a:pt x="638192" y="858037"/>
                    <a:pt x="651847" y="864956"/>
                  </a:cubicBezTo>
                  <a:cubicBezTo>
                    <a:pt x="670584" y="874478"/>
                    <a:pt x="673615" y="873927"/>
                    <a:pt x="688831" y="858711"/>
                  </a:cubicBezTo>
                  <a:cubicBezTo>
                    <a:pt x="714579" y="832993"/>
                    <a:pt x="740266" y="807245"/>
                    <a:pt x="765922" y="781435"/>
                  </a:cubicBezTo>
                  <a:cubicBezTo>
                    <a:pt x="776271" y="771026"/>
                    <a:pt x="787415" y="761749"/>
                    <a:pt x="801070" y="756024"/>
                  </a:cubicBezTo>
                  <a:cubicBezTo>
                    <a:pt x="832574" y="742859"/>
                    <a:pt x="862026" y="748186"/>
                    <a:pt x="886642" y="770444"/>
                  </a:cubicBezTo>
                  <a:cubicBezTo>
                    <a:pt x="939179" y="817991"/>
                    <a:pt x="988991" y="868477"/>
                    <a:pt x="1037395" y="920157"/>
                  </a:cubicBezTo>
                  <a:cubicBezTo>
                    <a:pt x="1076002" y="961366"/>
                    <a:pt x="1075757" y="1000800"/>
                    <a:pt x="1038160" y="1042713"/>
                  </a:cubicBezTo>
                  <a:cubicBezTo>
                    <a:pt x="1007269" y="1077156"/>
                    <a:pt x="973805" y="1109395"/>
                    <a:pt x="940373" y="1141481"/>
                  </a:cubicBezTo>
                  <a:cubicBezTo>
                    <a:pt x="918788" y="1162177"/>
                    <a:pt x="891264" y="1172005"/>
                    <a:pt x="862118" y="1177240"/>
                  </a:cubicBezTo>
                  <a:cubicBezTo>
                    <a:pt x="841422" y="1177240"/>
                    <a:pt x="820725" y="1177240"/>
                    <a:pt x="800059" y="1177240"/>
                  </a:cubicBezTo>
                  <a:cubicBezTo>
                    <a:pt x="778261" y="1173321"/>
                    <a:pt x="756248" y="1170597"/>
                    <a:pt x="734816" y="1164749"/>
                  </a:cubicBezTo>
                  <a:cubicBezTo>
                    <a:pt x="627630" y="1135510"/>
                    <a:pt x="532597" y="1081565"/>
                    <a:pt x="442310" y="1018771"/>
                  </a:cubicBezTo>
                  <a:cubicBezTo>
                    <a:pt x="363352" y="963877"/>
                    <a:pt x="292904" y="899093"/>
                    <a:pt x="230508" y="825829"/>
                  </a:cubicBezTo>
                  <a:cubicBezTo>
                    <a:pt x="119556" y="695558"/>
                    <a:pt x="30983" y="553621"/>
                    <a:pt x="31" y="381804"/>
                  </a:cubicBezTo>
                  <a:cubicBezTo>
                    <a:pt x="0" y="359607"/>
                    <a:pt x="0" y="337380"/>
                    <a:pt x="0" y="315183"/>
                  </a:cubicBezTo>
                  <a:close/>
                  <a:moveTo>
                    <a:pt x="606933" y="94625"/>
                  </a:moveTo>
                  <a:cubicBezTo>
                    <a:pt x="635682" y="99371"/>
                    <a:pt x="663940" y="106045"/>
                    <a:pt x="691648" y="115016"/>
                  </a:cubicBezTo>
                  <a:cubicBezTo>
                    <a:pt x="772627" y="141253"/>
                    <a:pt x="844330" y="183289"/>
                    <a:pt x="906909" y="241184"/>
                  </a:cubicBezTo>
                  <a:cubicBezTo>
                    <a:pt x="972122" y="301528"/>
                    <a:pt x="1021015" y="372803"/>
                    <a:pt x="1053591" y="455374"/>
                  </a:cubicBezTo>
                  <a:cubicBezTo>
                    <a:pt x="1066542" y="488226"/>
                    <a:pt x="1076216" y="521995"/>
                    <a:pt x="1082860" y="556683"/>
                  </a:cubicBezTo>
                  <a:cubicBezTo>
                    <a:pt x="1084054" y="562898"/>
                    <a:pt x="1084697" y="570093"/>
                    <a:pt x="1094647" y="568286"/>
                  </a:cubicBezTo>
                  <a:cubicBezTo>
                    <a:pt x="1119477" y="563725"/>
                    <a:pt x="1144306" y="559316"/>
                    <a:pt x="1169228" y="555244"/>
                  </a:cubicBezTo>
                  <a:cubicBezTo>
                    <a:pt x="1176147" y="554111"/>
                    <a:pt x="1178443" y="551141"/>
                    <a:pt x="1176882" y="544375"/>
                  </a:cubicBezTo>
                  <a:cubicBezTo>
                    <a:pt x="1173575" y="529833"/>
                    <a:pt x="1171157" y="515076"/>
                    <a:pt x="1167360" y="500655"/>
                  </a:cubicBezTo>
                  <a:cubicBezTo>
                    <a:pt x="1134417" y="375436"/>
                    <a:pt x="1071807" y="267637"/>
                    <a:pt x="977847" y="178207"/>
                  </a:cubicBezTo>
                  <a:cubicBezTo>
                    <a:pt x="876018" y="81307"/>
                    <a:pt x="755329" y="22831"/>
                    <a:pt x="616853" y="328"/>
                  </a:cubicBezTo>
                  <a:cubicBezTo>
                    <a:pt x="609719" y="-836"/>
                    <a:pt x="605708" y="940"/>
                    <a:pt x="604667" y="8196"/>
                  </a:cubicBezTo>
                  <a:cubicBezTo>
                    <a:pt x="601116" y="33546"/>
                    <a:pt x="597626" y="58927"/>
                    <a:pt x="593462" y="88992"/>
                  </a:cubicBezTo>
                  <a:cubicBezTo>
                    <a:pt x="592237" y="95360"/>
                    <a:pt x="601698" y="93768"/>
                    <a:pt x="606933" y="94625"/>
                  </a:cubicBezTo>
                  <a:close/>
                  <a:moveTo>
                    <a:pt x="937403" y="556499"/>
                  </a:moveTo>
                  <a:cubicBezTo>
                    <a:pt x="926320" y="500074"/>
                    <a:pt x="904246" y="448302"/>
                    <a:pt x="870537" y="401796"/>
                  </a:cubicBezTo>
                  <a:cubicBezTo>
                    <a:pt x="804284" y="310407"/>
                    <a:pt x="715651" y="254594"/>
                    <a:pt x="604116" y="235398"/>
                  </a:cubicBezTo>
                  <a:cubicBezTo>
                    <a:pt x="596462" y="234082"/>
                    <a:pt x="593523" y="236469"/>
                    <a:pt x="592605" y="243634"/>
                  </a:cubicBezTo>
                  <a:cubicBezTo>
                    <a:pt x="589543" y="267116"/>
                    <a:pt x="586971" y="290721"/>
                    <a:pt x="582746" y="313989"/>
                  </a:cubicBezTo>
                  <a:cubicBezTo>
                    <a:pt x="580634" y="325654"/>
                    <a:pt x="584951" y="328195"/>
                    <a:pt x="595146" y="330063"/>
                  </a:cubicBezTo>
                  <a:cubicBezTo>
                    <a:pt x="671196" y="344116"/>
                    <a:pt x="733500" y="381651"/>
                    <a:pt x="782333" y="441536"/>
                  </a:cubicBezTo>
                  <a:cubicBezTo>
                    <a:pt x="814173" y="480572"/>
                    <a:pt x="834441" y="525056"/>
                    <a:pt x="844759" y="574195"/>
                  </a:cubicBezTo>
                  <a:cubicBezTo>
                    <a:pt x="846014" y="580227"/>
                    <a:pt x="846871" y="585493"/>
                    <a:pt x="855352" y="583962"/>
                  </a:cubicBezTo>
                  <a:cubicBezTo>
                    <a:pt x="880916" y="579369"/>
                    <a:pt x="906573" y="575114"/>
                    <a:pt x="932198" y="570797"/>
                  </a:cubicBezTo>
                  <a:cubicBezTo>
                    <a:pt x="936607" y="570062"/>
                    <a:pt x="939301" y="568133"/>
                    <a:pt x="938352" y="560877"/>
                  </a:cubicBezTo>
                  <a:cubicBezTo>
                    <a:pt x="938352" y="560969"/>
                    <a:pt x="937832" y="558734"/>
                    <a:pt x="937403" y="556499"/>
                  </a:cubicBezTo>
                  <a:close/>
                </a:path>
              </a:pathLst>
            </a:custGeom>
            <a:solidFill>
              <a:schemeClr val="bg1"/>
            </a:solidFill>
            <a:ln w="3060" cap="flat">
              <a:noFill/>
              <a:prstDash val="solid"/>
              <a:miter/>
            </a:ln>
          </p:spPr>
          <p:txBody>
            <a:bodyPr rtlCol="0" anchor="ctr"/>
            <a:lstStyle/>
            <a:p>
              <a:endParaRPr lang="en-US"/>
            </a:p>
          </p:txBody>
        </p:sp>
      </p:grpSp>
      <p:grpSp>
        <p:nvGrpSpPr>
          <p:cNvPr id="9" name="Group 8">
            <a:extLst>
              <a:ext uri="{FF2B5EF4-FFF2-40B4-BE49-F238E27FC236}">
                <a16:creationId xmlns:a16="http://schemas.microsoft.com/office/drawing/2014/main" id="{38C211EE-928B-266A-1E70-E719A75A5938}"/>
              </a:ext>
            </a:extLst>
          </p:cNvPr>
          <p:cNvGrpSpPr/>
          <p:nvPr/>
        </p:nvGrpSpPr>
        <p:grpSpPr>
          <a:xfrm>
            <a:off x="3879615" y="3177508"/>
            <a:ext cx="786612" cy="786613"/>
            <a:chOff x="3879615" y="3177508"/>
            <a:chExt cx="786612" cy="786613"/>
          </a:xfrm>
        </p:grpSpPr>
        <p:sp>
          <p:nvSpPr>
            <p:cNvPr id="16" name="Oval 15">
              <a:extLst>
                <a:ext uri="{FF2B5EF4-FFF2-40B4-BE49-F238E27FC236}">
                  <a16:creationId xmlns:a16="http://schemas.microsoft.com/office/drawing/2014/main" id="{374606D7-11BF-4114-9E90-E50108E50E90}"/>
                </a:ext>
              </a:extLst>
            </p:cNvPr>
            <p:cNvSpPr/>
            <p:nvPr/>
          </p:nvSpPr>
          <p:spPr>
            <a:xfrm>
              <a:off x="3879615" y="3177508"/>
              <a:ext cx="786612" cy="786613"/>
            </a:xfrm>
            <a:prstGeom prst="ellipse">
              <a:avLst/>
            </a:prstGeom>
            <a:gradFill>
              <a:gsLst>
                <a:gs pos="100000">
                  <a:schemeClr val="accent1">
                    <a:lumMod val="50000"/>
                    <a:lumOff val="5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Freeform: Shape 57">
              <a:extLst>
                <a:ext uri="{FF2B5EF4-FFF2-40B4-BE49-F238E27FC236}">
                  <a16:creationId xmlns:a16="http://schemas.microsoft.com/office/drawing/2014/main" id="{00309F47-D7AB-4BF1-9754-E49731BC3C46}"/>
                </a:ext>
              </a:extLst>
            </p:cNvPr>
            <p:cNvSpPr/>
            <p:nvPr/>
          </p:nvSpPr>
          <p:spPr>
            <a:xfrm>
              <a:off x="4096778" y="3438707"/>
              <a:ext cx="352286" cy="264214"/>
            </a:xfrm>
            <a:custGeom>
              <a:avLst/>
              <a:gdLst>
                <a:gd name="connsiteX0" fmla="*/ 1177151 w 1175657"/>
                <a:gd name="connsiteY0" fmla="*/ 246537 h 881742"/>
                <a:gd name="connsiteX1" fmla="*/ 1177151 w 1175657"/>
                <a:gd name="connsiteY1" fmla="*/ 795331 h 881742"/>
                <a:gd name="connsiteX2" fmla="*/ 1173906 w 1175657"/>
                <a:gd name="connsiteY2" fmla="*/ 805128 h 881742"/>
                <a:gd name="connsiteX3" fmla="*/ 1067055 w 1175657"/>
                <a:gd name="connsiteY3" fmla="*/ 883383 h 881742"/>
                <a:gd name="connsiteX4" fmla="*/ 110977 w 1175657"/>
                <a:gd name="connsiteY4" fmla="*/ 883352 h 881742"/>
                <a:gd name="connsiteX5" fmla="*/ 636 w 1175657"/>
                <a:gd name="connsiteY5" fmla="*/ 772858 h 881742"/>
                <a:gd name="connsiteX6" fmla="*/ 636 w 1175657"/>
                <a:gd name="connsiteY6" fmla="*/ 263254 h 881742"/>
                <a:gd name="connsiteX7" fmla="*/ 759 w 1175657"/>
                <a:gd name="connsiteY7" fmla="*/ 254069 h 881742"/>
                <a:gd name="connsiteX8" fmla="*/ 8076 w 1175657"/>
                <a:gd name="connsiteY8" fmla="*/ 250426 h 881742"/>
                <a:gd name="connsiteX9" fmla="*/ 15730 w 1175657"/>
                <a:gd name="connsiteY9" fmla="*/ 255477 h 881742"/>
                <a:gd name="connsiteX10" fmla="*/ 482625 w 1175657"/>
                <a:gd name="connsiteY10" fmla="*/ 566751 h 881742"/>
                <a:gd name="connsiteX11" fmla="*/ 695683 w 1175657"/>
                <a:gd name="connsiteY11" fmla="*/ 567026 h 881742"/>
                <a:gd name="connsiteX12" fmla="*/ 1160710 w 1175657"/>
                <a:gd name="connsiteY12" fmla="*/ 257008 h 881742"/>
                <a:gd name="connsiteX13" fmla="*/ 1177151 w 1175657"/>
                <a:gd name="connsiteY13" fmla="*/ 246537 h 881742"/>
                <a:gd name="connsiteX14" fmla="*/ 1177151 w 1175657"/>
                <a:gd name="connsiteY14" fmla="*/ 88099 h 881742"/>
                <a:gd name="connsiteX15" fmla="*/ 1173263 w 1175657"/>
                <a:gd name="connsiteY15" fmla="*/ 76098 h 881742"/>
                <a:gd name="connsiteX16" fmla="*/ 1069352 w 1175657"/>
                <a:gd name="connsiteY16" fmla="*/ 78 h 881742"/>
                <a:gd name="connsiteX17" fmla="*/ 108619 w 1175657"/>
                <a:gd name="connsiteY17" fmla="*/ 109 h 881742"/>
                <a:gd name="connsiteX18" fmla="*/ 35661 w 1175657"/>
                <a:gd name="connsiteY18" fmla="*/ 28949 h 881742"/>
                <a:gd name="connsiteX19" fmla="*/ 49683 w 1175657"/>
                <a:gd name="connsiteY19" fmla="*/ 198807 h 881742"/>
                <a:gd name="connsiteX20" fmla="*/ 519456 w 1175657"/>
                <a:gd name="connsiteY20" fmla="*/ 512071 h 881742"/>
                <a:gd name="connsiteX21" fmla="*/ 658882 w 1175657"/>
                <a:gd name="connsiteY21" fmla="*/ 512315 h 881742"/>
                <a:gd name="connsiteX22" fmla="*/ 1123083 w 1175657"/>
                <a:gd name="connsiteY22" fmla="*/ 203155 h 881742"/>
                <a:gd name="connsiteX23" fmla="*/ 1177120 w 1175657"/>
                <a:gd name="connsiteY23" fmla="*/ 129400 h 881742"/>
                <a:gd name="connsiteX24" fmla="*/ 1177151 w 1175657"/>
                <a:gd name="connsiteY24" fmla="*/ 88099 h 8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75657" h="881742">
                  <a:moveTo>
                    <a:pt x="1177151" y="246537"/>
                  </a:moveTo>
                  <a:cubicBezTo>
                    <a:pt x="1177151" y="429469"/>
                    <a:pt x="1177151" y="612400"/>
                    <a:pt x="1177151" y="795331"/>
                  </a:cubicBezTo>
                  <a:cubicBezTo>
                    <a:pt x="1176049" y="798606"/>
                    <a:pt x="1174946" y="801852"/>
                    <a:pt x="1173906" y="805128"/>
                  </a:cubicBezTo>
                  <a:cubicBezTo>
                    <a:pt x="1158353" y="853471"/>
                    <a:pt x="1117848" y="883352"/>
                    <a:pt x="1067055" y="883383"/>
                  </a:cubicBezTo>
                  <a:cubicBezTo>
                    <a:pt x="748373" y="883443"/>
                    <a:pt x="429659" y="883474"/>
                    <a:pt x="110977" y="883352"/>
                  </a:cubicBezTo>
                  <a:cubicBezTo>
                    <a:pt x="48245" y="883321"/>
                    <a:pt x="667" y="835468"/>
                    <a:pt x="636" y="772858"/>
                  </a:cubicBezTo>
                  <a:cubicBezTo>
                    <a:pt x="575" y="603000"/>
                    <a:pt x="606" y="433112"/>
                    <a:pt x="636" y="263254"/>
                  </a:cubicBezTo>
                  <a:cubicBezTo>
                    <a:pt x="636" y="260192"/>
                    <a:pt x="667" y="257131"/>
                    <a:pt x="759" y="254069"/>
                  </a:cubicBezTo>
                  <a:cubicBezTo>
                    <a:pt x="912" y="248344"/>
                    <a:pt x="3606" y="247517"/>
                    <a:pt x="8076" y="250426"/>
                  </a:cubicBezTo>
                  <a:cubicBezTo>
                    <a:pt x="10648" y="252110"/>
                    <a:pt x="13189" y="253793"/>
                    <a:pt x="15730" y="255477"/>
                  </a:cubicBezTo>
                  <a:cubicBezTo>
                    <a:pt x="171352" y="359235"/>
                    <a:pt x="327004" y="462993"/>
                    <a:pt x="482625" y="566751"/>
                  </a:cubicBezTo>
                  <a:cubicBezTo>
                    <a:pt x="554451" y="614635"/>
                    <a:pt x="624041" y="614787"/>
                    <a:pt x="695683" y="567026"/>
                  </a:cubicBezTo>
                  <a:cubicBezTo>
                    <a:pt x="850692" y="463697"/>
                    <a:pt x="1005701" y="360337"/>
                    <a:pt x="1160710" y="257008"/>
                  </a:cubicBezTo>
                  <a:cubicBezTo>
                    <a:pt x="1166129" y="253395"/>
                    <a:pt x="1171671" y="250028"/>
                    <a:pt x="1177151" y="246537"/>
                  </a:cubicBezTo>
                  <a:close/>
                  <a:moveTo>
                    <a:pt x="1177151" y="88099"/>
                  </a:moveTo>
                  <a:cubicBezTo>
                    <a:pt x="1175865" y="84089"/>
                    <a:pt x="1174549" y="80108"/>
                    <a:pt x="1173263" y="76098"/>
                  </a:cubicBezTo>
                  <a:cubicBezTo>
                    <a:pt x="1158475" y="30725"/>
                    <a:pt x="1117144" y="109"/>
                    <a:pt x="1069352" y="78"/>
                  </a:cubicBezTo>
                  <a:cubicBezTo>
                    <a:pt x="749108" y="-44"/>
                    <a:pt x="428863" y="-14"/>
                    <a:pt x="108619" y="109"/>
                  </a:cubicBezTo>
                  <a:cubicBezTo>
                    <a:pt x="80728" y="109"/>
                    <a:pt x="56143" y="10028"/>
                    <a:pt x="35661" y="28949"/>
                  </a:cubicBezTo>
                  <a:cubicBezTo>
                    <a:pt x="-17060" y="77629"/>
                    <a:pt x="-10447" y="158639"/>
                    <a:pt x="49683" y="198807"/>
                  </a:cubicBezTo>
                  <a:cubicBezTo>
                    <a:pt x="206193" y="303361"/>
                    <a:pt x="362855" y="407670"/>
                    <a:pt x="519456" y="512071"/>
                  </a:cubicBezTo>
                  <a:cubicBezTo>
                    <a:pt x="568779" y="544952"/>
                    <a:pt x="609712" y="545106"/>
                    <a:pt x="658882" y="512315"/>
                  </a:cubicBezTo>
                  <a:cubicBezTo>
                    <a:pt x="813585" y="409200"/>
                    <a:pt x="968135" y="305871"/>
                    <a:pt x="1123083" y="203155"/>
                  </a:cubicBezTo>
                  <a:cubicBezTo>
                    <a:pt x="1150607" y="184907"/>
                    <a:pt x="1169742" y="161792"/>
                    <a:pt x="1177120" y="129400"/>
                  </a:cubicBezTo>
                  <a:cubicBezTo>
                    <a:pt x="1177151" y="115654"/>
                    <a:pt x="1177151" y="101876"/>
                    <a:pt x="1177151" y="88099"/>
                  </a:cubicBezTo>
                  <a:close/>
                </a:path>
              </a:pathLst>
            </a:custGeom>
            <a:solidFill>
              <a:schemeClr val="bg1"/>
            </a:solidFill>
            <a:ln w="3060" cap="flat">
              <a:noFill/>
              <a:prstDash val="solid"/>
              <a:miter/>
            </a:ln>
          </p:spPr>
          <p:txBody>
            <a:bodyPr rtlCol="0" anchor="ctr"/>
            <a:lstStyle/>
            <a:p>
              <a:endParaRPr lang="en-US"/>
            </a:p>
          </p:txBody>
        </p:sp>
      </p:grpSp>
      <p:grpSp>
        <p:nvGrpSpPr>
          <p:cNvPr id="56" name="Group 55">
            <a:extLst>
              <a:ext uri="{FF2B5EF4-FFF2-40B4-BE49-F238E27FC236}">
                <a16:creationId xmlns:a16="http://schemas.microsoft.com/office/drawing/2014/main" id="{330EAEBB-9396-4441-8F36-4C2F5AE10F55}"/>
              </a:ext>
            </a:extLst>
          </p:cNvPr>
          <p:cNvGrpSpPr/>
          <p:nvPr/>
        </p:nvGrpSpPr>
        <p:grpSpPr>
          <a:xfrm>
            <a:off x="2246389" y="2523981"/>
            <a:ext cx="1099990" cy="2093666"/>
            <a:chOff x="2246389" y="2178899"/>
            <a:chExt cx="1099990" cy="2093666"/>
          </a:xfrm>
        </p:grpSpPr>
        <p:sp>
          <p:nvSpPr>
            <p:cNvPr id="12" name="Rectangle: Rounded Corners 11">
              <a:extLst>
                <a:ext uri="{FF2B5EF4-FFF2-40B4-BE49-F238E27FC236}">
                  <a16:creationId xmlns:a16="http://schemas.microsoft.com/office/drawing/2014/main" id="{EF0BFEF0-4717-4C24-ABB1-0A527640FB76}"/>
                </a:ext>
              </a:extLst>
            </p:cNvPr>
            <p:cNvSpPr/>
            <p:nvPr/>
          </p:nvSpPr>
          <p:spPr>
            <a:xfrm>
              <a:off x="2246389" y="2178899"/>
              <a:ext cx="1099990" cy="2093666"/>
            </a:xfrm>
            <a:prstGeom prst="roundRect">
              <a:avLst/>
            </a:prstGeom>
            <a:gradFill>
              <a:gsLst>
                <a:gs pos="100000">
                  <a:schemeClr val="accent1">
                    <a:lumMod val="50000"/>
                    <a:lumOff val="5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Rectangle: Rounded Corners 58">
              <a:extLst>
                <a:ext uri="{FF2B5EF4-FFF2-40B4-BE49-F238E27FC236}">
                  <a16:creationId xmlns:a16="http://schemas.microsoft.com/office/drawing/2014/main" id="{0FDCC338-D790-40F3-9F3E-1447B21B81BD}"/>
                </a:ext>
              </a:extLst>
            </p:cNvPr>
            <p:cNvSpPr/>
            <p:nvPr/>
          </p:nvSpPr>
          <p:spPr>
            <a:xfrm>
              <a:off x="2304327" y="2228850"/>
              <a:ext cx="984114" cy="1993764"/>
            </a:xfrm>
            <a:prstGeom prst="roundRect">
              <a:avLst>
                <a:gd name="adj" fmla="val 14086"/>
              </a:avLst>
            </a:prstGeom>
            <a:blipFill dpi="0" rotWithShape="1">
              <a:blip r:embed="rId2">
                <a:extLst>
                  <a:ext uri="{28A0092B-C50C-407E-A947-70E740481C1C}">
                    <a14:useLocalDpi xmlns:a14="http://schemas.microsoft.com/office/drawing/2010/main" val="0"/>
                  </a:ext>
                </a:extLst>
              </a:blip>
              <a:srcRect/>
              <a:stretch>
                <a:fillRect l="-69836" t="-6471" r="-69836" b="-64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43175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500" fill="hold"/>
                                        <p:tgtEl>
                                          <p:spTgt spid="3"/>
                                        </p:tgtEl>
                                        <p:attrNameLst>
                                          <p:attrName>ppt_w</p:attrName>
                                        </p:attrNameLst>
                                      </p:cBhvr>
                                      <p:tavLst>
                                        <p:tav tm="0">
                                          <p:val>
                                            <p:strVal val="4/3*#ppt_w"/>
                                          </p:val>
                                        </p:tav>
                                        <p:tav tm="100000">
                                          <p:val>
                                            <p:strVal val="#ppt_w"/>
                                          </p:val>
                                        </p:tav>
                                      </p:tavLst>
                                    </p:anim>
                                    <p:anim calcmode="lin" valueType="num">
                                      <p:cBhvr>
                                        <p:cTn id="8" dur="1500" fill="hold"/>
                                        <p:tgtEl>
                                          <p:spTgt spid="3"/>
                                        </p:tgtEl>
                                        <p:attrNameLst>
                                          <p:attrName>ppt_h</p:attrName>
                                        </p:attrNameLst>
                                      </p:cBhvr>
                                      <p:tavLst>
                                        <p:tav tm="0">
                                          <p:val>
                                            <p:strVal val="4/3*#ppt_h"/>
                                          </p:val>
                                        </p:tav>
                                        <p:tav tm="100000">
                                          <p:val>
                                            <p:strVal val="#ppt_h"/>
                                          </p:val>
                                        </p:tav>
                                      </p:tavLst>
                                    </p:anim>
                                  </p:childTnLst>
                                </p:cTn>
                              </p:par>
                              <p:par>
                                <p:cTn id="9" presetID="23" presetClass="entr" presetSubtype="28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500" fill="hold"/>
                                        <p:tgtEl>
                                          <p:spTgt spid="4"/>
                                        </p:tgtEl>
                                        <p:attrNameLst>
                                          <p:attrName>ppt_w</p:attrName>
                                        </p:attrNameLst>
                                      </p:cBhvr>
                                      <p:tavLst>
                                        <p:tav tm="0">
                                          <p:val>
                                            <p:strVal val="4/3*#ppt_w"/>
                                          </p:val>
                                        </p:tav>
                                        <p:tav tm="100000">
                                          <p:val>
                                            <p:strVal val="#ppt_w"/>
                                          </p:val>
                                        </p:tav>
                                      </p:tavLst>
                                    </p:anim>
                                    <p:anim calcmode="lin" valueType="num">
                                      <p:cBhvr>
                                        <p:cTn id="12" dur="1500" fill="hold"/>
                                        <p:tgtEl>
                                          <p:spTgt spid="4"/>
                                        </p:tgtEl>
                                        <p:attrNameLst>
                                          <p:attrName>ppt_h</p:attrName>
                                        </p:attrNameLst>
                                      </p:cBhvr>
                                      <p:tavLst>
                                        <p:tav tm="0">
                                          <p:val>
                                            <p:strVal val="4/3*#ppt_h"/>
                                          </p:val>
                                        </p:tav>
                                        <p:tav tm="100000">
                                          <p:val>
                                            <p:strVal val="#ppt_h"/>
                                          </p:val>
                                        </p:tav>
                                      </p:tavLst>
                                    </p:anim>
                                  </p:childTnLst>
                                </p:cTn>
                              </p:par>
                              <p:par>
                                <p:cTn id="13" presetID="23" presetClass="entr" presetSubtype="288"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500" fill="hold"/>
                                        <p:tgtEl>
                                          <p:spTgt spid="6"/>
                                        </p:tgtEl>
                                        <p:attrNameLst>
                                          <p:attrName>ppt_w</p:attrName>
                                        </p:attrNameLst>
                                      </p:cBhvr>
                                      <p:tavLst>
                                        <p:tav tm="0">
                                          <p:val>
                                            <p:strVal val="4/3*#ppt_w"/>
                                          </p:val>
                                        </p:tav>
                                        <p:tav tm="100000">
                                          <p:val>
                                            <p:strVal val="#ppt_w"/>
                                          </p:val>
                                        </p:tav>
                                      </p:tavLst>
                                    </p:anim>
                                    <p:anim calcmode="lin" valueType="num">
                                      <p:cBhvr>
                                        <p:cTn id="16" dur="1500" fill="hold"/>
                                        <p:tgtEl>
                                          <p:spTgt spid="6"/>
                                        </p:tgtEl>
                                        <p:attrNameLst>
                                          <p:attrName>ppt_h</p:attrName>
                                        </p:attrNameLst>
                                      </p:cBhvr>
                                      <p:tavLst>
                                        <p:tav tm="0">
                                          <p:val>
                                            <p:strVal val="4/3*#ppt_h"/>
                                          </p:val>
                                        </p:tav>
                                        <p:tav tm="100000">
                                          <p:val>
                                            <p:strVal val="#ppt_h"/>
                                          </p:val>
                                        </p:tav>
                                      </p:tavLst>
                                    </p:anim>
                                  </p:childTnLst>
                                </p:cTn>
                              </p:par>
                              <p:par>
                                <p:cTn id="17" presetID="12" presetClass="entr" presetSubtype="1" fill="hold" grpId="0" nodeType="withEffect">
                                  <p:stCondLst>
                                    <p:cond delay="50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1000"/>
                                        <p:tgtEl>
                                          <p:spTgt spid="38"/>
                                        </p:tgtEl>
                                        <p:attrNameLst>
                                          <p:attrName>ppt_y</p:attrName>
                                        </p:attrNameLst>
                                      </p:cBhvr>
                                      <p:tavLst>
                                        <p:tav tm="0">
                                          <p:val>
                                            <p:strVal val="#ppt_y-#ppt_h*1.125000"/>
                                          </p:val>
                                        </p:tav>
                                        <p:tav tm="100000">
                                          <p:val>
                                            <p:strVal val="#ppt_y"/>
                                          </p:val>
                                        </p:tav>
                                      </p:tavLst>
                                    </p:anim>
                                    <p:animEffect transition="in" filter="wipe(down)">
                                      <p:cBhvr>
                                        <p:cTn id="20" dur="1000"/>
                                        <p:tgtEl>
                                          <p:spTgt spid="38"/>
                                        </p:tgtEl>
                                      </p:cBhvr>
                                    </p:animEffect>
                                  </p:childTnLst>
                                </p:cTn>
                              </p:par>
                              <p:par>
                                <p:cTn id="21" presetID="12" presetClass="entr" presetSubtype="8" fill="hold" grpId="0" nodeType="withEffect">
                                  <p:stCondLst>
                                    <p:cond delay="50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1000"/>
                                        <p:tgtEl>
                                          <p:spTgt spid="37"/>
                                        </p:tgtEl>
                                        <p:attrNameLst>
                                          <p:attrName>ppt_x</p:attrName>
                                        </p:attrNameLst>
                                      </p:cBhvr>
                                      <p:tavLst>
                                        <p:tav tm="0">
                                          <p:val>
                                            <p:strVal val="#ppt_x-#ppt_w*1.125000"/>
                                          </p:val>
                                        </p:tav>
                                        <p:tav tm="100000">
                                          <p:val>
                                            <p:strVal val="#ppt_x"/>
                                          </p:val>
                                        </p:tav>
                                      </p:tavLst>
                                    </p:anim>
                                    <p:animEffect transition="in" filter="wipe(right)">
                                      <p:cBhvr>
                                        <p:cTn id="24" dur="1000"/>
                                        <p:tgtEl>
                                          <p:spTgt spid="37"/>
                                        </p:tgtEl>
                                      </p:cBhvr>
                                    </p:animEffect>
                                  </p:childTnLst>
                                </p:cTn>
                              </p:par>
                              <p:par>
                                <p:cTn id="25" presetID="12" presetClass="entr" presetSubtype="4" fill="hold" grpId="0" nodeType="withEffect">
                                  <p:stCondLst>
                                    <p:cond delay="50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1000"/>
                                        <p:tgtEl>
                                          <p:spTgt spid="39"/>
                                        </p:tgtEl>
                                        <p:attrNameLst>
                                          <p:attrName>ppt_y</p:attrName>
                                        </p:attrNameLst>
                                      </p:cBhvr>
                                      <p:tavLst>
                                        <p:tav tm="0">
                                          <p:val>
                                            <p:strVal val="#ppt_y+#ppt_h*1.125000"/>
                                          </p:val>
                                        </p:tav>
                                        <p:tav tm="100000">
                                          <p:val>
                                            <p:strVal val="#ppt_y"/>
                                          </p:val>
                                        </p:tav>
                                      </p:tavLst>
                                    </p:anim>
                                    <p:animEffect transition="in" filter="wipe(up)">
                                      <p:cBhvr>
                                        <p:cTn id="28" dur="1000"/>
                                        <p:tgtEl>
                                          <p:spTgt spid="39"/>
                                        </p:tgtEl>
                                      </p:cBhvr>
                                    </p:animEffect>
                                  </p:childTnLst>
                                </p:cTn>
                              </p:par>
                              <p:par>
                                <p:cTn id="29" presetID="10" presetClass="entr" presetSubtype="0" fill="hold" nodeType="withEffect">
                                  <p:stCondLst>
                                    <p:cond delay="150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1500"/>
                                        <p:tgtEl>
                                          <p:spTgt spid="56"/>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1000"/>
                                        <p:tgtEl>
                                          <p:spTgt spid="41"/>
                                        </p:tgtEl>
                                      </p:cBhvr>
                                    </p:animEffect>
                                  </p:childTnLst>
                                </p:cTn>
                              </p:par>
                              <p:par>
                                <p:cTn id="38" presetID="22" presetClass="entr" presetSubtype="1" fill="hold" nodeType="withEffect">
                                  <p:stCondLst>
                                    <p:cond delay="1500"/>
                                  </p:stCondLst>
                                  <p:childTnLst>
                                    <p:set>
                                      <p:cBhvr>
                                        <p:cTn id="39" dur="1" fill="hold">
                                          <p:stCondLst>
                                            <p:cond delay="0"/>
                                          </p:stCondLst>
                                        </p:cTn>
                                        <p:tgtEl>
                                          <p:spTgt spid="75"/>
                                        </p:tgtEl>
                                        <p:attrNameLst>
                                          <p:attrName>style.visibility</p:attrName>
                                        </p:attrNameLst>
                                      </p:cBhvr>
                                      <p:to>
                                        <p:strVal val="visible"/>
                                      </p:to>
                                    </p:set>
                                    <p:animEffect transition="in" filter="wipe(up)">
                                      <p:cBhvr>
                                        <p:cTn id="40" dur="1000"/>
                                        <p:tgtEl>
                                          <p:spTgt spid="75"/>
                                        </p:tgtEl>
                                      </p:cBhvr>
                                    </p:animEffect>
                                  </p:childTnLst>
                                </p:cTn>
                              </p:par>
                              <p:par>
                                <p:cTn id="41" presetID="10" presetClass="entr" presetSubtype="0" fill="hold" nodeType="withEffect">
                                  <p:stCondLst>
                                    <p:cond delay="150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2000"/>
                                        <p:tgtEl>
                                          <p:spTgt spid="9"/>
                                        </p:tgtEl>
                                      </p:cBhvr>
                                    </p:animEffect>
                                  </p:childTnLst>
                                </p:cTn>
                              </p:par>
                              <p:par>
                                <p:cTn id="44" presetID="0" presetClass="path" presetSubtype="0" decel="50000" fill="hold" nodeType="withEffect">
                                  <p:stCondLst>
                                    <p:cond delay="1500"/>
                                  </p:stCondLst>
                                  <p:childTnLst>
                                    <p:animMotion origin="layout" path="M -0.1095 -1.85185E-6 L -6.25E-7 -1.85185E-6 " pathEditMode="relative" rAng="0" ptsTypes="AA">
                                      <p:cBhvr>
                                        <p:cTn id="45" dur="3000" fill="hold"/>
                                        <p:tgtEl>
                                          <p:spTgt spid="9"/>
                                        </p:tgtEl>
                                        <p:attrNameLst>
                                          <p:attrName>ppt_x</p:attrName>
                                          <p:attrName>ppt_y</p:attrName>
                                        </p:attrNameLst>
                                      </p:cBhvr>
                                      <p:rCtr x="5469" y="0"/>
                                    </p:animMotion>
                                  </p:childTnLst>
                                </p:cTn>
                              </p:par>
                              <p:par>
                                <p:cTn id="46" presetID="10" presetClass="entr" presetSubtype="0" fill="hold" nodeType="withEffect">
                                  <p:stCondLst>
                                    <p:cond delay="150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2000"/>
                                        <p:tgtEl>
                                          <p:spTgt spid="10"/>
                                        </p:tgtEl>
                                      </p:cBhvr>
                                    </p:animEffect>
                                  </p:childTnLst>
                                </p:cTn>
                              </p:par>
                              <p:par>
                                <p:cTn id="49" presetID="10" presetClass="entr" presetSubtype="0" fill="hold" nodeType="withEffect">
                                  <p:stCondLst>
                                    <p:cond delay="150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2000"/>
                                        <p:tgtEl>
                                          <p:spTgt spid="11"/>
                                        </p:tgtEl>
                                      </p:cBhvr>
                                    </p:animEffect>
                                  </p:childTnLst>
                                </p:cTn>
                              </p:par>
                              <p:par>
                                <p:cTn id="52" presetID="10" presetClass="entr" presetSubtype="0" fill="hold" nodeType="withEffect">
                                  <p:stCondLst>
                                    <p:cond delay="150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2000"/>
                                        <p:tgtEl>
                                          <p:spTgt spid="13"/>
                                        </p:tgtEl>
                                      </p:cBhvr>
                                    </p:animEffect>
                                  </p:childTnLst>
                                </p:cTn>
                              </p:par>
                              <p:par>
                                <p:cTn id="55" presetID="10" presetClass="entr" presetSubtype="0" fill="hold" nodeType="withEffect">
                                  <p:stCondLst>
                                    <p:cond delay="150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2000"/>
                                        <p:tgtEl>
                                          <p:spTgt spid="14"/>
                                        </p:tgtEl>
                                      </p:cBhvr>
                                    </p:animEffect>
                                  </p:childTnLst>
                                </p:cTn>
                              </p:par>
                              <p:par>
                                <p:cTn id="58" presetID="10" presetClass="entr" presetSubtype="0" fill="hold" nodeType="withEffect">
                                  <p:stCondLst>
                                    <p:cond delay="150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2000"/>
                                        <p:tgtEl>
                                          <p:spTgt spid="15"/>
                                        </p:tgtEl>
                                      </p:cBhvr>
                                    </p:animEffect>
                                  </p:childTnLst>
                                </p:cTn>
                              </p:par>
                              <p:par>
                                <p:cTn id="61" presetID="0" presetClass="path" presetSubtype="0" decel="50000" fill="hold" nodeType="withEffect">
                                  <p:stCondLst>
                                    <p:cond delay="1500"/>
                                  </p:stCondLst>
                                  <p:childTnLst>
                                    <p:animMotion origin="layout" path="M -0.21653 -0.00208 L -3.95833E-6 1.48148E-6 " pathEditMode="relative" rAng="0" ptsTypes="AA">
                                      <p:cBhvr>
                                        <p:cTn id="62" dur="3000" fill="hold"/>
                                        <p:tgtEl>
                                          <p:spTgt spid="10"/>
                                        </p:tgtEl>
                                        <p:attrNameLst>
                                          <p:attrName>ppt_x</p:attrName>
                                          <p:attrName>ppt_y</p:attrName>
                                        </p:attrNameLst>
                                      </p:cBhvr>
                                      <p:rCtr x="10820" y="0"/>
                                    </p:animMotion>
                                  </p:childTnLst>
                                </p:cTn>
                              </p:par>
                              <p:par>
                                <p:cTn id="63" presetID="0" presetClass="path" presetSubtype="0" decel="50000" fill="hold" nodeType="withEffect">
                                  <p:stCondLst>
                                    <p:cond delay="1500"/>
                                  </p:stCondLst>
                                  <p:childTnLst>
                                    <p:animMotion origin="layout" path="M -0.32474 -0.00208 L 2.91667E-6 1.48148E-6 " pathEditMode="relative" rAng="0" ptsTypes="AA">
                                      <p:cBhvr>
                                        <p:cTn id="64" dur="3000" fill="hold"/>
                                        <p:tgtEl>
                                          <p:spTgt spid="11"/>
                                        </p:tgtEl>
                                        <p:attrNameLst>
                                          <p:attrName>ppt_x</p:attrName>
                                          <p:attrName>ppt_y</p:attrName>
                                        </p:attrNameLst>
                                      </p:cBhvr>
                                      <p:rCtr x="16237" y="0"/>
                                    </p:animMotion>
                                  </p:childTnLst>
                                </p:cTn>
                              </p:par>
                              <p:par>
                                <p:cTn id="65" presetID="0" presetClass="path" presetSubtype="0" decel="50000" fill="hold" nodeType="withEffect">
                                  <p:stCondLst>
                                    <p:cond delay="1500"/>
                                  </p:stCondLst>
                                  <p:childTnLst>
                                    <p:animMotion origin="layout" path="M -0.43307 -0.00069 L -4.16667E-7 2.59259E-6 " pathEditMode="relative" rAng="0" ptsTypes="AA">
                                      <p:cBhvr>
                                        <p:cTn id="66" dur="3000" fill="hold"/>
                                        <p:tgtEl>
                                          <p:spTgt spid="13"/>
                                        </p:tgtEl>
                                        <p:attrNameLst>
                                          <p:attrName>ppt_x</p:attrName>
                                          <p:attrName>ppt_y</p:attrName>
                                        </p:attrNameLst>
                                      </p:cBhvr>
                                      <p:rCtr x="21654" y="0"/>
                                    </p:animMotion>
                                  </p:childTnLst>
                                </p:cTn>
                              </p:par>
                              <p:par>
                                <p:cTn id="67" presetID="0" presetClass="path" presetSubtype="0" decel="50000" fill="hold" nodeType="withEffect">
                                  <p:stCondLst>
                                    <p:cond delay="1500"/>
                                  </p:stCondLst>
                                  <p:childTnLst>
                                    <p:animMotion origin="layout" path="M -0.54127 0.00093 L -3.54167E-6 2.22222E-6 " pathEditMode="relative" rAng="0" ptsTypes="AA">
                                      <p:cBhvr>
                                        <p:cTn id="68" dur="3000" fill="hold"/>
                                        <p:tgtEl>
                                          <p:spTgt spid="14"/>
                                        </p:tgtEl>
                                        <p:attrNameLst>
                                          <p:attrName>ppt_x</p:attrName>
                                          <p:attrName>ppt_y</p:attrName>
                                        </p:attrNameLst>
                                      </p:cBhvr>
                                      <p:rCtr x="27057" y="0"/>
                                    </p:animMotion>
                                  </p:childTnLst>
                                </p:cTn>
                              </p:par>
                              <p:par>
                                <p:cTn id="69" presetID="0" presetClass="path" presetSubtype="0" decel="50000" fill="hold" nodeType="withEffect">
                                  <p:stCondLst>
                                    <p:cond delay="1500"/>
                                  </p:stCondLst>
                                  <p:childTnLst>
                                    <p:animMotion origin="layout" path="M -0.64688 0.00093 L 3.33333E-6 2.22222E-6 " pathEditMode="relative" rAng="0" ptsTypes="AA">
                                      <p:cBhvr>
                                        <p:cTn id="70" dur="3000" fill="hold"/>
                                        <p:tgtEl>
                                          <p:spTgt spid="15"/>
                                        </p:tgtEl>
                                        <p:attrNameLst>
                                          <p:attrName>ppt_x</p:attrName>
                                          <p:attrName>ppt_y</p:attrName>
                                        </p:attrNameLst>
                                      </p:cBhvr>
                                      <p:rCtr x="32344" y="0"/>
                                    </p:animMotion>
                                  </p:childTnLst>
                                </p:cTn>
                              </p:par>
                              <p:par>
                                <p:cTn id="71" presetID="22" presetClass="entr" presetSubtype="1" fill="hold" nodeType="withEffect">
                                  <p:stCondLst>
                                    <p:cond delay="3000"/>
                                  </p:stCondLst>
                                  <p:childTnLst>
                                    <p:set>
                                      <p:cBhvr>
                                        <p:cTn id="72" dur="1" fill="hold">
                                          <p:stCondLst>
                                            <p:cond delay="0"/>
                                          </p:stCondLst>
                                        </p:cTn>
                                        <p:tgtEl>
                                          <p:spTgt spid="23"/>
                                        </p:tgtEl>
                                        <p:attrNameLst>
                                          <p:attrName>style.visibility</p:attrName>
                                        </p:attrNameLst>
                                      </p:cBhvr>
                                      <p:to>
                                        <p:strVal val="visible"/>
                                      </p:to>
                                    </p:set>
                                    <p:animEffect transition="in" filter="wipe(up)">
                                      <p:cBhvr>
                                        <p:cTn id="73" dur="1500"/>
                                        <p:tgtEl>
                                          <p:spTgt spid="23"/>
                                        </p:tgtEl>
                                      </p:cBhvr>
                                    </p:animEffect>
                                  </p:childTnLst>
                                </p:cTn>
                              </p:par>
                              <p:par>
                                <p:cTn id="74" presetID="10" presetClass="entr" presetSubtype="0" fill="hold" grpId="0" nodeType="withEffect">
                                  <p:stCondLst>
                                    <p:cond delay="400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1000"/>
                                        <p:tgtEl>
                                          <p:spTgt spid="43"/>
                                        </p:tgtEl>
                                      </p:cBhvr>
                                    </p:animEffect>
                                  </p:childTnLst>
                                </p:cTn>
                              </p:par>
                              <p:par>
                                <p:cTn id="77" presetID="10" presetClass="entr" presetSubtype="0" fill="hold" grpId="0" nodeType="withEffect">
                                  <p:stCondLst>
                                    <p:cond delay="4000"/>
                                  </p:stCondLst>
                                  <p:childTnLst>
                                    <p:set>
                                      <p:cBhvr>
                                        <p:cTn id="78" dur="1" fill="hold">
                                          <p:stCondLst>
                                            <p:cond delay="0"/>
                                          </p:stCondLst>
                                        </p:cTn>
                                        <p:tgtEl>
                                          <p:spTgt spid="47"/>
                                        </p:tgtEl>
                                        <p:attrNameLst>
                                          <p:attrName>style.visibility</p:attrName>
                                        </p:attrNameLst>
                                      </p:cBhvr>
                                      <p:to>
                                        <p:strVal val="visible"/>
                                      </p:to>
                                    </p:set>
                                    <p:animEffect transition="in" filter="fade">
                                      <p:cBhvr>
                                        <p:cTn id="79" dur="1000"/>
                                        <p:tgtEl>
                                          <p:spTgt spid="47"/>
                                        </p:tgtEl>
                                      </p:cBhvr>
                                    </p:animEffect>
                                  </p:childTnLst>
                                </p:cTn>
                              </p:par>
                              <p:par>
                                <p:cTn id="80" presetID="10" presetClass="entr" presetSubtype="0" fill="hold" grpId="0" nodeType="withEffect">
                                  <p:stCondLst>
                                    <p:cond delay="4000"/>
                                  </p:stCondLst>
                                  <p:childTnLst>
                                    <p:set>
                                      <p:cBhvr>
                                        <p:cTn id="81" dur="1" fill="hold">
                                          <p:stCondLst>
                                            <p:cond delay="0"/>
                                          </p:stCondLst>
                                        </p:cTn>
                                        <p:tgtEl>
                                          <p:spTgt spid="46"/>
                                        </p:tgtEl>
                                        <p:attrNameLst>
                                          <p:attrName>style.visibility</p:attrName>
                                        </p:attrNameLst>
                                      </p:cBhvr>
                                      <p:to>
                                        <p:strVal val="visible"/>
                                      </p:to>
                                    </p:set>
                                    <p:animEffect transition="in" filter="fade">
                                      <p:cBhvr>
                                        <p:cTn id="82" dur="1000"/>
                                        <p:tgtEl>
                                          <p:spTgt spid="46"/>
                                        </p:tgtEl>
                                      </p:cBhvr>
                                    </p:animEffect>
                                  </p:childTnLst>
                                </p:cTn>
                              </p:par>
                              <p:par>
                                <p:cTn id="83" presetID="10" presetClass="entr" presetSubtype="0" fill="hold" grpId="0" nodeType="withEffect">
                                  <p:stCondLst>
                                    <p:cond delay="4000"/>
                                  </p:stCondLst>
                                  <p:childTnLst>
                                    <p:set>
                                      <p:cBhvr>
                                        <p:cTn id="84" dur="1" fill="hold">
                                          <p:stCondLst>
                                            <p:cond delay="0"/>
                                          </p:stCondLst>
                                        </p:cTn>
                                        <p:tgtEl>
                                          <p:spTgt spid="45"/>
                                        </p:tgtEl>
                                        <p:attrNameLst>
                                          <p:attrName>style.visibility</p:attrName>
                                        </p:attrNameLst>
                                      </p:cBhvr>
                                      <p:to>
                                        <p:strVal val="visible"/>
                                      </p:to>
                                    </p:set>
                                    <p:animEffect transition="in" filter="fade">
                                      <p:cBhvr>
                                        <p:cTn id="85" dur="1000"/>
                                        <p:tgtEl>
                                          <p:spTgt spid="45"/>
                                        </p:tgtEl>
                                      </p:cBhvr>
                                    </p:animEffect>
                                  </p:childTnLst>
                                </p:cTn>
                              </p:par>
                              <p:par>
                                <p:cTn id="86" presetID="10" presetClass="entr" presetSubtype="0" fill="hold" grpId="0" nodeType="withEffect">
                                  <p:stCondLst>
                                    <p:cond delay="400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1000"/>
                                        <p:tgtEl>
                                          <p:spTgt spid="42"/>
                                        </p:tgtEl>
                                      </p:cBhvr>
                                    </p:animEffect>
                                  </p:childTnLst>
                                </p:cTn>
                              </p:par>
                              <p:par>
                                <p:cTn id="89" presetID="12" presetClass="entr" presetSubtype="8" fill="hold" grpId="0" nodeType="withEffect">
                                  <p:stCondLst>
                                    <p:cond delay="3500"/>
                                  </p:stCondLst>
                                  <p:childTnLst>
                                    <p:set>
                                      <p:cBhvr>
                                        <p:cTn id="90" dur="1" fill="hold">
                                          <p:stCondLst>
                                            <p:cond delay="0"/>
                                          </p:stCondLst>
                                        </p:cTn>
                                        <p:tgtEl>
                                          <p:spTgt spid="31"/>
                                        </p:tgtEl>
                                        <p:attrNameLst>
                                          <p:attrName>style.visibility</p:attrName>
                                        </p:attrNameLst>
                                      </p:cBhvr>
                                      <p:to>
                                        <p:strVal val="visible"/>
                                      </p:to>
                                    </p:set>
                                    <p:anim calcmode="lin" valueType="num">
                                      <p:cBhvr additive="base">
                                        <p:cTn id="91" dur="1000"/>
                                        <p:tgtEl>
                                          <p:spTgt spid="31"/>
                                        </p:tgtEl>
                                        <p:attrNameLst>
                                          <p:attrName>ppt_x</p:attrName>
                                        </p:attrNameLst>
                                      </p:cBhvr>
                                      <p:tavLst>
                                        <p:tav tm="0">
                                          <p:val>
                                            <p:strVal val="#ppt_x-#ppt_w*1.125000"/>
                                          </p:val>
                                        </p:tav>
                                        <p:tav tm="100000">
                                          <p:val>
                                            <p:strVal val="#ppt_x"/>
                                          </p:val>
                                        </p:tav>
                                      </p:tavLst>
                                    </p:anim>
                                    <p:animEffect transition="in" filter="wipe(right)">
                                      <p:cBhvr>
                                        <p:cTn id="92" dur="1000"/>
                                        <p:tgtEl>
                                          <p:spTgt spid="31"/>
                                        </p:tgtEl>
                                      </p:cBhvr>
                                    </p:animEffect>
                                  </p:childTnLst>
                                </p:cTn>
                              </p:par>
                              <p:par>
                                <p:cTn id="93" presetID="12" presetClass="entr" presetSubtype="8" fill="hold" grpId="0" nodeType="withEffect">
                                  <p:stCondLst>
                                    <p:cond delay="3500"/>
                                  </p:stCondLst>
                                  <p:childTnLst>
                                    <p:set>
                                      <p:cBhvr>
                                        <p:cTn id="94" dur="1" fill="hold">
                                          <p:stCondLst>
                                            <p:cond delay="0"/>
                                          </p:stCondLst>
                                        </p:cTn>
                                        <p:tgtEl>
                                          <p:spTgt spid="32"/>
                                        </p:tgtEl>
                                        <p:attrNameLst>
                                          <p:attrName>style.visibility</p:attrName>
                                        </p:attrNameLst>
                                      </p:cBhvr>
                                      <p:to>
                                        <p:strVal val="visible"/>
                                      </p:to>
                                    </p:set>
                                    <p:anim calcmode="lin" valueType="num">
                                      <p:cBhvr additive="base">
                                        <p:cTn id="95" dur="1000"/>
                                        <p:tgtEl>
                                          <p:spTgt spid="32"/>
                                        </p:tgtEl>
                                        <p:attrNameLst>
                                          <p:attrName>ppt_x</p:attrName>
                                        </p:attrNameLst>
                                      </p:cBhvr>
                                      <p:tavLst>
                                        <p:tav tm="0">
                                          <p:val>
                                            <p:strVal val="#ppt_x-#ppt_w*1.125000"/>
                                          </p:val>
                                        </p:tav>
                                        <p:tav tm="100000">
                                          <p:val>
                                            <p:strVal val="#ppt_x"/>
                                          </p:val>
                                        </p:tav>
                                      </p:tavLst>
                                    </p:anim>
                                    <p:animEffect transition="in" filter="wipe(right)">
                                      <p:cBhvr>
                                        <p:cTn id="96" dur="1000"/>
                                        <p:tgtEl>
                                          <p:spTgt spid="32"/>
                                        </p:tgtEl>
                                      </p:cBhvr>
                                    </p:animEffect>
                                  </p:childTnLst>
                                </p:cTn>
                              </p:par>
                              <p:par>
                                <p:cTn id="97" presetID="12" presetClass="entr" presetSubtype="8" fill="hold" grpId="0" nodeType="withEffect">
                                  <p:stCondLst>
                                    <p:cond delay="3500"/>
                                  </p:stCondLst>
                                  <p:childTnLst>
                                    <p:set>
                                      <p:cBhvr>
                                        <p:cTn id="98" dur="1" fill="hold">
                                          <p:stCondLst>
                                            <p:cond delay="0"/>
                                          </p:stCondLst>
                                        </p:cTn>
                                        <p:tgtEl>
                                          <p:spTgt spid="33"/>
                                        </p:tgtEl>
                                        <p:attrNameLst>
                                          <p:attrName>style.visibility</p:attrName>
                                        </p:attrNameLst>
                                      </p:cBhvr>
                                      <p:to>
                                        <p:strVal val="visible"/>
                                      </p:to>
                                    </p:set>
                                    <p:anim calcmode="lin" valueType="num">
                                      <p:cBhvr additive="base">
                                        <p:cTn id="99" dur="1000"/>
                                        <p:tgtEl>
                                          <p:spTgt spid="33"/>
                                        </p:tgtEl>
                                        <p:attrNameLst>
                                          <p:attrName>ppt_x</p:attrName>
                                        </p:attrNameLst>
                                      </p:cBhvr>
                                      <p:tavLst>
                                        <p:tav tm="0">
                                          <p:val>
                                            <p:strVal val="#ppt_x-#ppt_w*1.125000"/>
                                          </p:val>
                                        </p:tav>
                                        <p:tav tm="100000">
                                          <p:val>
                                            <p:strVal val="#ppt_x"/>
                                          </p:val>
                                        </p:tav>
                                      </p:tavLst>
                                    </p:anim>
                                    <p:animEffect transition="in" filter="wipe(right)">
                                      <p:cBhvr>
                                        <p:cTn id="100" dur="1000"/>
                                        <p:tgtEl>
                                          <p:spTgt spid="33"/>
                                        </p:tgtEl>
                                      </p:cBhvr>
                                    </p:animEffect>
                                  </p:childTnLst>
                                </p:cTn>
                              </p:par>
                              <p:par>
                                <p:cTn id="101" presetID="12" presetClass="entr" presetSubtype="8" fill="hold" grpId="0" nodeType="withEffect">
                                  <p:stCondLst>
                                    <p:cond delay="3500"/>
                                  </p:stCondLst>
                                  <p:childTnLst>
                                    <p:set>
                                      <p:cBhvr>
                                        <p:cTn id="102" dur="1" fill="hold">
                                          <p:stCondLst>
                                            <p:cond delay="0"/>
                                          </p:stCondLst>
                                        </p:cTn>
                                        <p:tgtEl>
                                          <p:spTgt spid="34"/>
                                        </p:tgtEl>
                                        <p:attrNameLst>
                                          <p:attrName>style.visibility</p:attrName>
                                        </p:attrNameLst>
                                      </p:cBhvr>
                                      <p:to>
                                        <p:strVal val="visible"/>
                                      </p:to>
                                    </p:set>
                                    <p:anim calcmode="lin" valueType="num">
                                      <p:cBhvr additive="base">
                                        <p:cTn id="103" dur="1000"/>
                                        <p:tgtEl>
                                          <p:spTgt spid="34"/>
                                        </p:tgtEl>
                                        <p:attrNameLst>
                                          <p:attrName>ppt_x</p:attrName>
                                        </p:attrNameLst>
                                      </p:cBhvr>
                                      <p:tavLst>
                                        <p:tav tm="0">
                                          <p:val>
                                            <p:strVal val="#ppt_x-#ppt_w*1.125000"/>
                                          </p:val>
                                        </p:tav>
                                        <p:tav tm="100000">
                                          <p:val>
                                            <p:strVal val="#ppt_x"/>
                                          </p:val>
                                        </p:tav>
                                      </p:tavLst>
                                    </p:anim>
                                    <p:animEffect transition="in" filter="wipe(right)">
                                      <p:cBhvr>
                                        <p:cTn id="104" dur="1000"/>
                                        <p:tgtEl>
                                          <p:spTgt spid="34"/>
                                        </p:tgtEl>
                                      </p:cBhvr>
                                    </p:animEffect>
                                  </p:childTnLst>
                                </p:cTn>
                              </p:par>
                              <p:par>
                                <p:cTn id="105" presetID="12" presetClass="entr" presetSubtype="8" fill="hold" grpId="0" nodeType="withEffect">
                                  <p:stCondLst>
                                    <p:cond delay="3500"/>
                                  </p:stCondLst>
                                  <p:childTnLst>
                                    <p:set>
                                      <p:cBhvr>
                                        <p:cTn id="106" dur="1" fill="hold">
                                          <p:stCondLst>
                                            <p:cond delay="0"/>
                                          </p:stCondLst>
                                        </p:cTn>
                                        <p:tgtEl>
                                          <p:spTgt spid="35"/>
                                        </p:tgtEl>
                                        <p:attrNameLst>
                                          <p:attrName>style.visibility</p:attrName>
                                        </p:attrNameLst>
                                      </p:cBhvr>
                                      <p:to>
                                        <p:strVal val="visible"/>
                                      </p:to>
                                    </p:set>
                                    <p:anim calcmode="lin" valueType="num">
                                      <p:cBhvr additive="base">
                                        <p:cTn id="107" dur="1000"/>
                                        <p:tgtEl>
                                          <p:spTgt spid="35"/>
                                        </p:tgtEl>
                                        <p:attrNameLst>
                                          <p:attrName>ppt_x</p:attrName>
                                        </p:attrNameLst>
                                      </p:cBhvr>
                                      <p:tavLst>
                                        <p:tav tm="0">
                                          <p:val>
                                            <p:strVal val="#ppt_x-#ppt_w*1.125000"/>
                                          </p:val>
                                        </p:tav>
                                        <p:tav tm="100000">
                                          <p:val>
                                            <p:strVal val="#ppt_x"/>
                                          </p:val>
                                        </p:tav>
                                      </p:tavLst>
                                    </p:anim>
                                    <p:animEffect transition="in" filter="wipe(right)">
                                      <p:cBhvr>
                                        <p:cTn id="108" dur="1000"/>
                                        <p:tgtEl>
                                          <p:spTgt spid="35"/>
                                        </p:tgtEl>
                                      </p:cBhvr>
                                    </p:animEffect>
                                  </p:childTnLst>
                                </p:cTn>
                              </p:par>
                              <p:par>
                                <p:cTn id="109" presetID="12" presetClass="entr" presetSubtype="8" fill="hold" grpId="0" nodeType="withEffect">
                                  <p:stCondLst>
                                    <p:cond delay="3500"/>
                                  </p:stCondLst>
                                  <p:childTnLst>
                                    <p:set>
                                      <p:cBhvr>
                                        <p:cTn id="110" dur="1" fill="hold">
                                          <p:stCondLst>
                                            <p:cond delay="0"/>
                                          </p:stCondLst>
                                        </p:cTn>
                                        <p:tgtEl>
                                          <p:spTgt spid="36"/>
                                        </p:tgtEl>
                                        <p:attrNameLst>
                                          <p:attrName>style.visibility</p:attrName>
                                        </p:attrNameLst>
                                      </p:cBhvr>
                                      <p:to>
                                        <p:strVal val="visible"/>
                                      </p:to>
                                    </p:set>
                                    <p:anim calcmode="lin" valueType="num">
                                      <p:cBhvr additive="base">
                                        <p:cTn id="111" dur="1000"/>
                                        <p:tgtEl>
                                          <p:spTgt spid="36"/>
                                        </p:tgtEl>
                                        <p:attrNameLst>
                                          <p:attrName>ppt_x</p:attrName>
                                        </p:attrNameLst>
                                      </p:cBhvr>
                                      <p:tavLst>
                                        <p:tav tm="0">
                                          <p:val>
                                            <p:strVal val="#ppt_x-#ppt_w*1.125000"/>
                                          </p:val>
                                        </p:tav>
                                        <p:tav tm="100000">
                                          <p:val>
                                            <p:strVal val="#ppt_x"/>
                                          </p:val>
                                        </p:tav>
                                      </p:tavLst>
                                    </p:anim>
                                    <p:animEffect transition="in" filter="wipe(right)">
                                      <p:cBhvr>
                                        <p:cTn id="112" dur="1000"/>
                                        <p:tgtEl>
                                          <p:spTgt spid="36"/>
                                        </p:tgtEl>
                                      </p:cBhvr>
                                    </p:animEffect>
                                  </p:childTnLst>
                                </p:cTn>
                              </p:par>
                              <p:par>
                                <p:cTn id="113" presetID="22" presetClass="entr" presetSubtype="8" fill="hold" grpId="0" nodeType="withEffect">
                                  <p:stCondLst>
                                    <p:cond delay="3500"/>
                                  </p:stCondLst>
                                  <p:childTnLst>
                                    <p:set>
                                      <p:cBhvr>
                                        <p:cTn id="114" dur="1" fill="hold">
                                          <p:stCondLst>
                                            <p:cond delay="0"/>
                                          </p:stCondLst>
                                        </p:cTn>
                                        <p:tgtEl>
                                          <p:spTgt spid="11274"/>
                                        </p:tgtEl>
                                        <p:attrNameLst>
                                          <p:attrName>style.visibility</p:attrName>
                                        </p:attrNameLst>
                                      </p:cBhvr>
                                      <p:to>
                                        <p:strVal val="visible"/>
                                      </p:to>
                                    </p:set>
                                    <p:animEffect transition="in" filter="wipe(left)">
                                      <p:cBhvr>
                                        <p:cTn id="115" dur="1500"/>
                                        <p:tgtEl>
                                          <p:spTgt spid="11274"/>
                                        </p:tgtEl>
                                      </p:cBhvr>
                                    </p:animEffect>
                                  </p:childTnLst>
                                </p:cTn>
                              </p:par>
                              <p:par>
                                <p:cTn id="116" presetID="23" presetClass="entr" presetSubtype="16" fill="hold" grpId="0" nodeType="withEffect">
                                  <p:stCondLst>
                                    <p:cond delay="4000"/>
                                  </p:stCondLst>
                                  <p:childTnLst>
                                    <p:set>
                                      <p:cBhvr>
                                        <p:cTn id="117" dur="1" fill="hold">
                                          <p:stCondLst>
                                            <p:cond delay="0"/>
                                          </p:stCondLst>
                                        </p:cTn>
                                        <p:tgtEl>
                                          <p:spTgt spid="11275"/>
                                        </p:tgtEl>
                                        <p:attrNameLst>
                                          <p:attrName>style.visibility</p:attrName>
                                        </p:attrNameLst>
                                      </p:cBhvr>
                                      <p:to>
                                        <p:strVal val="visible"/>
                                      </p:to>
                                    </p:set>
                                    <p:anim calcmode="lin" valueType="num">
                                      <p:cBhvr>
                                        <p:cTn id="118" dur="1000" fill="hold"/>
                                        <p:tgtEl>
                                          <p:spTgt spid="11275"/>
                                        </p:tgtEl>
                                        <p:attrNameLst>
                                          <p:attrName>ppt_w</p:attrName>
                                        </p:attrNameLst>
                                      </p:cBhvr>
                                      <p:tavLst>
                                        <p:tav tm="0">
                                          <p:val>
                                            <p:fltVal val="0"/>
                                          </p:val>
                                        </p:tav>
                                        <p:tav tm="100000">
                                          <p:val>
                                            <p:strVal val="#ppt_w"/>
                                          </p:val>
                                        </p:tav>
                                      </p:tavLst>
                                    </p:anim>
                                    <p:anim calcmode="lin" valueType="num">
                                      <p:cBhvr>
                                        <p:cTn id="119" dur="1000" fill="hold"/>
                                        <p:tgtEl>
                                          <p:spTgt spid="11275"/>
                                        </p:tgtEl>
                                        <p:attrNameLst>
                                          <p:attrName>ppt_h</p:attrName>
                                        </p:attrNameLst>
                                      </p:cBhvr>
                                      <p:tavLst>
                                        <p:tav tm="0">
                                          <p:val>
                                            <p:fltVal val="0"/>
                                          </p:val>
                                        </p:tav>
                                        <p:tav tm="100000">
                                          <p:val>
                                            <p:strVal val="#ppt_h"/>
                                          </p:val>
                                        </p:tav>
                                      </p:tavLst>
                                    </p:anim>
                                  </p:childTnLst>
                                </p:cTn>
                              </p:par>
                              <p:par>
                                <p:cTn id="120" presetID="10" presetClass="entr" presetSubtype="0" fill="hold" grpId="0" nodeType="withEffect">
                                  <p:stCondLst>
                                    <p:cond delay="4000"/>
                                  </p:stCondLst>
                                  <p:childTnLst>
                                    <p:set>
                                      <p:cBhvr>
                                        <p:cTn id="121" dur="1" fill="hold">
                                          <p:stCondLst>
                                            <p:cond delay="0"/>
                                          </p:stCondLst>
                                        </p:cTn>
                                        <p:tgtEl>
                                          <p:spTgt spid="80"/>
                                        </p:tgtEl>
                                        <p:attrNameLst>
                                          <p:attrName>style.visibility</p:attrName>
                                        </p:attrNameLst>
                                      </p:cBhvr>
                                      <p:to>
                                        <p:strVal val="visible"/>
                                      </p:to>
                                    </p:set>
                                    <p:animEffect transition="in" filter="fade">
                                      <p:cBhvr>
                                        <p:cTn id="122"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4" grpId="0" animBg="1"/>
      <p:bldP spid="11275" grpId="0"/>
      <p:bldP spid="31" grpId="0" animBg="1"/>
      <p:bldP spid="32" grpId="0" animBg="1"/>
      <p:bldP spid="33" grpId="0" animBg="1"/>
      <p:bldP spid="34" grpId="0" animBg="1"/>
      <p:bldP spid="35" grpId="0" animBg="1"/>
      <p:bldP spid="36" grpId="0" animBg="1"/>
      <p:bldP spid="37" grpId="0" animBg="1"/>
      <p:bldP spid="38" grpId="0" animBg="1"/>
      <p:bldP spid="39" grpId="0" animBg="1"/>
      <p:bldP spid="26" grpId="0"/>
      <p:bldP spid="41" grpId="0"/>
      <p:bldP spid="42" grpId="0"/>
      <p:bldP spid="43" grpId="0"/>
      <p:bldP spid="45" grpId="0"/>
      <p:bldP spid="46" grpId="0"/>
      <p:bldP spid="47" grpId="0"/>
      <p:bldP spid="8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32" name="Group 12331">
            <a:extLst>
              <a:ext uri="{FF2B5EF4-FFF2-40B4-BE49-F238E27FC236}">
                <a16:creationId xmlns:a16="http://schemas.microsoft.com/office/drawing/2014/main" id="{E3AAAD23-ABDB-45EF-B5B6-7ED6DD4E5022}"/>
              </a:ext>
            </a:extLst>
          </p:cNvPr>
          <p:cNvGrpSpPr/>
          <p:nvPr/>
        </p:nvGrpSpPr>
        <p:grpSpPr>
          <a:xfrm>
            <a:off x="0" y="1924561"/>
            <a:ext cx="12191999" cy="3209717"/>
            <a:chOff x="593463" y="1924561"/>
            <a:chExt cx="10915449" cy="3209717"/>
          </a:xfrm>
        </p:grpSpPr>
        <p:cxnSp>
          <p:nvCxnSpPr>
            <p:cNvPr id="12327" name="Straight Connector 12326">
              <a:extLst>
                <a:ext uri="{FF2B5EF4-FFF2-40B4-BE49-F238E27FC236}">
                  <a16:creationId xmlns:a16="http://schemas.microsoft.com/office/drawing/2014/main" id="{8CF3A7E9-9088-4F94-A550-5A9399CD7F8A}"/>
                </a:ext>
              </a:extLst>
            </p:cNvPr>
            <p:cNvCxnSpPr/>
            <p:nvPr/>
          </p:nvCxnSpPr>
          <p:spPr>
            <a:xfrm>
              <a:off x="593463" y="3008001"/>
              <a:ext cx="10915449" cy="0"/>
            </a:xfrm>
            <a:prstGeom prst="line">
              <a:avLst/>
            </a:prstGeom>
            <a:ln>
              <a:solidFill>
                <a:schemeClr val="accent3">
                  <a:alpha val="3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0C55528-D397-4FB7-8FE1-CB5D76AC2678}"/>
                </a:ext>
              </a:extLst>
            </p:cNvPr>
            <p:cNvCxnSpPr/>
            <p:nvPr/>
          </p:nvCxnSpPr>
          <p:spPr>
            <a:xfrm>
              <a:off x="593463" y="4090446"/>
              <a:ext cx="10915449" cy="0"/>
            </a:xfrm>
            <a:prstGeom prst="line">
              <a:avLst/>
            </a:prstGeom>
            <a:ln>
              <a:solidFill>
                <a:schemeClr val="accent3">
                  <a:alpha val="3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B370EA1-BE0B-4C54-BDDE-974704328110}"/>
                </a:ext>
              </a:extLst>
            </p:cNvPr>
            <p:cNvCxnSpPr/>
            <p:nvPr/>
          </p:nvCxnSpPr>
          <p:spPr>
            <a:xfrm>
              <a:off x="593463" y="5134278"/>
              <a:ext cx="10915449" cy="0"/>
            </a:xfrm>
            <a:prstGeom prst="line">
              <a:avLst/>
            </a:prstGeom>
            <a:ln>
              <a:solidFill>
                <a:schemeClr val="accent3">
                  <a:alpha val="3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DEDE3440-3918-4546-8AE1-A08BF9F6548E}"/>
                </a:ext>
              </a:extLst>
            </p:cNvPr>
            <p:cNvCxnSpPr/>
            <p:nvPr/>
          </p:nvCxnSpPr>
          <p:spPr>
            <a:xfrm>
              <a:off x="593463" y="1924561"/>
              <a:ext cx="10915449" cy="0"/>
            </a:xfrm>
            <a:prstGeom prst="line">
              <a:avLst/>
            </a:prstGeom>
            <a:ln>
              <a:solidFill>
                <a:schemeClr val="accent3">
                  <a:alpha val="35000"/>
                </a:schemeClr>
              </a:solidFill>
            </a:ln>
          </p:spPr>
          <p:style>
            <a:lnRef idx="1">
              <a:schemeClr val="accent1"/>
            </a:lnRef>
            <a:fillRef idx="0">
              <a:schemeClr val="accent1"/>
            </a:fillRef>
            <a:effectRef idx="0">
              <a:schemeClr val="accent1"/>
            </a:effectRef>
            <a:fontRef idx="minor">
              <a:schemeClr val="tx1"/>
            </a:fontRef>
          </p:style>
        </p:cxnSp>
      </p:grpSp>
      <p:sp>
        <p:nvSpPr>
          <p:cNvPr id="12317" name="Rectangle: Rounded Corners 12316">
            <a:extLst>
              <a:ext uri="{FF2B5EF4-FFF2-40B4-BE49-F238E27FC236}">
                <a16:creationId xmlns:a16="http://schemas.microsoft.com/office/drawing/2014/main" id="{CEAA5281-6649-4605-A926-9ADB4810EB3B}"/>
              </a:ext>
            </a:extLst>
          </p:cNvPr>
          <p:cNvSpPr/>
          <p:nvPr/>
        </p:nvSpPr>
        <p:spPr>
          <a:xfrm>
            <a:off x="1761423" y="473835"/>
            <a:ext cx="2434489" cy="5910331"/>
          </a:xfrm>
          <a:prstGeom prst="roundRect">
            <a:avLst>
              <a:gd name="adj" fmla="val 6591"/>
            </a:avLst>
          </a:prstGeom>
          <a:gradFill flip="none" rotWithShape="1">
            <a:gsLst>
              <a:gs pos="100000">
                <a:schemeClr val="accent3">
                  <a:alpha val="0"/>
                </a:schemeClr>
              </a:gs>
              <a:gs pos="0">
                <a:schemeClr val="accent3">
                  <a:alpha val="1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nchorCtr="0"/>
          <a:lstStyle/>
          <a:p>
            <a:pPr algn="ctr"/>
            <a:r>
              <a:rPr lang="en-US" sz="1400" b="1" dirty="0">
                <a:solidFill>
                  <a:schemeClr val="accent2"/>
                </a:solidFill>
                <a:latin typeface="Montserrat" panose="00000500000000000000" pitchFamily="50" charset="0"/>
              </a:rPr>
              <a:t>WEEK 1</a:t>
            </a:r>
          </a:p>
        </p:txBody>
      </p:sp>
      <p:sp>
        <p:nvSpPr>
          <p:cNvPr id="131" name="Rectangle: Rounded Corners 130">
            <a:extLst>
              <a:ext uri="{FF2B5EF4-FFF2-40B4-BE49-F238E27FC236}">
                <a16:creationId xmlns:a16="http://schemas.microsoft.com/office/drawing/2014/main" id="{A074E36F-65EB-4C00-A4BC-8FCFD68BACB9}"/>
              </a:ext>
            </a:extLst>
          </p:cNvPr>
          <p:cNvSpPr/>
          <p:nvPr/>
        </p:nvSpPr>
        <p:spPr>
          <a:xfrm>
            <a:off x="4199090" y="473835"/>
            <a:ext cx="2434489" cy="5910331"/>
          </a:xfrm>
          <a:prstGeom prst="roundRect">
            <a:avLst>
              <a:gd name="adj" fmla="val 6591"/>
            </a:avLst>
          </a:prstGeom>
          <a:gradFill flip="none" rotWithShape="1">
            <a:gsLst>
              <a:gs pos="100000">
                <a:schemeClr val="accent3">
                  <a:alpha val="0"/>
                </a:schemeClr>
              </a:gs>
              <a:gs pos="0">
                <a:schemeClr val="accent3">
                  <a:alpha val="1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nchorCtr="0"/>
          <a:lstStyle/>
          <a:p>
            <a:pPr algn="ctr"/>
            <a:r>
              <a:rPr lang="en-US" sz="1400" b="1" dirty="0">
                <a:solidFill>
                  <a:schemeClr val="accent2"/>
                </a:solidFill>
                <a:latin typeface="Montserrat" panose="00000500000000000000" pitchFamily="50" charset="0"/>
              </a:rPr>
              <a:t>WEEK 2</a:t>
            </a:r>
          </a:p>
        </p:txBody>
      </p:sp>
      <p:sp>
        <p:nvSpPr>
          <p:cNvPr id="132" name="Rectangle: Rounded Corners 131">
            <a:extLst>
              <a:ext uri="{FF2B5EF4-FFF2-40B4-BE49-F238E27FC236}">
                <a16:creationId xmlns:a16="http://schemas.microsoft.com/office/drawing/2014/main" id="{BF2CCCBA-77E0-46ED-BF0C-8D1A585FA408}"/>
              </a:ext>
            </a:extLst>
          </p:cNvPr>
          <p:cNvSpPr/>
          <p:nvPr/>
        </p:nvSpPr>
        <p:spPr>
          <a:xfrm>
            <a:off x="6636757" y="473835"/>
            <a:ext cx="2434489" cy="5910331"/>
          </a:xfrm>
          <a:prstGeom prst="roundRect">
            <a:avLst>
              <a:gd name="adj" fmla="val 6591"/>
            </a:avLst>
          </a:prstGeom>
          <a:gradFill flip="none" rotWithShape="1">
            <a:gsLst>
              <a:gs pos="100000">
                <a:schemeClr val="accent3">
                  <a:alpha val="0"/>
                </a:schemeClr>
              </a:gs>
              <a:gs pos="0">
                <a:schemeClr val="accent3">
                  <a:alpha val="1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nchorCtr="0"/>
          <a:lstStyle/>
          <a:p>
            <a:pPr algn="ctr"/>
            <a:r>
              <a:rPr lang="en-US" sz="1400" b="1" dirty="0">
                <a:solidFill>
                  <a:schemeClr val="accent2"/>
                </a:solidFill>
                <a:latin typeface="Montserrat" panose="00000500000000000000" pitchFamily="50" charset="0"/>
              </a:rPr>
              <a:t>WEEK 3</a:t>
            </a:r>
          </a:p>
        </p:txBody>
      </p:sp>
      <p:sp>
        <p:nvSpPr>
          <p:cNvPr id="133" name="Rectangle: Rounded Corners 132">
            <a:extLst>
              <a:ext uri="{FF2B5EF4-FFF2-40B4-BE49-F238E27FC236}">
                <a16:creationId xmlns:a16="http://schemas.microsoft.com/office/drawing/2014/main" id="{916689F9-FBF9-40E1-A15E-5ABA8B4D347B}"/>
              </a:ext>
            </a:extLst>
          </p:cNvPr>
          <p:cNvSpPr/>
          <p:nvPr/>
        </p:nvSpPr>
        <p:spPr>
          <a:xfrm>
            <a:off x="9074423" y="473835"/>
            <a:ext cx="2434489" cy="5910331"/>
          </a:xfrm>
          <a:prstGeom prst="roundRect">
            <a:avLst>
              <a:gd name="adj" fmla="val 6591"/>
            </a:avLst>
          </a:prstGeom>
          <a:gradFill flip="none" rotWithShape="1">
            <a:gsLst>
              <a:gs pos="100000">
                <a:schemeClr val="accent3">
                  <a:alpha val="0"/>
                </a:schemeClr>
              </a:gs>
              <a:gs pos="0">
                <a:schemeClr val="accent3">
                  <a:alpha val="1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nchorCtr="0"/>
          <a:lstStyle/>
          <a:p>
            <a:pPr algn="ctr"/>
            <a:r>
              <a:rPr lang="en-US" sz="1400" b="1" dirty="0">
                <a:solidFill>
                  <a:schemeClr val="accent2"/>
                </a:solidFill>
                <a:latin typeface="Montserrat" panose="00000500000000000000" pitchFamily="50" charset="0"/>
              </a:rPr>
              <a:t>WEEK 4</a:t>
            </a:r>
          </a:p>
        </p:txBody>
      </p:sp>
      <p:grpSp>
        <p:nvGrpSpPr>
          <p:cNvPr id="12321" name="Group 12320">
            <a:extLst>
              <a:ext uri="{FF2B5EF4-FFF2-40B4-BE49-F238E27FC236}">
                <a16:creationId xmlns:a16="http://schemas.microsoft.com/office/drawing/2014/main" id="{1AA49351-C3F5-4EC5-816A-382B73C5D746}"/>
              </a:ext>
            </a:extLst>
          </p:cNvPr>
          <p:cNvGrpSpPr/>
          <p:nvPr/>
        </p:nvGrpSpPr>
        <p:grpSpPr>
          <a:xfrm>
            <a:off x="8324656" y="5274972"/>
            <a:ext cx="488556" cy="488558"/>
            <a:chOff x="8324656" y="5274972"/>
            <a:chExt cx="488556" cy="488558"/>
          </a:xfrm>
        </p:grpSpPr>
        <p:sp>
          <p:nvSpPr>
            <p:cNvPr id="4" name="Oval 3">
              <a:extLst>
                <a:ext uri="{FF2B5EF4-FFF2-40B4-BE49-F238E27FC236}">
                  <a16:creationId xmlns:a16="http://schemas.microsoft.com/office/drawing/2014/main" id="{F5A84311-248A-4475-85AA-CEA5F99CF636}"/>
                </a:ext>
              </a:extLst>
            </p:cNvPr>
            <p:cNvSpPr/>
            <p:nvPr/>
          </p:nvSpPr>
          <p:spPr>
            <a:xfrm>
              <a:off x="8324656" y="5274972"/>
              <a:ext cx="488556" cy="488558"/>
            </a:xfrm>
            <a:prstGeom prst="ellipse">
              <a:avLst/>
            </a:prstGeom>
            <a:gradFill>
              <a:gsLst>
                <a:gs pos="100000">
                  <a:schemeClr val="accent1">
                    <a:lumMod val="50000"/>
                    <a:lumOff val="5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Freeform: Shape 4">
              <a:extLst>
                <a:ext uri="{FF2B5EF4-FFF2-40B4-BE49-F238E27FC236}">
                  <a16:creationId xmlns:a16="http://schemas.microsoft.com/office/drawing/2014/main" id="{E77E96CC-E4C9-4D05-8FF9-0B7987B73B35}"/>
                </a:ext>
              </a:extLst>
            </p:cNvPr>
            <p:cNvSpPr/>
            <p:nvPr/>
          </p:nvSpPr>
          <p:spPr>
            <a:xfrm>
              <a:off x="8459958" y="5410275"/>
              <a:ext cx="217951" cy="217952"/>
            </a:xfrm>
            <a:custGeom>
              <a:avLst/>
              <a:gdLst>
                <a:gd name="connsiteX0" fmla="*/ 0 w 1175657"/>
                <a:gd name="connsiteY0" fmla="*/ 315183 h 1175657"/>
                <a:gd name="connsiteX1" fmla="*/ 59548 w 1175657"/>
                <a:gd name="connsiteY1" fmla="*/ 212160 h 1175657"/>
                <a:gd name="connsiteX2" fmla="*/ 128098 w 1175657"/>
                <a:gd name="connsiteY2" fmla="*/ 144223 h 1175657"/>
                <a:gd name="connsiteX3" fmla="*/ 258736 w 1175657"/>
                <a:gd name="connsiteY3" fmla="*/ 141101 h 1175657"/>
                <a:gd name="connsiteX4" fmla="*/ 405143 w 1175657"/>
                <a:gd name="connsiteY4" fmla="*/ 288731 h 1175657"/>
                <a:gd name="connsiteX5" fmla="*/ 407286 w 1175657"/>
                <a:gd name="connsiteY5" fmla="*/ 397357 h 1175657"/>
                <a:gd name="connsiteX6" fmla="*/ 318101 w 1175657"/>
                <a:gd name="connsiteY6" fmla="*/ 488440 h 1175657"/>
                <a:gd name="connsiteX7" fmla="*/ 311580 w 1175657"/>
                <a:gd name="connsiteY7" fmla="*/ 525700 h 1175657"/>
                <a:gd name="connsiteX8" fmla="*/ 430799 w 1175657"/>
                <a:gd name="connsiteY8" fmla="*/ 693567 h 1175657"/>
                <a:gd name="connsiteX9" fmla="*/ 611127 w 1175657"/>
                <a:gd name="connsiteY9" fmla="*/ 843678 h 1175657"/>
                <a:gd name="connsiteX10" fmla="*/ 651847 w 1175657"/>
                <a:gd name="connsiteY10" fmla="*/ 864956 h 1175657"/>
                <a:gd name="connsiteX11" fmla="*/ 688831 w 1175657"/>
                <a:gd name="connsiteY11" fmla="*/ 858711 h 1175657"/>
                <a:gd name="connsiteX12" fmla="*/ 765922 w 1175657"/>
                <a:gd name="connsiteY12" fmla="*/ 781435 h 1175657"/>
                <a:gd name="connsiteX13" fmla="*/ 801070 w 1175657"/>
                <a:gd name="connsiteY13" fmla="*/ 756024 h 1175657"/>
                <a:gd name="connsiteX14" fmla="*/ 886642 w 1175657"/>
                <a:gd name="connsiteY14" fmla="*/ 770444 h 1175657"/>
                <a:gd name="connsiteX15" fmla="*/ 1037395 w 1175657"/>
                <a:gd name="connsiteY15" fmla="*/ 920157 h 1175657"/>
                <a:gd name="connsiteX16" fmla="*/ 1038160 w 1175657"/>
                <a:gd name="connsiteY16" fmla="*/ 1042713 h 1175657"/>
                <a:gd name="connsiteX17" fmla="*/ 940373 w 1175657"/>
                <a:gd name="connsiteY17" fmla="*/ 1141481 h 1175657"/>
                <a:gd name="connsiteX18" fmla="*/ 862118 w 1175657"/>
                <a:gd name="connsiteY18" fmla="*/ 1177240 h 1175657"/>
                <a:gd name="connsiteX19" fmla="*/ 800059 w 1175657"/>
                <a:gd name="connsiteY19" fmla="*/ 1177240 h 1175657"/>
                <a:gd name="connsiteX20" fmla="*/ 734816 w 1175657"/>
                <a:gd name="connsiteY20" fmla="*/ 1164749 h 1175657"/>
                <a:gd name="connsiteX21" fmla="*/ 442310 w 1175657"/>
                <a:gd name="connsiteY21" fmla="*/ 1018771 h 1175657"/>
                <a:gd name="connsiteX22" fmla="*/ 230508 w 1175657"/>
                <a:gd name="connsiteY22" fmla="*/ 825829 h 1175657"/>
                <a:gd name="connsiteX23" fmla="*/ 31 w 1175657"/>
                <a:gd name="connsiteY23" fmla="*/ 381804 h 1175657"/>
                <a:gd name="connsiteX24" fmla="*/ 0 w 1175657"/>
                <a:gd name="connsiteY24" fmla="*/ 315183 h 1175657"/>
                <a:gd name="connsiteX25" fmla="*/ 606933 w 1175657"/>
                <a:gd name="connsiteY25" fmla="*/ 94625 h 1175657"/>
                <a:gd name="connsiteX26" fmla="*/ 691648 w 1175657"/>
                <a:gd name="connsiteY26" fmla="*/ 115016 h 1175657"/>
                <a:gd name="connsiteX27" fmla="*/ 906909 w 1175657"/>
                <a:gd name="connsiteY27" fmla="*/ 241184 h 1175657"/>
                <a:gd name="connsiteX28" fmla="*/ 1053591 w 1175657"/>
                <a:gd name="connsiteY28" fmla="*/ 455374 h 1175657"/>
                <a:gd name="connsiteX29" fmla="*/ 1082860 w 1175657"/>
                <a:gd name="connsiteY29" fmla="*/ 556683 h 1175657"/>
                <a:gd name="connsiteX30" fmla="*/ 1094647 w 1175657"/>
                <a:gd name="connsiteY30" fmla="*/ 568286 h 1175657"/>
                <a:gd name="connsiteX31" fmla="*/ 1169228 w 1175657"/>
                <a:gd name="connsiteY31" fmla="*/ 555244 h 1175657"/>
                <a:gd name="connsiteX32" fmla="*/ 1176882 w 1175657"/>
                <a:gd name="connsiteY32" fmla="*/ 544375 h 1175657"/>
                <a:gd name="connsiteX33" fmla="*/ 1167360 w 1175657"/>
                <a:gd name="connsiteY33" fmla="*/ 500655 h 1175657"/>
                <a:gd name="connsiteX34" fmla="*/ 977847 w 1175657"/>
                <a:gd name="connsiteY34" fmla="*/ 178207 h 1175657"/>
                <a:gd name="connsiteX35" fmla="*/ 616853 w 1175657"/>
                <a:gd name="connsiteY35" fmla="*/ 328 h 1175657"/>
                <a:gd name="connsiteX36" fmla="*/ 604667 w 1175657"/>
                <a:gd name="connsiteY36" fmla="*/ 8196 h 1175657"/>
                <a:gd name="connsiteX37" fmla="*/ 593462 w 1175657"/>
                <a:gd name="connsiteY37" fmla="*/ 88992 h 1175657"/>
                <a:gd name="connsiteX38" fmla="*/ 606933 w 1175657"/>
                <a:gd name="connsiteY38" fmla="*/ 94625 h 1175657"/>
                <a:gd name="connsiteX39" fmla="*/ 937403 w 1175657"/>
                <a:gd name="connsiteY39" fmla="*/ 556499 h 1175657"/>
                <a:gd name="connsiteX40" fmla="*/ 870537 w 1175657"/>
                <a:gd name="connsiteY40" fmla="*/ 401796 h 1175657"/>
                <a:gd name="connsiteX41" fmla="*/ 604116 w 1175657"/>
                <a:gd name="connsiteY41" fmla="*/ 235398 h 1175657"/>
                <a:gd name="connsiteX42" fmla="*/ 592605 w 1175657"/>
                <a:gd name="connsiteY42" fmla="*/ 243634 h 1175657"/>
                <a:gd name="connsiteX43" fmla="*/ 582746 w 1175657"/>
                <a:gd name="connsiteY43" fmla="*/ 313989 h 1175657"/>
                <a:gd name="connsiteX44" fmla="*/ 595146 w 1175657"/>
                <a:gd name="connsiteY44" fmla="*/ 330063 h 1175657"/>
                <a:gd name="connsiteX45" fmla="*/ 782333 w 1175657"/>
                <a:gd name="connsiteY45" fmla="*/ 441536 h 1175657"/>
                <a:gd name="connsiteX46" fmla="*/ 844759 w 1175657"/>
                <a:gd name="connsiteY46" fmla="*/ 574195 h 1175657"/>
                <a:gd name="connsiteX47" fmla="*/ 855352 w 1175657"/>
                <a:gd name="connsiteY47" fmla="*/ 583962 h 1175657"/>
                <a:gd name="connsiteX48" fmla="*/ 932198 w 1175657"/>
                <a:gd name="connsiteY48" fmla="*/ 570797 h 1175657"/>
                <a:gd name="connsiteX49" fmla="*/ 938352 w 1175657"/>
                <a:gd name="connsiteY49" fmla="*/ 560877 h 1175657"/>
                <a:gd name="connsiteX50" fmla="*/ 937403 w 1175657"/>
                <a:gd name="connsiteY50" fmla="*/ 556499 h 11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175657" h="1175657">
                  <a:moveTo>
                    <a:pt x="0" y="315183"/>
                  </a:moveTo>
                  <a:cubicBezTo>
                    <a:pt x="5725" y="272658"/>
                    <a:pt x="28687" y="240450"/>
                    <a:pt x="59548" y="212160"/>
                  </a:cubicBezTo>
                  <a:cubicBezTo>
                    <a:pt x="83245" y="190454"/>
                    <a:pt x="105197" y="166818"/>
                    <a:pt x="128098" y="144223"/>
                  </a:cubicBezTo>
                  <a:cubicBezTo>
                    <a:pt x="170532" y="102371"/>
                    <a:pt x="215690" y="100014"/>
                    <a:pt x="258736" y="141101"/>
                  </a:cubicBezTo>
                  <a:cubicBezTo>
                    <a:pt x="308855" y="188953"/>
                    <a:pt x="358453" y="237480"/>
                    <a:pt x="405143" y="288731"/>
                  </a:cubicBezTo>
                  <a:cubicBezTo>
                    <a:pt x="434840" y="321337"/>
                    <a:pt x="435544" y="363557"/>
                    <a:pt x="407286" y="397357"/>
                  </a:cubicBezTo>
                  <a:cubicBezTo>
                    <a:pt x="379976" y="430024"/>
                    <a:pt x="347768" y="458008"/>
                    <a:pt x="318101" y="488440"/>
                  </a:cubicBezTo>
                  <a:cubicBezTo>
                    <a:pt x="303589" y="503319"/>
                    <a:pt x="303007" y="507054"/>
                    <a:pt x="311580" y="525700"/>
                  </a:cubicBezTo>
                  <a:cubicBezTo>
                    <a:pt x="340757" y="589197"/>
                    <a:pt x="383926" y="642714"/>
                    <a:pt x="430799" y="693567"/>
                  </a:cubicBezTo>
                  <a:cubicBezTo>
                    <a:pt x="484254" y="751585"/>
                    <a:pt x="543007" y="803295"/>
                    <a:pt x="611127" y="843678"/>
                  </a:cubicBezTo>
                  <a:cubicBezTo>
                    <a:pt x="624292" y="851485"/>
                    <a:pt x="638192" y="858037"/>
                    <a:pt x="651847" y="864956"/>
                  </a:cubicBezTo>
                  <a:cubicBezTo>
                    <a:pt x="670584" y="874478"/>
                    <a:pt x="673615" y="873927"/>
                    <a:pt x="688831" y="858711"/>
                  </a:cubicBezTo>
                  <a:cubicBezTo>
                    <a:pt x="714579" y="832993"/>
                    <a:pt x="740266" y="807245"/>
                    <a:pt x="765922" y="781435"/>
                  </a:cubicBezTo>
                  <a:cubicBezTo>
                    <a:pt x="776271" y="771026"/>
                    <a:pt x="787415" y="761749"/>
                    <a:pt x="801070" y="756024"/>
                  </a:cubicBezTo>
                  <a:cubicBezTo>
                    <a:pt x="832574" y="742859"/>
                    <a:pt x="862026" y="748186"/>
                    <a:pt x="886642" y="770444"/>
                  </a:cubicBezTo>
                  <a:cubicBezTo>
                    <a:pt x="939179" y="817991"/>
                    <a:pt x="988991" y="868477"/>
                    <a:pt x="1037395" y="920157"/>
                  </a:cubicBezTo>
                  <a:cubicBezTo>
                    <a:pt x="1076002" y="961366"/>
                    <a:pt x="1075757" y="1000800"/>
                    <a:pt x="1038160" y="1042713"/>
                  </a:cubicBezTo>
                  <a:cubicBezTo>
                    <a:pt x="1007269" y="1077156"/>
                    <a:pt x="973805" y="1109395"/>
                    <a:pt x="940373" y="1141481"/>
                  </a:cubicBezTo>
                  <a:cubicBezTo>
                    <a:pt x="918788" y="1162177"/>
                    <a:pt x="891264" y="1172005"/>
                    <a:pt x="862118" y="1177240"/>
                  </a:cubicBezTo>
                  <a:cubicBezTo>
                    <a:pt x="841422" y="1177240"/>
                    <a:pt x="820725" y="1177240"/>
                    <a:pt x="800059" y="1177240"/>
                  </a:cubicBezTo>
                  <a:cubicBezTo>
                    <a:pt x="778261" y="1173321"/>
                    <a:pt x="756248" y="1170597"/>
                    <a:pt x="734816" y="1164749"/>
                  </a:cubicBezTo>
                  <a:cubicBezTo>
                    <a:pt x="627630" y="1135510"/>
                    <a:pt x="532597" y="1081565"/>
                    <a:pt x="442310" y="1018771"/>
                  </a:cubicBezTo>
                  <a:cubicBezTo>
                    <a:pt x="363352" y="963877"/>
                    <a:pt x="292904" y="899093"/>
                    <a:pt x="230508" y="825829"/>
                  </a:cubicBezTo>
                  <a:cubicBezTo>
                    <a:pt x="119556" y="695558"/>
                    <a:pt x="30983" y="553621"/>
                    <a:pt x="31" y="381804"/>
                  </a:cubicBezTo>
                  <a:cubicBezTo>
                    <a:pt x="0" y="359607"/>
                    <a:pt x="0" y="337380"/>
                    <a:pt x="0" y="315183"/>
                  </a:cubicBezTo>
                  <a:close/>
                  <a:moveTo>
                    <a:pt x="606933" y="94625"/>
                  </a:moveTo>
                  <a:cubicBezTo>
                    <a:pt x="635682" y="99371"/>
                    <a:pt x="663940" y="106045"/>
                    <a:pt x="691648" y="115016"/>
                  </a:cubicBezTo>
                  <a:cubicBezTo>
                    <a:pt x="772627" y="141253"/>
                    <a:pt x="844330" y="183289"/>
                    <a:pt x="906909" y="241184"/>
                  </a:cubicBezTo>
                  <a:cubicBezTo>
                    <a:pt x="972122" y="301528"/>
                    <a:pt x="1021015" y="372803"/>
                    <a:pt x="1053591" y="455374"/>
                  </a:cubicBezTo>
                  <a:cubicBezTo>
                    <a:pt x="1066542" y="488226"/>
                    <a:pt x="1076216" y="521995"/>
                    <a:pt x="1082860" y="556683"/>
                  </a:cubicBezTo>
                  <a:cubicBezTo>
                    <a:pt x="1084054" y="562898"/>
                    <a:pt x="1084697" y="570093"/>
                    <a:pt x="1094647" y="568286"/>
                  </a:cubicBezTo>
                  <a:cubicBezTo>
                    <a:pt x="1119477" y="563725"/>
                    <a:pt x="1144306" y="559316"/>
                    <a:pt x="1169228" y="555244"/>
                  </a:cubicBezTo>
                  <a:cubicBezTo>
                    <a:pt x="1176147" y="554111"/>
                    <a:pt x="1178443" y="551141"/>
                    <a:pt x="1176882" y="544375"/>
                  </a:cubicBezTo>
                  <a:cubicBezTo>
                    <a:pt x="1173575" y="529833"/>
                    <a:pt x="1171157" y="515076"/>
                    <a:pt x="1167360" y="500655"/>
                  </a:cubicBezTo>
                  <a:cubicBezTo>
                    <a:pt x="1134417" y="375436"/>
                    <a:pt x="1071807" y="267637"/>
                    <a:pt x="977847" y="178207"/>
                  </a:cubicBezTo>
                  <a:cubicBezTo>
                    <a:pt x="876018" y="81307"/>
                    <a:pt x="755329" y="22831"/>
                    <a:pt x="616853" y="328"/>
                  </a:cubicBezTo>
                  <a:cubicBezTo>
                    <a:pt x="609719" y="-836"/>
                    <a:pt x="605708" y="940"/>
                    <a:pt x="604667" y="8196"/>
                  </a:cubicBezTo>
                  <a:cubicBezTo>
                    <a:pt x="601116" y="33546"/>
                    <a:pt x="597626" y="58927"/>
                    <a:pt x="593462" y="88992"/>
                  </a:cubicBezTo>
                  <a:cubicBezTo>
                    <a:pt x="592237" y="95360"/>
                    <a:pt x="601698" y="93768"/>
                    <a:pt x="606933" y="94625"/>
                  </a:cubicBezTo>
                  <a:close/>
                  <a:moveTo>
                    <a:pt x="937403" y="556499"/>
                  </a:moveTo>
                  <a:cubicBezTo>
                    <a:pt x="926320" y="500074"/>
                    <a:pt x="904246" y="448302"/>
                    <a:pt x="870537" y="401796"/>
                  </a:cubicBezTo>
                  <a:cubicBezTo>
                    <a:pt x="804284" y="310407"/>
                    <a:pt x="715651" y="254594"/>
                    <a:pt x="604116" y="235398"/>
                  </a:cubicBezTo>
                  <a:cubicBezTo>
                    <a:pt x="596462" y="234082"/>
                    <a:pt x="593523" y="236469"/>
                    <a:pt x="592605" y="243634"/>
                  </a:cubicBezTo>
                  <a:cubicBezTo>
                    <a:pt x="589543" y="267116"/>
                    <a:pt x="586971" y="290721"/>
                    <a:pt x="582746" y="313989"/>
                  </a:cubicBezTo>
                  <a:cubicBezTo>
                    <a:pt x="580634" y="325654"/>
                    <a:pt x="584951" y="328195"/>
                    <a:pt x="595146" y="330063"/>
                  </a:cubicBezTo>
                  <a:cubicBezTo>
                    <a:pt x="671196" y="344116"/>
                    <a:pt x="733500" y="381651"/>
                    <a:pt x="782333" y="441536"/>
                  </a:cubicBezTo>
                  <a:cubicBezTo>
                    <a:pt x="814173" y="480572"/>
                    <a:pt x="834441" y="525056"/>
                    <a:pt x="844759" y="574195"/>
                  </a:cubicBezTo>
                  <a:cubicBezTo>
                    <a:pt x="846014" y="580227"/>
                    <a:pt x="846871" y="585493"/>
                    <a:pt x="855352" y="583962"/>
                  </a:cubicBezTo>
                  <a:cubicBezTo>
                    <a:pt x="880916" y="579369"/>
                    <a:pt x="906573" y="575114"/>
                    <a:pt x="932198" y="570797"/>
                  </a:cubicBezTo>
                  <a:cubicBezTo>
                    <a:pt x="936607" y="570062"/>
                    <a:pt x="939301" y="568133"/>
                    <a:pt x="938352" y="560877"/>
                  </a:cubicBezTo>
                  <a:cubicBezTo>
                    <a:pt x="938352" y="560969"/>
                    <a:pt x="937832" y="558734"/>
                    <a:pt x="937403" y="556499"/>
                  </a:cubicBezTo>
                  <a:close/>
                </a:path>
              </a:pathLst>
            </a:custGeom>
            <a:solidFill>
              <a:schemeClr val="bg1"/>
            </a:solidFill>
            <a:ln w="3060" cap="flat">
              <a:noFill/>
              <a:prstDash val="solid"/>
              <a:miter/>
            </a:ln>
          </p:spPr>
          <p:txBody>
            <a:bodyPr rtlCol="0" anchor="ctr"/>
            <a:lstStyle/>
            <a:p>
              <a:endParaRPr lang="en-US"/>
            </a:p>
          </p:txBody>
        </p:sp>
      </p:grpSp>
      <p:grpSp>
        <p:nvGrpSpPr>
          <p:cNvPr id="12322" name="Group 12321">
            <a:extLst>
              <a:ext uri="{FF2B5EF4-FFF2-40B4-BE49-F238E27FC236}">
                <a16:creationId xmlns:a16="http://schemas.microsoft.com/office/drawing/2014/main" id="{8A8A4E9C-726C-405E-BC8E-A73FD74B0C46}"/>
              </a:ext>
            </a:extLst>
          </p:cNvPr>
          <p:cNvGrpSpPr/>
          <p:nvPr/>
        </p:nvGrpSpPr>
        <p:grpSpPr>
          <a:xfrm>
            <a:off x="5850942" y="4197730"/>
            <a:ext cx="488556" cy="488558"/>
            <a:chOff x="5850942" y="4197730"/>
            <a:chExt cx="488556" cy="488558"/>
          </a:xfrm>
        </p:grpSpPr>
        <p:sp>
          <p:nvSpPr>
            <p:cNvPr id="3" name="Oval 2">
              <a:extLst>
                <a:ext uri="{FF2B5EF4-FFF2-40B4-BE49-F238E27FC236}">
                  <a16:creationId xmlns:a16="http://schemas.microsoft.com/office/drawing/2014/main" id="{7962D869-6562-4CB5-B1B9-83E1BCCE1BB9}"/>
                </a:ext>
              </a:extLst>
            </p:cNvPr>
            <p:cNvSpPr/>
            <p:nvPr/>
          </p:nvSpPr>
          <p:spPr>
            <a:xfrm>
              <a:off x="5850942" y="4197730"/>
              <a:ext cx="488556" cy="488558"/>
            </a:xfrm>
            <a:prstGeom prst="ellipse">
              <a:avLst/>
            </a:prstGeom>
            <a:gradFill>
              <a:gsLst>
                <a:gs pos="100000">
                  <a:schemeClr val="accent1">
                    <a:lumMod val="50000"/>
                    <a:lumOff val="5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Freeform: Shape 5">
              <a:extLst>
                <a:ext uri="{FF2B5EF4-FFF2-40B4-BE49-F238E27FC236}">
                  <a16:creationId xmlns:a16="http://schemas.microsoft.com/office/drawing/2014/main" id="{B6100C54-D782-4F6E-AA43-AFFC04414D2C}"/>
                </a:ext>
              </a:extLst>
            </p:cNvPr>
            <p:cNvSpPr/>
            <p:nvPr/>
          </p:nvSpPr>
          <p:spPr>
            <a:xfrm>
              <a:off x="5985820" y="4359958"/>
              <a:ext cx="218801" cy="164101"/>
            </a:xfrm>
            <a:custGeom>
              <a:avLst/>
              <a:gdLst>
                <a:gd name="connsiteX0" fmla="*/ 1177151 w 1175657"/>
                <a:gd name="connsiteY0" fmla="*/ 246537 h 881742"/>
                <a:gd name="connsiteX1" fmla="*/ 1177151 w 1175657"/>
                <a:gd name="connsiteY1" fmla="*/ 795331 h 881742"/>
                <a:gd name="connsiteX2" fmla="*/ 1173906 w 1175657"/>
                <a:gd name="connsiteY2" fmla="*/ 805128 h 881742"/>
                <a:gd name="connsiteX3" fmla="*/ 1067055 w 1175657"/>
                <a:gd name="connsiteY3" fmla="*/ 883383 h 881742"/>
                <a:gd name="connsiteX4" fmla="*/ 110977 w 1175657"/>
                <a:gd name="connsiteY4" fmla="*/ 883352 h 881742"/>
                <a:gd name="connsiteX5" fmla="*/ 636 w 1175657"/>
                <a:gd name="connsiteY5" fmla="*/ 772858 h 881742"/>
                <a:gd name="connsiteX6" fmla="*/ 636 w 1175657"/>
                <a:gd name="connsiteY6" fmla="*/ 263254 h 881742"/>
                <a:gd name="connsiteX7" fmla="*/ 759 w 1175657"/>
                <a:gd name="connsiteY7" fmla="*/ 254069 h 881742"/>
                <a:gd name="connsiteX8" fmla="*/ 8076 w 1175657"/>
                <a:gd name="connsiteY8" fmla="*/ 250426 h 881742"/>
                <a:gd name="connsiteX9" fmla="*/ 15730 w 1175657"/>
                <a:gd name="connsiteY9" fmla="*/ 255477 h 881742"/>
                <a:gd name="connsiteX10" fmla="*/ 482625 w 1175657"/>
                <a:gd name="connsiteY10" fmla="*/ 566751 h 881742"/>
                <a:gd name="connsiteX11" fmla="*/ 695683 w 1175657"/>
                <a:gd name="connsiteY11" fmla="*/ 567026 h 881742"/>
                <a:gd name="connsiteX12" fmla="*/ 1160710 w 1175657"/>
                <a:gd name="connsiteY12" fmla="*/ 257008 h 881742"/>
                <a:gd name="connsiteX13" fmla="*/ 1177151 w 1175657"/>
                <a:gd name="connsiteY13" fmla="*/ 246537 h 881742"/>
                <a:gd name="connsiteX14" fmla="*/ 1177151 w 1175657"/>
                <a:gd name="connsiteY14" fmla="*/ 88099 h 881742"/>
                <a:gd name="connsiteX15" fmla="*/ 1173263 w 1175657"/>
                <a:gd name="connsiteY15" fmla="*/ 76098 h 881742"/>
                <a:gd name="connsiteX16" fmla="*/ 1069352 w 1175657"/>
                <a:gd name="connsiteY16" fmla="*/ 78 h 881742"/>
                <a:gd name="connsiteX17" fmla="*/ 108619 w 1175657"/>
                <a:gd name="connsiteY17" fmla="*/ 109 h 881742"/>
                <a:gd name="connsiteX18" fmla="*/ 35661 w 1175657"/>
                <a:gd name="connsiteY18" fmla="*/ 28949 h 881742"/>
                <a:gd name="connsiteX19" fmla="*/ 49683 w 1175657"/>
                <a:gd name="connsiteY19" fmla="*/ 198807 h 881742"/>
                <a:gd name="connsiteX20" fmla="*/ 519456 w 1175657"/>
                <a:gd name="connsiteY20" fmla="*/ 512071 h 881742"/>
                <a:gd name="connsiteX21" fmla="*/ 658882 w 1175657"/>
                <a:gd name="connsiteY21" fmla="*/ 512315 h 881742"/>
                <a:gd name="connsiteX22" fmla="*/ 1123083 w 1175657"/>
                <a:gd name="connsiteY22" fmla="*/ 203155 h 881742"/>
                <a:gd name="connsiteX23" fmla="*/ 1177120 w 1175657"/>
                <a:gd name="connsiteY23" fmla="*/ 129400 h 881742"/>
                <a:gd name="connsiteX24" fmla="*/ 1177151 w 1175657"/>
                <a:gd name="connsiteY24" fmla="*/ 88099 h 8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75657" h="881742">
                  <a:moveTo>
                    <a:pt x="1177151" y="246537"/>
                  </a:moveTo>
                  <a:cubicBezTo>
                    <a:pt x="1177151" y="429469"/>
                    <a:pt x="1177151" y="612400"/>
                    <a:pt x="1177151" y="795331"/>
                  </a:cubicBezTo>
                  <a:cubicBezTo>
                    <a:pt x="1176049" y="798606"/>
                    <a:pt x="1174946" y="801852"/>
                    <a:pt x="1173906" y="805128"/>
                  </a:cubicBezTo>
                  <a:cubicBezTo>
                    <a:pt x="1158353" y="853471"/>
                    <a:pt x="1117848" y="883352"/>
                    <a:pt x="1067055" y="883383"/>
                  </a:cubicBezTo>
                  <a:cubicBezTo>
                    <a:pt x="748373" y="883443"/>
                    <a:pt x="429659" y="883474"/>
                    <a:pt x="110977" y="883352"/>
                  </a:cubicBezTo>
                  <a:cubicBezTo>
                    <a:pt x="48245" y="883321"/>
                    <a:pt x="667" y="835468"/>
                    <a:pt x="636" y="772858"/>
                  </a:cubicBezTo>
                  <a:cubicBezTo>
                    <a:pt x="575" y="603000"/>
                    <a:pt x="606" y="433112"/>
                    <a:pt x="636" y="263254"/>
                  </a:cubicBezTo>
                  <a:cubicBezTo>
                    <a:pt x="636" y="260192"/>
                    <a:pt x="667" y="257131"/>
                    <a:pt x="759" y="254069"/>
                  </a:cubicBezTo>
                  <a:cubicBezTo>
                    <a:pt x="912" y="248344"/>
                    <a:pt x="3606" y="247517"/>
                    <a:pt x="8076" y="250426"/>
                  </a:cubicBezTo>
                  <a:cubicBezTo>
                    <a:pt x="10648" y="252110"/>
                    <a:pt x="13189" y="253793"/>
                    <a:pt x="15730" y="255477"/>
                  </a:cubicBezTo>
                  <a:cubicBezTo>
                    <a:pt x="171352" y="359235"/>
                    <a:pt x="327004" y="462993"/>
                    <a:pt x="482625" y="566751"/>
                  </a:cubicBezTo>
                  <a:cubicBezTo>
                    <a:pt x="554451" y="614635"/>
                    <a:pt x="624041" y="614787"/>
                    <a:pt x="695683" y="567026"/>
                  </a:cubicBezTo>
                  <a:cubicBezTo>
                    <a:pt x="850692" y="463697"/>
                    <a:pt x="1005701" y="360337"/>
                    <a:pt x="1160710" y="257008"/>
                  </a:cubicBezTo>
                  <a:cubicBezTo>
                    <a:pt x="1166129" y="253395"/>
                    <a:pt x="1171671" y="250028"/>
                    <a:pt x="1177151" y="246537"/>
                  </a:cubicBezTo>
                  <a:close/>
                  <a:moveTo>
                    <a:pt x="1177151" y="88099"/>
                  </a:moveTo>
                  <a:cubicBezTo>
                    <a:pt x="1175865" y="84089"/>
                    <a:pt x="1174549" y="80108"/>
                    <a:pt x="1173263" y="76098"/>
                  </a:cubicBezTo>
                  <a:cubicBezTo>
                    <a:pt x="1158475" y="30725"/>
                    <a:pt x="1117144" y="109"/>
                    <a:pt x="1069352" y="78"/>
                  </a:cubicBezTo>
                  <a:cubicBezTo>
                    <a:pt x="749108" y="-44"/>
                    <a:pt x="428863" y="-14"/>
                    <a:pt x="108619" y="109"/>
                  </a:cubicBezTo>
                  <a:cubicBezTo>
                    <a:pt x="80728" y="109"/>
                    <a:pt x="56143" y="10028"/>
                    <a:pt x="35661" y="28949"/>
                  </a:cubicBezTo>
                  <a:cubicBezTo>
                    <a:pt x="-17060" y="77629"/>
                    <a:pt x="-10447" y="158639"/>
                    <a:pt x="49683" y="198807"/>
                  </a:cubicBezTo>
                  <a:cubicBezTo>
                    <a:pt x="206193" y="303361"/>
                    <a:pt x="362855" y="407670"/>
                    <a:pt x="519456" y="512071"/>
                  </a:cubicBezTo>
                  <a:cubicBezTo>
                    <a:pt x="568779" y="544952"/>
                    <a:pt x="609712" y="545106"/>
                    <a:pt x="658882" y="512315"/>
                  </a:cubicBezTo>
                  <a:cubicBezTo>
                    <a:pt x="813585" y="409200"/>
                    <a:pt x="968135" y="305871"/>
                    <a:pt x="1123083" y="203155"/>
                  </a:cubicBezTo>
                  <a:cubicBezTo>
                    <a:pt x="1150607" y="184907"/>
                    <a:pt x="1169742" y="161792"/>
                    <a:pt x="1177120" y="129400"/>
                  </a:cubicBezTo>
                  <a:cubicBezTo>
                    <a:pt x="1177151" y="115654"/>
                    <a:pt x="1177151" y="101876"/>
                    <a:pt x="1177151" y="88099"/>
                  </a:cubicBezTo>
                  <a:close/>
                </a:path>
              </a:pathLst>
            </a:custGeom>
            <a:solidFill>
              <a:schemeClr val="bg1"/>
            </a:solidFill>
            <a:ln w="3060" cap="flat">
              <a:noFill/>
              <a:prstDash val="solid"/>
              <a:miter/>
            </a:ln>
          </p:spPr>
          <p:txBody>
            <a:bodyPr rtlCol="0" anchor="ctr"/>
            <a:lstStyle/>
            <a:p>
              <a:endParaRPr lang="en-US"/>
            </a:p>
          </p:txBody>
        </p:sp>
      </p:grpSp>
      <p:sp>
        <p:nvSpPr>
          <p:cNvPr id="38" name="Oval 37">
            <a:extLst>
              <a:ext uri="{FF2B5EF4-FFF2-40B4-BE49-F238E27FC236}">
                <a16:creationId xmlns:a16="http://schemas.microsoft.com/office/drawing/2014/main" id="{31F14E72-F472-416B-8F6E-9E0067FC316C}"/>
              </a:ext>
            </a:extLst>
          </p:cNvPr>
          <p:cNvSpPr/>
          <p:nvPr/>
        </p:nvSpPr>
        <p:spPr>
          <a:xfrm>
            <a:off x="3503276" y="1092056"/>
            <a:ext cx="236460" cy="236460"/>
          </a:xfrm>
          <a:prstGeom prst="ellipse">
            <a:avLst/>
          </a:prstGeom>
          <a:gradFill>
            <a:gsLst>
              <a:gs pos="100000">
                <a:schemeClr val="accent1">
                  <a:lumMod val="50000"/>
                  <a:lumOff val="5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a:extLst>
              <a:ext uri="{FF2B5EF4-FFF2-40B4-BE49-F238E27FC236}">
                <a16:creationId xmlns:a16="http://schemas.microsoft.com/office/drawing/2014/main" id="{2610240F-CE9B-45CF-A58A-8521ECD19F4A}"/>
              </a:ext>
            </a:extLst>
          </p:cNvPr>
          <p:cNvSpPr/>
          <p:nvPr/>
        </p:nvSpPr>
        <p:spPr>
          <a:xfrm>
            <a:off x="2266419" y="1092056"/>
            <a:ext cx="236460" cy="236460"/>
          </a:xfrm>
          <a:prstGeom prst="ellipse">
            <a:avLst/>
          </a:prstGeom>
          <a:gradFill>
            <a:gsLst>
              <a:gs pos="100000">
                <a:schemeClr val="accent1">
                  <a:lumMod val="50000"/>
                  <a:lumOff val="5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323" name="Group 12322">
            <a:extLst>
              <a:ext uri="{FF2B5EF4-FFF2-40B4-BE49-F238E27FC236}">
                <a16:creationId xmlns:a16="http://schemas.microsoft.com/office/drawing/2014/main" id="{525CB2DC-26B6-4CE6-92CB-878FBBF97927}"/>
              </a:ext>
            </a:extLst>
          </p:cNvPr>
          <p:cNvGrpSpPr/>
          <p:nvPr/>
        </p:nvGrpSpPr>
        <p:grpSpPr>
          <a:xfrm>
            <a:off x="4614085" y="3120489"/>
            <a:ext cx="488556" cy="488558"/>
            <a:chOff x="4614085" y="3120489"/>
            <a:chExt cx="488556" cy="488558"/>
          </a:xfrm>
        </p:grpSpPr>
        <p:sp>
          <p:nvSpPr>
            <p:cNvPr id="9" name="Oval 8">
              <a:extLst>
                <a:ext uri="{FF2B5EF4-FFF2-40B4-BE49-F238E27FC236}">
                  <a16:creationId xmlns:a16="http://schemas.microsoft.com/office/drawing/2014/main" id="{99DD713B-BB48-40BD-9B4C-FF8CB81ADA20}"/>
                </a:ext>
              </a:extLst>
            </p:cNvPr>
            <p:cNvSpPr/>
            <p:nvPr/>
          </p:nvSpPr>
          <p:spPr>
            <a:xfrm>
              <a:off x="4614085" y="3120489"/>
              <a:ext cx="488556" cy="488558"/>
            </a:xfrm>
            <a:prstGeom prst="ellipse">
              <a:avLst/>
            </a:prstGeom>
            <a:gradFill>
              <a:gsLst>
                <a:gs pos="100000">
                  <a:schemeClr val="accent1">
                    <a:lumMod val="50000"/>
                    <a:lumOff val="5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Graphic 7">
              <a:extLst>
                <a:ext uri="{FF2B5EF4-FFF2-40B4-BE49-F238E27FC236}">
                  <a16:creationId xmlns:a16="http://schemas.microsoft.com/office/drawing/2014/main" id="{CEC6DE14-05C2-4BAC-A2BC-8E2FC2E59977}"/>
                </a:ext>
              </a:extLst>
            </p:cNvPr>
            <p:cNvSpPr/>
            <p:nvPr/>
          </p:nvSpPr>
          <p:spPr>
            <a:xfrm>
              <a:off x="4748963" y="3245015"/>
              <a:ext cx="218801" cy="218802"/>
            </a:xfrm>
            <a:custGeom>
              <a:avLst/>
              <a:gdLst>
                <a:gd name="connsiteX0" fmla="*/ 2364800 w 2362200"/>
                <a:gd name="connsiteY0" fmla="*/ 2339245 h 2362200"/>
                <a:gd name="connsiteX1" fmla="*/ 2308221 w 2362200"/>
                <a:gd name="connsiteY1" fmla="*/ 2363534 h 2362200"/>
                <a:gd name="connsiteX2" fmla="*/ 1872262 w 2362200"/>
                <a:gd name="connsiteY2" fmla="*/ 2363248 h 2362200"/>
                <a:gd name="connsiteX3" fmla="*/ 1811492 w 2362200"/>
                <a:gd name="connsiteY3" fmla="*/ 2304383 h 2362200"/>
                <a:gd name="connsiteX4" fmla="*/ 1811111 w 2362200"/>
                <a:gd name="connsiteY4" fmla="*/ 2124456 h 2362200"/>
                <a:gd name="connsiteX5" fmla="*/ 1809206 w 2362200"/>
                <a:gd name="connsiteY5" fmla="*/ 1478661 h 2362200"/>
                <a:gd name="connsiteX6" fmla="*/ 1782060 w 2362200"/>
                <a:gd name="connsiteY6" fmla="*/ 1325213 h 2362200"/>
                <a:gd name="connsiteX7" fmla="*/ 1631279 w 2362200"/>
                <a:gd name="connsiteY7" fmla="*/ 1219486 h 2362200"/>
                <a:gd name="connsiteX8" fmla="*/ 1514789 w 2362200"/>
                <a:gd name="connsiteY8" fmla="*/ 1229868 h 2362200"/>
                <a:gd name="connsiteX9" fmla="*/ 1378962 w 2362200"/>
                <a:gd name="connsiteY9" fmla="*/ 1400937 h 2362200"/>
                <a:gd name="connsiteX10" fmla="*/ 1364389 w 2362200"/>
                <a:gd name="connsiteY10" fmla="*/ 1579721 h 2362200"/>
                <a:gd name="connsiteX11" fmla="*/ 1364579 w 2362200"/>
                <a:gd name="connsiteY11" fmla="*/ 2294668 h 2362200"/>
                <a:gd name="connsiteX12" fmla="*/ 1295237 w 2362200"/>
                <a:gd name="connsiteY12" fmla="*/ 2363248 h 2362200"/>
                <a:gd name="connsiteX13" fmla="*/ 873185 w 2362200"/>
                <a:gd name="connsiteY13" fmla="*/ 2363248 h 2362200"/>
                <a:gd name="connsiteX14" fmla="*/ 808605 w 2362200"/>
                <a:gd name="connsiteY14" fmla="*/ 2299621 h 2362200"/>
                <a:gd name="connsiteX15" fmla="*/ 808605 w 2362200"/>
                <a:gd name="connsiteY15" fmla="*/ 818864 h 2362200"/>
                <a:gd name="connsiteX16" fmla="*/ 871756 w 2362200"/>
                <a:gd name="connsiteY16" fmla="*/ 755999 h 2362200"/>
                <a:gd name="connsiteX17" fmla="*/ 1282283 w 2362200"/>
                <a:gd name="connsiteY17" fmla="*/ 755999 h 2362200"/>
                <a:gd name="connsiteX18" fmla="*/ 1345815 w 2362200"/>
                <a:gd name="connsiteY18" fmla="*/ 819531 h 2362200"/>
                <a:gd name="connsiteX19" fmla="*/ 1345815 w 2362200"/>
                <a:gd name="connsiteY19" fmla="*/ 887921 h 2362200"/>
                <a:gd name="connsiteX20" fmla="*/ 1388678 w 2362200"/>
                <a:gd name="connsiteY20" fmla="*/ 849154 h 2362200"/>
                <a:gd name="connsiteX21" fmla="*/ 1713480 w 2362200"/>
                <a:gd name="connsiteY21" fmla="*/ 722186 h 2362200"/>
                <a:gd name="connsiteX22" fmla="*/ 2062190 w 2362200"/>
                <a:gd name="connsiteY22" fmla="*/ 777716 h 2362200"/>
                <a:gd name="connsiteX23" fmla="*/ 2319842 w 2362200"/>
                <a:gd name="connsiteY23" fmla="*/ 1089279 h 2362200"/>
                <a:gd name="connsiteX24" fmla="*/ 2361847 w 2362200"/>
                <a:gd name="connsiteY24" fmla="*/ 1329118 h 2362200"/>
                <a:gd name="connsiteX25" fmla="*/ 2364800 w 2362200"/>
                <a:gd name="connsiteY25" fmla="*/ 1342549 h 2362200"/>
                <a:gd name="connsiteX26" fmla="*/ 2364800 w 2362200"/>
                <a:gd name="connsiteY26" fmla="*/ 2339245 h 2362200"/>
                <a:gd name="connsiteX27" fmla="*/ 283968 w 2362200"/>
                <a:gd name="connsiteY27" fmla="*/ 0 h 2362200"/>
                <a:gd name="connsiteX28" fmla="*/ 275205 w 2362200"/>
                <a:gd name="connsiteY28" fmla="*/ 2667 h 2362200"/>
                <a:gd name="connsiteX29" fmla="*/ 28 w 2362200"/>
                <a:gd name="connsiteY29" fmla="*/ 321088 h 2362200"/>
                <a:gd name="connsiteX30" fmla="*/ 358263 w 2362200"/>
                <a:gd name="connsiteY30" fmla="*/ 627317 h 2362200"/>
                <a:gd name="connsiteX31" fmla="*/ 624868 w 2362200"/>
                <a:gd name="connsiteY31" fmla="*/ 377571 h 2362200"/>
                <a:gd name="connsiteX32" fmla="*/ 480088 w 2362200"/>
                <a:gd name="connsiteY32" fmla="*/ 46387 h 2362200"/>
                <a:gd name="connsiteX33" fmla="*/ 348548 w 2362200"/>
                <a:gd name="connsiteY33" fmla="*/ 0 h 2362200"/>
                <a:gd name="connsiteX34" fmla="*/ 283968 w 2362200"/>
                <a:gd name="connsiteY34" fmla="*/ 0 h 2362200"/>
                <a:gd name="connsiteX35" fmla="*/ 37937 w 2362200"/>
                <a:gd name="connsiteY35" fmla="*/ 2302764 h 2362200"/>
                <a:gd name="connsiteX36" fmla="*/ 97945 w 2362200"/>
                <a:gd name="connsiteY36" fmla="*/ 2363248 h 2362200"/>
                <a:gd name="connsiteX37" fmla="*/ 533809 w 2362200"/>
                <a:gd name="connsiteY37" fmla="*/ 2363248 h 2362200"/>
                <a:gd name="connsiteX38" fmla="*/ 594197 w 2362200"/>
                <a:gd name="connsiteY38" fmla="*/ 2302002 h 2362200"/>
                <a:gd name="connsiteX39" fmla="*/ 594197 w 2362200"/>
                <a:gd name="connsiteY39" fmla="*/ 816959 h 2362200"/>
                <a:gd name="connsiteX40" fmla="*/ 532856 w 2362200"/>
                <a:gd name="connsiteY40" fmla="*/ 756190 h 2362200"/>
                <a:gd name="connsiteX41" fmla="*/ 96992 w 2362200"/>
                <a:gd name="connsiteY41" fmla="*/ 756190 h 2362200"/>
                <a:gd name="connsiteX42" fmla="*/ 38033 w 2362200"/>
                <a:gd name="connsiteY42" fmla="*/ 815531 h 2362200"/>
                <a:gd name="connsiteX43" fmla="*/ 38033 w 2362200"/>
                <a:gd name="connsiteY43" fmla="*/ 1558100 h 2362200"/>
                <a:gd name="connsiteX44" fmla="*/ 37937 w 2362200"/>
                <a:gd name="connsiteY44" fmla="*/ 2302764 h 236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62200" h="2362200">
                  <a:moveTo>
                    <a:pt x="2364800" y="2339245"/>
                  </a:moveTo>
                  <a:cubicBezTo>
                    <a:pt x="2350703" y="2358390"/>
                    <a:pt x="2331177" y="2363629"/>
                    <a:pt x="2308221" y="2363534"/>
                  </a:cubicBezTo>
                  <a:cubicBezTo>
                    <a:pt x="2162965" y="2363153"/>
                    <a:pt x="2017614" y="2363343"/>
                    <a:pt x="1872262" y="2363248"/>
                  </a:cubicBezTo>
                  <a:cubicBezTo>
                    <a:pt x="1827399" y="2363248"/>
                    <a:pt x="1812254" y="2349246"/>
                    <a:pt x="1811492" y="2304383"/>
                  </a:cubicBezTo>
                  <a:cubicBezTo>
                    <a:pt x="1810540" y="2244471"/>
                    <a:pt x="1811302" y="2184464"/>
                    <a:pt x="1811111" y="2124456"/>
                  </a:cubicBezTo>
                  <a:cubicBezTo>
                    <a:pt x="1810635" y="1909191"/>
                    <a:pt x="1810826" y="1693926"/>
                    <a:pt x="1809206" y="1478661"/>
                  </a:cubicBezTo>
                  <a:cubicBezTo>
                    <a:pt x="1808825" y="1426464"/>
                    <a:pt x="1801586" y="1374458"/>
                    <a:pt x="1782060" y="1325213"/>
                  </a:cubicBezTo>
                  <a:cubicBezTo>
                    <a:pt x="1755009" y="1256919"/>
                    <a:pt x="1702907" y="1223772"/>
                    <a:pt x="1631279" y="1219486"/>
                  </a:cubicBezTo>
                  <a:cubicBezTo>
                    <a:pt x="1592036" y="1217105"/>
                    <a:pt x="1552793" y="1217962"/>
                    <a:pt x="1514789" y="1229868"/>
                  </a:cubicBezTo>
                  <a:cubicBezTo>
                    <a:pt x="1430969" y="1256157"/>
                    <a:pt x="1395536" y="1321403"/>
                    <a:pt x="1378962" y="1400937"/>
                  </a:cubicBezTo>
                  <a:cubicBezTo>
                    <a:pt x="1366770" y="1459802"/>
                    <a:pt x="1364294" y="1519618"/>
                    <a:pt x="1364389" y="1579721"/>
                  </a:cubicBezTo>
                  <a:cubicBezTo>
                    <a:pt x="1364865" y="1818037"/>
                    <a:pt x="1364579" y="2056352"/>
                    <a:pt x="1364579" y="2294668"/>
                  </a:cubicBezTo>
                  <a:cubicBezTo>
                    <a:pt x="1364579" y="2351246"/>
                    <a:pt x="1352483" y="2363153"/>
                    <a:pt x="1295237" y="2363248"/>
                  </a:cubicBezTo>
                  <a:cubicBezTo>
                    <a:pt x="1154553" y="2363248"/>
                    <a:pt x="1013869" y="2363248"/>
                    <a:pt x="873185" y="2363248"/>
                  </a:cubicBezTo>
                  <a:cubicBezTo>
                    <a:pt x="821940" y="2363248"/>
                    <a:pt x="808605" y="2350103"/>
                    <a:pt x="808605" y="2299621"/>
                  </a:cubicBezTo>
                  <a:cubicBezTo>
                    <a:pt x="808605" y="1806035"/>
                    <a:pt x="808605" y="1312450"/>
                    <a:pt x="808605" y="818864"/>
                  </a:cubicBezTo>
                  <a:cubicBezTo>
                    <a:pt x="808605" y="769811"/>
                    <a:pt x="822131" y="756095"/>
                    <a:pt x="871756" y="755999"/>
                  </a:cubicBezTo>
                  <a:cubicBezTo>
                    <a:pt x="1008630" y="755809"/>
                    <a:pt x="1145409" y="755809"/>
                    <a:pt x="1282283" y="755999"/>
                  </a:cubicBezTo>
                  <a:cubicBezTo>
                    <a:pt x="1330766" y="756095"/>
                    <a:pt x="1345434" y="771049"/>
                    <a:pt x="1345815" y="819531"/>
                  </a:cubicBezTo>
                  <a:cubicBezTo>
                    <a:pt x="1345910" y="840677"/>
                    <a:pt x="1345815" y="861822"/>
                    <a:pt x="1345815" y="887921"/>
                  </a:cubicBezTo>
                  <a:cubicBezTo>
                    <a:pt x="1362865" y="872395"/>
                    <a:pt x="1375247" y="860108"/>
                    <a:pt x="1388678" y="849154"/>
                  </a:cubicBezTo>
                  <a:cubicBezTo>
                    <a:pt x="1483070" y="771620"/>
                    <a:pt x="1591370" y="730377"/>
                    <a:pt x="1713480" y="722186"/>
                  </a:cubicBezTo>
                  <a:cubicBezTo>
                    <a:pt x="1834257" y="714089"/>
                    <a:pt x="1951319" y="727520"/>
                    <a:pt x="2062190" y="777716"/>
                  </a:cubicBezTo>
                  <a:cubicBezTo>
                    <a:pt x="2198303" y="839438"/>
                    <a:pt x="2276027" y="950786"/>
                    <a:pt x="2319842" y="1089279"/>
                  </a:cubicBezTo>
                  <a:cubicBezTo>
                    <a:pt x="2344512" y="1167289"/>
                    <a:pt x="2356513" y="1247680"/>
                    <a:pt x="2361847" y="1329118"/>
                  </a:cubicBezTo>
                  <a:cubicBezTo>
                    <a:pt x="2362133" y="1333595"/>
                    <a:pt x="2363752" y="1338072"/>
                    <a:pt x="2364800" y="1342549"/>
                  </a:cubicBezTo>
                  <a:cubicBezTo>
                    <a:pt x="2364800" y="1674781"/>
                    <a:pt x="2364800" y="2007013"/>
                    <a:pt x="2364800" y="2339245"/>
                  </a:cubicBezTo>
                  <a:close/>
                  <a:moveTo>
                    <a:pt x="283968" y="0"/>
                  </a:moveTo>
                  <a:cubicBezTo>
                    <a:pt x="281015" y="953"/>
                    <a:pt x="278158" y="2286"/>
                    <a:pt x="275205" y="2667"/>
                  </a:cubicBezTo>
                  <a:cubicBezTo>
                    <a:pt x="114137" y="22384"/>
                    <a:pt x="-2068" y="165830"/>
                    <a:pt x="28" y="321088"/>
                  </a:cubicBezTo>
                  <a:cubicBezTo>
                    <a:pt x="2314" y="485585"/>
                    <a:pt x="147761" y="654177"/>
                    <a:pt x="358263" y="627317"/>
                  </a:cubicBezTo>
                  <a:cubicBezTo>
                    <a:pt x="492661" y="610172"/>
                    <a:pt x="596483" y="510064"/>
                    <a:pt x="624868" y="377571"/>
                  </a:cubicBezTo>
                  <a:cubicBezTo>
                    <a:pt x="652109" y="250317"/>
                    <a:pt x="594102" y="118396"/>
                    <a:pt x="480088" y="46387"/>
                  </a:cubicBezTo>
                  <a:cubicBezTo>
                    <a:pt x="439607" y="20955"/>
                    <a:pt x="394649" y="9144"/>
                    <a:pt x="348548" y="0"/>
                  </a:cubicBezTo>
                  <a:cubicBezTo>
                    <a:pt x="327021" y="0"/>
                    <a:pt x="305495" y="0"/>
                    <a:pt x="283968" y="0"/>
                  </a:cubicBezTo>
                  <a:close/>
                  <a:moveTo>
                    <a:pt x="37937" y="2302764"/>
                  </a:moveTo>
                  <a:cubicBezTo>
                    <a:pt x="37937" y="2349627"/>
                    <a:pt x="51177" y="2363153"/>
                    <a:pt x="97945" y="2363248"/>
                  </a:cubicBezTo>
                  <a:cubicBezTo>
                    <a:pt x="243201" y="2363343"/>
                    <a:pt x="388457" y="2363343"/>
                    <a:pt x="533809" y="2363248"/>
                  </a:cubicBezTo>
                  <a:cubicBezTo>
                    <a:pt x="579434" y="2363248"/>
                    <a:pt x="594197" y="2348198"/>
                    <a:pt x="594197" y="2302002"/>
                  </a:cubicBezTo>
                  <a:cubicBezTo>
                    <a:pt x="594293" y="1806988"/>
                    <a:pt x="594293" y="1311974"/>
                    <a:pt x="594197" y="816959"/>
                  </a:cubicBezTo>
                  <a:cubicBezTo>
                    <a:pt x="594197" y="771715"/>
                    <a:pt x="578767" y="756285"/>
                    <a:pt x="532856" y="756190"/>
                  </a:cubicBezTo>
                  <a:cubicBezTo>
                    <a:pt x="387600" y="755999"/>
                    <a:pt x="242344" y="755999"/>
                    <a:pt x="96992" y="756190"/>
                  </a:cubicBezTo>
                  <a:cubicBezTo>
                    <a:pt x="51939" y="756285"/>
                    <a:pt x="38033" y="770573"/>
                    <a:pt x="38033" y="815531"/>
                  </a:cubicBezTo>
                  <a:cubicBezTo>
                    <a:pt x="38033" y="1063085"/>
                    <a:pt x="38033" y="1310545"/>
                    <a:pt x="38033" y="1558100"/>
                  </a:cubicBezTo>
                  <a:cubicBezTo>
                    <a:pt x="37937" y="1806226"/>
                    <a:pt x="37937" y="2054543"/>
                    <a:pt x="37937" y="2302764"/>
                  </a:cubicBezTo>
                  <a:close/>
                </a:path>
              </a:pathLst>
            </a:custGeom>
            <a:solidFill>
              <a:schemeClr val="bg1"/>
            </a:solidFill>
            <a:ln w="3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66" name="Group 65">
            <a:extLst>
              <a:ext uri="{FF2B5EF4-FFF2-40B4-BE49-F238E27FC236}">
                <a16:creationId xmlns:a16="http://schemas.microsoft.com/office/drawing/2014/main" id="{CF5F95CA-EA6E-453D-A897-B5FF014B02C3}"/>
              </a:ext>
            </a:extLst>
          </p:cNvPr>
          <p:cNvGrpSpPr/>
          <p:nvPr/>
        </p:nvGrpSpPr>
        <p:grpSpPr>
          <a:xfrm>
            <a:off x="7087799" y="4197730"/>
            <a:ext cx="488556" cy="488558"/>
            <a:chOff x="3676415" y="7256023"/>
            <a:chExt cx="786612" cy="786613"/>
          </a:xfrm>
        </p:grpSpPr>
        <p:sp>
          <p:nvSpPr>
            <p:cNvPr id="67" name="Oval 66">
              <a:extLst>
                <a:ext uri="{FF2B5EF4-FFF2-40B4-BE49-F238E27FC236}">
                  <a16:creationId xmlns:a16="http://schemas.microsoft.com/office/drawing/2014/main" id="{C9D40F72-BC7A-4B19-87F6-79C1FEC5D0BC}"/>
                </a:ext>
              </a:extLst>
            </p:cNvPr>
            <p:cNvSpPr/>
            <p:nvPr/>
          </p:nvSpPr>
          <p:spPr>
            <a:xfrm>
              <a:off x="3676415" y="7256023"/>
              <a:ext cx="786612" cy="786613"/>
            </a:xfrm>
            <a:prstGeom prst="ellipse">
              <a:avLst/>
            </a:prstGeom>
            <a:gradFill>
              <a:gsLst>
                <a:gs pos="100000">
                  <a:schemeClr val="accent1">
                    <a:lumMod val="50000"/>
                    <a:lumOff val="5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Freeform: Shape 67">
              <a:extLst>
                <a:ext uri="{FF2B5EF4-FFF2-40B4-BE49-F238E27FC236}">
                  <a16:creationId xmlns:a16="http://schemas.microsoft.com/office/drawing/2014/main" id="{4E369852-E70F-4EAC-8966-833A1AF765D5}"/>
                </a:ext>
              </a:extLst>
            </p:cNvPr>
            <p:cNvSpPr/>
            <p:nvPr/>
          </p:nvSpPr>
          <p:spPr>
            <a:xfrm>
              <a:off x="3893578" y="7517222"/>
              <a:ext cx="352286" cy="264214"/>
            </a:xfrm>
            <a:custGeom>
              <a:avLst/>
              <a:gdLst>
                <a:gd name="connsiteX0" fmla="*/ 1177151 w 1175657"/>
                <a:gd name="connsiteY0" fmla="*/ 246537 h 881742"/>
                <a:gd name="connsiteX1" fmla="*/ 1177151 w 1175657"/>
                <a:gd name="connsiteY1" fmla="*/ 795331 h 881742"/>
                <a:gd name="connsiteX2" fmla="*/ 1173906 w 1175657"/>
                <a:gd name="connsiteY2" fmla="*/ 805128 h 881742"/>
                <a:gd name="connsiteX3" fmla="*/ 1067055 w 1175657"/>
                <a:gd name="connsiteY3" fmla="*/ 883383 h 881742"/>
                <a:gd name="connsiteX4" fmla="*/ 110977 w 1175657"/>
                <a:gd name="connsiteY4" fmla="*/ 883352 h 881742"/>
                <a:gd name="connsiteX5" fmla="*/ 636 w 1175657"/>
                <a:gd name="connsiteY5" fmla="*/ 772858 h 881742"/>
                <a:gd name="connsiteX6" fmla="*/ 636 w 1175657"/>
                <a:gd name="connsiteY6" fmla="*/ 263254 h 881742"/>
                <a:gd name="connsiteX7" fmla="*/ 759 w 1175657"/>
                <a:gd name="connsiteY7" fmla="*/ 254069 h 881742"/>
                <a:gd name="connsiteX8" fmla="*/ 8076 w 1175657"/>
                <a:gd name="connsiteY8" fmla="*/ 250426 h 881742"/>
                <a:gd name="connsiteX9" fmla="*/ 15730 w 1175657"/>
                <a:gd name="connsiteY9" fmla="*/ 255477 h 881742"/>
                <a:gd name="connsiteX10" fmla="*/ 482625 w 1175657"/>
                <a:gd name="connsiteY10" fmla="*/ 566751 h 881742"/>
                <a:gd name="connsiteX11" fmla="*/ 695683 w 1175657"/>
                <a:gd name="connsiteY11" fmla="*/ 567026 h 881742"/>
                <a:gd name="connsiteX12" fmla="*/ 1160710 w 1175657"/>
                <a:gd name="connsiteY12" fmla="*/ 257008 h 881742"/>
                <a:gd name="connsiteX13" fmla="*/ 1177151 w 1175657"/>
                <a:gd name="connsiteY13" fmla="*/ 246537 h 881742"/>
                <a:gd name="connsiteX14" fmla="*/ 1177151 w 1175657"/>
                <a:gd name="connsiteY14" fmla="*/ 88099 h 881742"/>
                <a:gd name="connsiteX15" fmla="*/ 1173263 w 1175657"/>
                <a:gd name="connsiteY15" fmla="*/ 76098 h 881742"/>
                <a:gd name="connsiteX16" fmla="*/ 1069352 w 1175657"/>
                <a:gd name="connsiteY16" fmla="*/ 78 h 881742"/>
                <a:gd name="connsiteX17" fmla="*/ 108619 w 1175657"/>
                <a:gd name="connsiteY17" fmla="*/ 109 h 881742"/>
                <a:gd name="connsiteX18" fmla="*/ 35661 w 1175657"/>
                <a:gd name="connsiteY18" fmla="*/ 28949 h 881742"/>
                <a:gd name="connsiteX19" fmla="*/ 49683 w 1175657"/>
                <a:gd name="connsiteY19" fmla="*/ 198807 h 881742"/>
                <a:gd name="connsiteX20" fmla="*/ 519456 w 1175657"/>
                <a:gd name="connsiteY20" fmla="*/ 512071 h 881742"/>
                <a:gd name="connsiteX21" fmla="*/ 658882 w 1175657"/>
                <a:gd name="connsiteY21" fmla="*/ 512315 h 881742"/>
                <a:gd name="connsiteX22" fmla="*/ 1123083 w 1175657"/>
                <a:gd name="connsiteY22" fmla="*/ 203155 h 881742"/>
                <a:gd name="connsiteX23" fmla="*/ 1177120 w 1175657"/>
                <a:gd name="connsiteY23" fmla="*/ 129400 h 881742"/>
                <a:gd name="connsiteX24" fmla="*/ 1177151 w 1175657"/>
                <a:gd name="connsiteY24" fmla="*/ 88099 h 8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75657" h="881742">
                  <a:moveTo>
                    <a:pt x="1177151" y="246537"/>
                  </a:moveTo>
                  <a:cubicBezTo>
                    <a:pt x="1177151" y="429469"/>
                    <a:pt x="1177151" y="612400"/>
                    <a:pt x="1177151" y="795331"/>
                  </a:cubicBezTo>
                  <a:cubicBezTo>
                    <a:pt x="1176049" y="798606"/>
                    <a:pt x="1174946" y="801852"/>
                    <a:pt x="1173906" y="805128"/>
                  </a:cubicBezTo>
                  <a:cubicBezTo>
                    <a:pt x="1158353" y="853471"/>
                    <a:pt x="1117848" y="883352"/>
                    <a:pt x="1067055" y="883383"/>
                  </a:cubicBezTo>
                  <a:cubicBezTo>
                    <a:pt x="748373" y="883443"/>
                    <a:pt x="429659" y="883474"/>
                    <a:pt x="110977" y="883352"/>
                  </a:cubicBezTo>
                  <a:cubicBezTo>
                    <a:pt x="48245" y="883321"/>
                    <a:pt x="667" y="835468"/>
                    <a:pt x="636" y="772858"/>
                  </a:cubicBezTo>
                  <a:cubicBezTo>
                    <a:pt x="575" y="603000"/>
                    <a:pt x="606" y="433112"/>
                    <a:pt x="636" y="263254"/>
                  </a:cubicBezTo>
                  <a:cubicBezTo>
                    <a:pt x="636" y="260192"/>
                    <a:pt x="667" y="257131"/>
                    <a:pt x="759" y="254069"/>
                  </a:cubicBezTo>
                  <a:cubicBezTo>
                    <a:pt x="912" y="248344"/>
                    <a:pt x="3606" y="247517"/>
                    <a:pt x="8076" y="250426"/>
                  </a:cubicBezTo>
                  <a:cubicBezTo>
                    <a:pt x="10648" y="252110"/>
                    <a:pt x="13189" y="253793"/>
                    <a:pt x="15730" y="255477"/>
                  </a:cubicBezTo>
                  <a:cubicBezTo>
                    <a:pt x="171352" y="359235"/>
                    <a:pt x="327004" y="462993"/>
                    <a:pt x="482625" y="566751"/>
                  </a:cubicBezTo>
                  <a:cubicBezTo>
                    <a:pt x="554451" y="614635"/>
                    <a:pt x="624041" y="614787"/>
                    <a:pt x="695683" y="567026"/>
                  </a:cubicBezTo>
                  <a:cubicBezTo>
                    <a:pt x="850692" y="463697"/>
                    <a:pt x="1005701" y="360337"/>
                    <a:pt x="1160710" y="257008"/>
                  </a:cubicBezTo>
                  <a:cubicBezTo>
                    <a:pt x="1166129" y="253395"/>
                    <a:pt x="1171671" y="250028"/>
                    <a:pt x="1177151" y="246537"/>
                  </a:cubicBezTo>
                  <a:close/>
                  <a:moveTo>
                    <a:pt x="1177151" y="88099"/>
                  </a:moveTo>
                  <a:cubicBezTo>
                    <a:pt x="1175865" y="84089"/>
                    <a:pt x="1174549" y="80108"/>
                    <a:pt x="1173263" y="76098"/>
                  </a:cubicBezTo>
                  <a:cubicBezTo>
                    <a:pt x="1158475" y="30725"/>
                    <a:pt x="1117144" y="109"/>
                    <a:pt x="1069352" y="78"/>
                  </a:cubicBezTo>
                  <a:cubicBezTo>
                    <a:pt x="749108" y="-44"/>
                    <a:pt x="428863" y="-14"/>
                    <a:pt x="108619" y="109"/>
                  </a:cubicBezTo>
                  <a:cubicBezTo>
                    <a:pt x="80728" y="109"/>
                    <a:pt x="56143" y="10028"/>
                    <a:pt x="35661" y="28949"/>
                  </a:cubicBezTo>
                  <a:cubicBezTo>
                    <a:pt x="-17060" y="77629"/>
                    <a:pt x="-10447" y="158639"/>
                    <a:pt x="49683" y="198807"/>
                  </a:cubicBezTo>
                  <a:cubicBezTo>
                    <a:pt x="206193" y="303361"/>
                    <a:pt x="362855" y="407670"/>
                    <a:pt x="519456" y="512071"/>
                  </a:cubicBezTo>
                  <a:cubicBezTo>
                    <a:pt x="568779" y="544952"/>
                    <a:pt x="609712" y="545106"/>
                    <a:pt x="658882" y="512315"/>
                  </a:cubicBezTo>
                  <a:cubicBezTo>
                    <a:pt x="813585" y="409200"/>
                    <a:pt x="968135" y="305871"/>
                    <a:pt x="1123083" y="203155"/>
                  </a:cubicBezTo>
                  <a:cubicBezTo>
                    <a:pt x="1150607" y="184907"/>
                    <a:pt x="1169742" y="161792"/>
                    <a:pt x="1177120" y="129400"/>
                  </a:cubicBezTo>
                  <a:cubicBezTo>
                    <a:pt x="1177151" y="115654"/>
                    <a:pt x="1177151" y="101876"/>
                    <a:pt x="1177151" y="88099"/>
                  </a:cubicBezTo>
                  <a:close/>
                </a:path>
              </a:pathLst>
            </a:custGeom>
            <a:solidFill>
              <a:schemeClr val="bg1"/>
            </a:solidFill>
            <a:ln w="3060" cap="flat">
              <a:noFill/>
              <a:prstDash val="solid"/>
              <a:miter/>
            </a:ln>
          </p:spPr>
          <p:txBody>
            <a:bodyPr rtlCol="0" anchor="ctr"/>
            <a:lstStyle/>
            <a:p>
              <a:endParaRPr lang="en-US"/>
            </a:p>
          </p:txBody>
        </p:sp>
      </p:grpSp>
      <p:grpSp>
        <p:nvGrpSpPr>
          <p:cNvPr id="69" name="Group 68">
            <a:extLst>
              <a:ext uri="{FF2B5EF4-FFF2-40B4-BE49-F238E27FC236}">
                <a16:creationId xmlns:a16="http://schemas.microsoft.com/office/drawing/2014/main" id="{1C3CBD01-5AAA-48BD-971F-5F5F7B03E944}"/>
              </a:ext>
            </a:extLst>
          </p:cNvPr>
          <p:cNvGrpSpPr/>
          <p:nvPr/>
        </p:nvGrpSpPr>
        <p:grpSpPr>
          <a:xfrm>
            <a:off x="9561513" y="4197730"/>
            <a:ext cx="488556" cy="488558"/>
            <a:chOff x="3676415" y="7256023"/>
            <a:chExt cx="786612" cy="786613"/>
          </a:xfrm>
        </p:grpSpPr>
        <p:sp>
          <p:nvSpPr>
            <p:cNvPr id="70" name="Oval 69">
              <a:extLst>
                <a:ext uri="{FF2B5EF4-FFF2-40B4-BE49-F238E27FC236}">
                  <a16:creationId xmlns:a16="http://schemas.microsoft.com/office/drawing/2014/main" id="{E848CB6A-07AC-4D2E-B24A-4A6470EA302A}"/>
                </a:ext>
              </a:extLst>
            </p:cNvPr>
            <p:cNvSpPr/>
            <p:nvPr/>
          </p:nvSpPr>
          <p:spPr>
            <a:xfrm>
              <a:off x="3676415" y="7256023"/>
              <a:ext cx="786612" cy="786613"/>
            </a:xfrm>
            <a:prstGeom prst="ellipse">
              <a:avLst/>
            </a:prstGeom>
            <a:gradFill>
              <a:gsLst>
                <a:gs pos="100000">
                  <a:schemeClr val="accent1">
                    <a:lumMod val="50000"/>
                    <a:lumOff val="5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Freeform: Shape 70">
              <a:extLst>
                <a:ext uri="{FF2B5EF4-FFF2-40B4-BE49-F238E27FC236}">
                  <a16:creationId xmlns:a16="http://schemas.microsoft.com/office/drawing/2014/main" id="{B3A76EC2-BAF9-4561-A119-34AB746B7D07}"/>
                </a:ext>
              </a:extLst>
            </p:cNvPr>
            <p:cNvSpPr/>
            <p:nvPr/>
          </p:nvSpPr>
          <p:spPr>
            <a:xfrm>
              <a:off x="3893578" y="7517222"/>
              <a:ext cx="352286" cy="264214"/>
            </a:xfrm>
            <a:custGeom>
              <a:avLst/>
              <a:gdLst>
                <a:gd name="connsiteX0" fmla="*/ 1177151 w 1175657"/>
                <a:gd name="connsiteY0" fmla="*/ 246537 h 881742"/>
                <a:gd name="connsiteX1" fmla="*/ 1177151 w 1175657"/>
                <a:gd name="connsiteY1" fmla="*/ 795331 h 881742"/>
                <a:gd name="connsiteX2" fmla="*/ 1173906 w 1175657"/>
                <a:gd name="connsiteY2" fmla="*/ 805128 h 881742"/>
                <a:gd name="connsiteX3" fmla="*/ 1067055 w 1175657"/>
                <a:gd name="connsiteY3" fmla="*/ 883383 h 881742"/>
                <a:gd name="connsiteX4" fmla="*/ 110977 w 1175657"/>
                <a:gd name="connsiteY4" fmla="*/ 883352 h 881742"/>
                <a:gd name="connsiteX5" fmla="*/ 636 w 1175657"/>
                <a:gd name="connsiteY5" fmla="*/ 772858 h 881742"/>
                <a:gd name="connsiteX6" fmla="*/ 636 w 1175657"/>
                <a:gd name="connsiteY6" fmla="*/ 263254 h 881742"/>
                <a:gd name="connsiteX7" fmla="*/ 759 w 1175657"/>
                <a:gd name="connsiteY7" fmla="*/ 254069 h 881742"/>
                <a:gd name="connsiteX8" fmla="*/ 8076 w 1175657"/>
                <a:gd name="connsiteY8" fmla="*/ 250426 h 881742"/>
                <a:gd name="connsiteX9" fmla="*/ 15730 w 1175657"/>
                <a:gd name="connsiteY9" fmla="*/ 255477 h 881742"/>
                <a:gd name="connsiteX10" fmla="*/ 482625 w 1175657"/>
                <a:gd name="connsiteY10" fmla="*/ 566751 h 881742"/>
                <a:gd name="connsiteX11" fmla="*/ 695683 w 1175657"/>
                <a:gd name="connsiteY11" fmla="*/ 567026 h 881742"/>
                <a:gd name="connsiteX12" fmla="*/ 1160710 w 1175657"/>
                <a:gd name="connsiteY12" fmla="*/ 257008 h 881742"/>
                <a:gd name="connsiteX13" fmla="*/ 1177151 w 1175657"/>
                <a:gd name="connsiteY13" fmla="*/ 246537 h 881742"/>
                <a:gd name="connsiteX14" fmla="*/ 1177151 w 1175657"/>
                <a:gd name="connsiteY14" fmla="*/ 88099 h 881742"/>
                <a:gd name="connsiteX15" fmla="*/ 1173263 w 1175657"/>
                <a:gd name="connsiteY15" fmla="*/ 76098 h 881742"/>
                <a:gd name="connsiteX16" fmla="*/ 1069352 w 1175657"/>
                <a:gd name="connsiteY16" fmla="*/ 78 h 881742"/>
                <a:gd name="connsiteX17" fmla="*/ 108619 w 1175657"/>
                <a:gd name="connsiteY17" fmla="*/ 109 h 881742"/>
                <a:gd name="connsiteX18" fmla="*/ 35661 w 1175657"/>
                <a:gd name="connsiteY18" fmla="*/ 28949 h 881742"/>
                <a:gd name="connsiteX19" fmla="*/ 49683 w 1175657"/>
                <a:gd name="connsiteY19" fmla="*/ 198807 h 881742"/>
                <a:gd name="connsiteX20" fmla="*/ 519456 w 1175657"/>
                <a:gd name="connsiteY20" fmla="*/ 512071 h 881742"/>
                <a:gd name="connsiteX21" fmla="*/ 658882 w 1175657"/>
                <a:gd name="connsiteY21" fmla="*/ 512315 h 881742"/>
                <a:gd name="connsiteX22" fmla="*/ 1123083 w 1175657"/>
                <a:gd name="connsiteY22" fmla="*/ 203155 h 881742"/>
                <a:gd name="connsiteX23" fmla="*/ 1177120 w 1175657"/>
                <a:gd name="connsiteY23" fmla="*/ 129400 h 881742"/>
                <a:gd name="connsiteX24" fmla="*/ 1177151 w 1175657"/>
                <a:gd name="connsiteY24" fmla="*/ 88099 h 8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75657" h="881742">
                  <a:moveTo>
                    <a:pt x="1177151" y="246537"/>
                  </a:moveTo>
                  <a:cubicBezTo>
                    <a:pt x="1177151" y="429469"/>
                    <a:pt x="1177151" y="612400"/>
                    <a:pt x="1177151" y="795331"/>
                  </a:cubicBezTo>
                  <a:cubicBezTo>
                    <a:pt x="1176049" y="798606"/>
                    <a:pt x="1174946" y="801852"/>
                    <a:pt x="1173906" y="805128"/>
                  </a:cubicBezTo>
                  <a:cubicBezTo>
                    <a:pt x="1158353" y="853471"/>
                    <a:pt x="1117848" y="883352"/>
                    <a:pt x="1067055" y="883383"/>
                  </a:cubicBezTo>
                  <a:cubicBezTo>
                    <a:pt x="748373" y="883443"/>
                    <a:pt x="429659" y="883474"/>
                    <a:pt x="110977" y="883352"/>
                  </a:cubicBezTo>
                  <a:cubicBezTo>
                    <a:pt x="48245" y="883321"/>
                    <a:pt x="667" y="835468"/>
                    <a:pt x="636" y="772858"/>
                  </a:cubicBezTo>
                  <a:cubicBezTo>
                    <a:pt x="575" y="603000"/>
                    <a:pt x="606" y="433112"/>
                    <a:pt x="636" y="263254"/>
                  </a:cubicBezTo>
                  <a:cubicBezTo>
                    <a:pt x="636" y="260192"/>
                    <a:pt x="667" y="257131"/>
                    <a:pt x="759" y="254069"/>
                  </a:cubicBezTo>
                  <a:cubicBezTo>
                    <a:pt x="912" y="248344"/>
                    <a:pt x="3606" y="247517"/>
                    <a:pt x="8076" y="250426"/>
                  </a:cubicBezTo>
                  <a:cubicBezTo>
                    <a:pt x="10648" y="252110"/>
                    <a:pt x="13189" y="253793"/>
                    <a:pt x="15730" y="255477"/>
                  </a:cubicBezTo>
                  <a:cubicBezTo>
                    <a:pt x="171352" y="359235"/>
                    <a:pt x="327004" y="462993"/>
                    <a:pt x="482625" y="566751"/>
                  </a:cubicBezTo>
                  <a:cubicBezTo>
                    <a:pt x="554451" y="614635"/>
                    <a:pt x="624041" y="614787"/>
                    <a:pt x="695683" y="567026"/>
                  </a:cubicBezTo>
                  <a:cubicBezTo>
                    <a:pt x="850692" y="463697"/>
                    <a:pt x="1005701" y="360337"/>
                    <a:pt x="1160710" y="257008"/>
                  </a:cubicBezTo>
                  <a:cubicBezTo>
                    <a:pt x="1166129" y="253395"/>
                    <a:pt x="1171671" y="250028"/>
                    <a:pt x="1177151" y="246537"/>
                  </a:cubicBezTo>
                  <a:close/>
                  <a:moveTo>
                    <a:pt x="1177151" y="88099"/>
                  </a:moveTo>
                  <a:cubicBezTo>
                    <a:pt x="1175865" y="84089"/>
                    <a:pt x="1174549" y="80108"/>
                    <a:pt x="1173263" y="76098"/>
                  </a:cubicBezTo>
                  <a:cubicBezTo>
                    <a:pt x="1158475" y="30725"/>
                    <a:pt x="1117144" y="109"/>
                    <a:pt x="1069352" y="78"/>
                  </a:cubicBezTo>
                  <a:cubicBezTo>
                    <a:pt x="749108" y="-44"/>
                    <a:pt x="428863" y="-14"/>
                    <a:pt x="108619" y="109"/>
                  </a:cubicBezTo>
                  <a:cubicBezTo>
                    <a:pt x="80728" y="109"/>
                    <a:pt x="56143" y="10028"/>
                    <a:pt x="35661" y="28949"/>
                  </a:cubicBezTo>
                  <a:cubicBezTo>
                    <a:pt x="-17060" y="77629"/>
                    <a:pt x="-10447" y="158639"/>
                    <a:pt x="49683" y="198807"/>
                  </a:cubicBezTo>
                  <a:cubicBezTo>
                    <a:pt x="206193" y="303361"/>
                    <a:pt x="362855" y="407670"/>
                    <a:pt x="519456" y="512071"/>
                  </a:cubicBezTo>
                  <a:cubicBezTo>
                    <a:pt x="568779" y="544952"/>
                    <a:pt x="609712" y="545106"/>
                    <a:pt x="658882" y="512315"/>
                  </a:cubicBezTo>
                  <a:cubicBezTo>
                    <a:pt x="813585" y="409200"/>
                    <a:pt x="968135" y="305871"/>
                    <a:pt x="1123083" y="203155"/>
                  </a:cubicBezTo>
                  <a:cubicBezTo>
                    <a:pt x="1150607" y="184907"/>
                    <a:pt x="1169742" y="161792"/>
                    <a:pt x="1177120" y="129400"/>
                  </a:cubicBezTo>
                  <a:cubicBezTo>
                    <a:pt x="1177151" y="115654"/>
                    <a:pt x="1177151" y="101876"/>
                    <a:pt x="1177151" y="88099"/>
                  </a:cubicBezTo>
                  <a:close/>
                </a:path>
              </a:pathLst>
            </a:custGeom>
            <a:solidFill>
              <a:schemeClr val="bg1"/>
            </a:solidFill>
            <a:ln w="3060" cap="flat">
              <a:noFill/>
              <a:prstDash val="solid"/>
              <a:miter/>
            </a:ln>
          </p:spPr>
          <p:txBody>
            <a:bodyPr rtlCol="0" anchor="ctr"/>
            <a:lstStyle/>
            <a:p>
              <a:endParaRPr lang="en-US"/>
            </a:p>
          </p:txBody>
        </p:sp>
      </p:grpSp>
      <p:grpSp>
        <p:nvGrpSpPr>
          <p:cNvPr id="72" name="Group 71">
            <a:extLst>
              <a:ext uri="{FF2B5EF4-FFF2-40B4-BE49-F238E27FC236}">
                <a16:creationId xmlns:a16="http://schemas.microsoft.com/office/drawing/2014/main" id="{8D988A5D-0243-4E01-8BFA-77C6E9A752DD}"/>
              </a:ext>
            </a:extLst>
          </p:cNvPr>
          <p:cNvGrpSpPr/>
          <p:nvPr/>
        </p:nvGrpSpPr>
        <p:grpSpPr>
          <a:xfrm>
            <a:off x="10798372" y="5274972"/>
            <a:ext cx="488556" cy="488558"/>
            <a:chOff x="4996263" y="7256023"/>
            <a:chExt cx="786612" cy="786613"/>
          </a:xfrm>
        </p:grpSpPr>
        <p:sp>
          <p:nvSpPr>
            <p:cNvPr id="73" name="Oval 72">
              <a:extLst>
                <a:ext uri="{FF2B5EF4-FFF2-40B4-BE49-F238E27FC236}">
                  <a16:creationId xmlns:a16="http://schemas.microsoft.com/office/drawing/2014/main" id="{229FB2C8-B81F-415E-8FE3-FD6579D199A6}"/>
                </a:ext>
              </a:extLst>
            </p:cNvPr>
            <p:cNvSpPr/>
            <p:nvPr/>
          </p:nvSpPr>
          <p:spPr>
            <a:xfrm>
              <a:off x="4996263" y="7256023"/>
              <a:ext cx="786612" cy="786613"/>
            </a:xfrm>
            <a:prstGeom prst="ellipse">
              <a:avLst/>
            </a:prstGeom>
            <a:gradFill>
              <a:gsLst>
                <a:gs pos="100000">
                  <a:schemeClr val="accent1">
                    <a:lumMod val="50000"/>
                    <a:lumOff val="5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Freeform: Shape 73">
              <a:extLst>
                <a:ext uri="{FF2B5EF4-FFF2-40B4-BE49-F238E27FC236}">
                  <a16:creationId xmlns:a16="http://schemas.microsoft.com/office/drawing/2014/main" id="{86BFD8F0-00B1-4A61-B0D1-6FA79676F5E8}"/>
                </a:ext>
              </a:extLst>
            </p:cNvPr>
            <p:cNvSpPr/>
            <p:nvPr/>
          </p:nvSpPr>
          <p:spPr>
            <a:xfrm>
              <a:off x="5214110" y="7473870"/>
              <a:ext cx="350918" cy="350918"/>
            </a:xfrm>
            <a:custGeom>
              <a:avLst/>
              <a:gdLst>
                <a:gd name="connsiteX0" fmla="*/ 0 w 1175657"/>
                <a:gd name="connsiteY0" fmla="*/ 315183 h 1175657"/>
                <a:gd name="connsiteX1" fmla="*/ 59548 w 1175657"/>
                <a:gd name="connsiteY1" fmla="*/ 212160 h 1175657"/>
                <a:gd name="connsiteX2" fmla="*/ 128098 w 1175657"/>
                <a:gd name="connsiteY2" fmla="*/ 144223 h 1175657"/>
                <a:gd name="connsiteX3" fmla="*/ 258736 w 1175657"/>
                <a:gd name="connsiteY3" fmla="*/ 141101 h 1175657"/>
                <a:gd name="connsiteX4" fmla="*/ 405143 w 1175657"/>
                <a:gd name="connsiteY4" fmla="*/ 288731 h 1175657"/>
                <a:gd name="connsiteX5" fmla="*/ 407286 w 1175657"/>
                <a:gd name="connsiteY5" fmla="*/ 397357 h 1175657"/>
                <a:gd name="connsiteX6" fmla="*/ 318101 w 1175657"/>
                <a:gd name="connsiteY6" fmla="*/ 488440 h 1175657"/>
                <a:gd name="connsiteX7" fmla="*/ 311580 w 1175657"/>
                <a:gd name="connsiteY7" fmla="*/ 525700 h 1175657"/>
                <a:gd name="connsiteX8" fmla="*/ 430799 w 1175657"/>
                <a:gd name="connsiteY8" fmla="*/ 693567 h 1175657"/>
                <a:gd name="connsiteX9" fmla="*/ 611127 w 1175657"/>
                <a:gd name="connsiteY9" fmla="*/ 843678 h 1175657"/>
                <a:gd name="connsiteX10" fmla="*/ 651847 w 1175657"/>
                <a:gd name="connsiteY10" fmla="*/ 864956 h 1175657"/>
                <a:gd name="connsiteX11" fmla="*/ 688831 w 1175657"/>
                <a:gd name="connsiteY11" fmla="*/ 858711 h 1175657"/>
                <a:gd name="connsiteX12" fmla="*/ 765922 w 1175657"/>
                <a:gd name="connsiteY12" fmla="*/ 781435 h 1175657"/>
                <a:gd name="connsiteX13" fmla="*/ 801070 w 1175657"/>
                <a:gd name="connsiteY13" fmla="*/ 756024 h 1175657"/>
                <a:gd name="connsiteX14" fmla="*/ 886642 w 1175657"/>
                <a:gd name="connsiteY14" fmla="*/ 770444 h 1175657"/>
                <a:gd name="connsiteX15" fmla="*/ 1037395 w 1175657"/>
                <a:gd name="connsiteY15" fmla="*/ 920157 h 1175657"/>
                <a:gd name="connsiteX16" fmla="*/ 1038160 w 1175657"/>
                <a:gd name="connsiteY16" fmla="*/ 1042713 h 1175657"/>
                <a:gd name="connsiteX17" fmla="*/ 940373 w 1175657"/>
                <a:gd name="connsiteY17" fmla="*/ 1141481 h 1175657"/>
                <a:gd name="connsiteX18" fmla="*/ 862118 w 1175657"/>
                <a:gd name="connsiteY18" fmla="*/ 1177240 h 1175657"/>
                <a:gd name="connsiteX19" fmla="*/ 800059 w 1175657"/>
                <a:gd name="connsiteY19" fmla="*/ 1177240 h 1175657"/>
                <a:gd name="connsiteX20" fmla="*/ 734816 w 1175657"/>
                <a:gd name="connsiteY20" fmla="*/ 1164749 h 1175657"/>
                <a:gd name="connsiteX21" fmla="*/ 442310 w 1175657"/>
                <a:gd name="connsiteY21" fmla="*/ 1018771 h 1175657"/>
                <a:gd name="connsiteX22" fmla="*/ 230508 w 1175657"/>
                <a:gd name="connsiteY22" fmla="*/ 825829 h 1175657"/>
                <a:gd name="connsiteX23" fmla="*/ 31 w 1175657"/>
                <a:gd name="connsiteY23" fmla="*/ 381804 h 1175657"/>
                <a:gd name="connsiteX24" fmla="*/ 0 w 1175657"/>
                <a:gd name="connsiteY24" fmla="*/ 315183 h 1175657"/>
                <a:gd name="connsiteX25" fmla="*/ 606933 w 1175657"/>
                <a:gd name="connsiteY25" fmla="*/ 94625 h 1175657"/>
                <a:gd name="connsiteX26" fmla="*/ 691648 w 1175657"/>
                <a:gd name="connsiteY26" fmla="*/ 115016 h 1175657"/>
                <a:gd name="connsiteX27" fmla="*/ 906909 w 1175657"/>
                <a:gd name="connsiteY27" fmla="*/ 241184 h 1175657"/>
                <a:gd name="connsiteX28" fmla="*/ 1053591 w 1175657"/>
                <a:gd name="connsiteY28" fmla="*/ 455374 h 1175657"/>
                <a:gd name="connsiteX29" fmla="*/ 1082860 w 1175657"/>
                <a:gd name="connsiteY29" fmla="*/ 556683 h 1175657"/>
                <a:gd name="connsiteX30" fmla="*/ 1094647 w 1175657"/>
                <a:gd name="connsiteY30" fmla="*/ 568286 h 1175657"/>
                <a:gd name="connsiteX31" fmla="*/ 1169228 w 1175657"/>
                <a:gd name="connsiteY31" fmla="*/ 555244 h 1175657"/>
                <a:gd name="connsiteX32" fmla="*/ 1176882 w 1175657"/>
                <a:gd name="connsiteY32" fmla="*/ 544375 h 1175657"/>
                <a:gd name="connsiteX33" fmla="*/ 1167360 w 1175657"/>
                <a:gd name="connsiteY33" fmla="*/ 500655 h 1175657"/>
                <a:gd name="connsiteX34" fmla="*/ 977847 w 1175657"/>
                <a:gd name="connsiteY34" fmla="*/ 178207 h 1175657"/>
                <a:gd name="connsiteX35" fmla="*/ 616853 w 1175657"/>
                <a:gd name="connsiteY35" fmla="*/ 328 h 1175657"/>
                <a:gd name="connsiteX36" fmla="*/ 604667 w 1175657"/>
                <a:gd name="connsiteY36" fmla="*/ 8196 h 1175657"/>
                <a:gd name="connsiteX37" fmla="*/ 593462 w 1175657"/>
                <a:gd name="connsiteY37" fmla="*/ 88992 h 1175657"/>
                <a:gd name="connsiteX38" fmla="*/ 606933 w 1175657"/>
                <a:gd name="connsiteY38" fmla="*/ 94625 h 1175657"/>
                <a:gd name="connsiteX39" fmla="*/ 937403 w 1175657"/>
                <a:gd name="connsiteY39" fmla="*/ 556499 h 1175657"/>
                <a:gd name="connsiteX40" fmla="*/ 870537 w 1175657"/>
                <a:gd name="connsiteY40" fmla="*/ 401796 h 1175657"/>
                <a:gd name="connsiteX41" fmla="*/ 604116 w 1175657"/>
                <a:gd name="connsiteY41" fmla="*/ 235398 h 1175657"/>
                <a:gd name="connsiteX42" fmla="*/ 592605 w 1175657"/>
                <a:gd name="connsiteY42" fmla="*/ 243634 h 1175657"/>
                <a:gd name="connsiteX43" fmla="*/ 582746 w 1175657"/>
                <a:gd name="connsiteY43" fmla="*/ 313989 h 1175657"/>
                <a:gd name="connsiteX44" fmla="*/ 595146 w 1175657"/>
                <a:gd name="connsiteY44" fmla="*/ 330063 h 1175657"/>
                <a:gd name="connsiteX45" fmla="*/ 782333 w 1175657"/>
                <a:gd name="connsiteY45" fmla="*/ 441536 h 1175657"/>
                <a:gd name="connsiteX46" fmla="*/ 844759 w 1175657"/>
                <a:gd name="connsiteY46" fmla="*/ 574195 h 1175657"/>
                <a:gd name="connsiteX47" fmla="*/ 855352 w 1175657"/>
                <a:gd name="connsiteY47" fmla="*/ 583962 h 1175657"/>
                <a:gd name="connsiteX48" fmla="*/ 932198 w 1175657"/>
                <a:gd name="connsiteY48" fmla="*/ 570797 h 1175657"/>
                <a:gd name="connsiteX49" fmla="*/ 938352 w 1175657"/>
                <a:gd name="connsiteY49" fmla="*/ 560877 h 1175657"/>
                <a:gd name="connsiteX50" fmla="*/ 937403 w 1175657"/>
                <a:gd name="connsiteY50" fmla="*/ 556499 h 11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175657" h="1175657">
                  <a:moveTo>
                    <a:pt x="0" y="315183"/>
                  </a:moveTo>
                  <a:cubicBezTo>
                    <a:pt x="5725" y="272658"/>
                    <a:pt x="28687" y="240450"/>
                    <a:pt x="59548" y="212160"/>
                  </a:cubicBezTo>
                  <a:cubicBezTo>
                    <a:pt x="83245" y="190454"/>
                    <a:pt x="105197" y="166818"/>
                    <a:pt x="128098" y="144223"/>
                  </a:cubicBezTo>
                  <a:cubicBezTo>
                    <a:pt x="170532" y="102371"/>
                    <a:pt x="215690" y="100014"/>
                    <a:pt x="258736" y="141101"/>
                  </a:cubicBezTo>
                  <a:cubicBezTo>
                    <a:pt x="308855" y="188953"/>
                    <a:pt x="358453" y="237480"/>
                    <a:pt x="405143" y="288731"/>
                  </a:cubicBezTo>
                  <a:cubicBezTo>
                    <a:pt x="434840" y="321337"/>
                    <a:pt x="435544" y="363557"/>
                    <a:pt x="407286" y="397357"/>
                  </a:cubicBezTo>
                  <a:cubicBezTo>
                    <a:pt x="379976" y="430024"/>
                    <a:pt x="347768" y="458008"/>
                    <a:pt x="318101" y="488440"/>
                  </a:cubicBezTo>
                  <a:cubicBezTo>
                    <a:pt x="303589" y="503319"/>
                    <a:pt x="303007" y="507054"/>
                    <a:pt x="311580" y="525700"/>
                  </a:cubicBezTo>
                  <a:cubicBezTo>
                    <a:pt x="340757" y="589197"/>
                    <a:pt x="383926" y="642714"/>
                    <a:pt x="430799" y="693567"/>
                  </a:cubicBezTo>
                  <a:cubicBezTo>
                    <a:pt x="484254" y="751585"/>
                    <a:pt x="543007" y="803295"/>
                    <a:pt x="611127" y="843678"/>
                  </a:cubicBezTo>
                  <a:cubicBezTo>
                    <a:pt x="624292" y="851485"/>
                    <a:pt x="638192" y="858037"/>
                    <a:pt x="651847" y="864956"/>
                  </a:cubicBezTo>
                  <a:cubicBezTo>
                    <a:pt x="670584" y="874478"/>
                    <a:pt x="673615" y="873927"/>
                    <a:pt x="688831" y="858711"/>
                  </a:cubicBezTo>
                  <a:cubicBezTo>
                    <a:pt x="714579" y="832993"/>
                    <a:pt x="740266" y="807245"/>
                    <a:pt x="765922" y="781435"/>
                  </a:cubicBezTo>
                  <a:cubicBezTo>
                    <a:pt x="776271" y="771026"/>
                    <a:pt x="787415" y="761749"/>
                    <a:pt x="801070" y="756024"/>
                  </a:cubicBezTo>
                  <a:cubicBezTo>
                    <a:pt x="832574" y="742859"/>
                    <a:pt x="862026" y="748186"/>
                    <a:pt x="886642" y="770444"/>
                  </a:cubicBezTo>
                  <a:cubicBezTo>
                    <a:pt x="939179" y="817991"/>
                    <a:pt x="988991" y="868477"/>
                    <a:pt x="1037395" y="920157"/>
                  </a:cubicBezTo>
                  <a:cubicBezTo>
                    <a:pt x="1076002" y="961366"/>
                    <a:pt x="1075757" y="1000800"/>
                    <a:pt x="1038160" y="1042713"/>
                  </a:cubicBezTo>
                  <a:cubicBezTo>
                    <a:pt x="1007269" y="1077156"/>
                    <a:pt x="973805" y="1109395"/>
                    <a:pt x="940373" y="1141481"/>
                  </a:cubicBezTo>
                  <a:cubicBezTo>
                    <a:pt x="918788" y="1162177"/>
                    <a:pt x="891264" y="1172005"/>
                    <a:pt x="862118" y="1177240"/>
                  </a:cubicBezTo>
                  <a:cubicBezTo>
                    <a:pt x="841422" y="1177240"/>
                    <a:pt x="820725" y="1177240"/>
                    <a:pt x="800059" y="1177240"/>
                  </a:cubicBezTo>
                  <a:cubicBezTo>
                    <a:pt x="778261" y="1173321"/>
                    <a:pt x="756248" y="1170597"/>
                    <a:pt x="734816" y="1164749"/>
                  </a:cubicBezTo>
                  <a:cubicBezTo>
                    <a:pt x="627630" y="1135510"/>
                    <a:pt x="532597" y="1081565"/>
                    <a:pt x="442310" y="1018771"/>
                  </a:cubicBezTo>
                  <a:cubicBezTo>
                    <a:pt x="363352" y="963877"/>
                    <a:pt x="292904" y="899093"/>
                    <a:pt x="230508" y="825829"/>
                  </a:cubicBezTo>
                  <a:cubicBezTo>
                    <a:pt x="119556" y="695558"/>
                    <a:pt x="30983" y="553621"/>
                    <a:pt x="31" y="381804"/>
                  </a:cubicBezTo>
                  <a:cubicBezTo>
                    <a:pt x="0" y="359607"/>
                    <a:pt x="0" y="337380"/>
                    <a:pt x="0" y="315183"/>
                  </a:cubicBezTo>
                  <a:close/>
                  <a:moveTo>
                    <a:pt x="606933" y="94625"/>
                  </a:moveTo>
                  <a:cubicBezTo>
                    <a:pt x="635682" y="99371"/>
                    <a:pt x="663940" y="106045"/>
                    <a:pt x="691648" y="115016"/>
                  </a:cubicBezTo>
                  <a:cubicBezTo>
                    <a:pt x="772627" y="141253"/>
                    <a:pt x="844330" y="183289"/>
                    <a:pt x="906909" y="241184"/>
                  </a:cubicBezTo>
                  <a:cubicBezTo>
                    <a:pt x="972122" y="301528"/>
                    <a:pt x="1021015" y="372803"/>
                    <a:pt x="1053591" y="455374"/>
                  </a:cubicBezTo>
                  <a:cubicBezTo>
                    <a:pt x="1066542" y="488226"/>
                    <a:pt x="1076216" y="521995"/>
                    <a:pt x="1082860" y="556683"/>
                  </a:cubicBezTo>
                  <a:cubicBezTo>
                    <a:pt x="1084054" y="562898"/>
                    <a:pt x="1084697" y="570093"/>
                    <a:pt x="1094647" y="568286"/>
                  </a:cubicBezTo>
                  <a:cubicBezTo>
                    <a:pt x="1119477" y="563725"/>
                    <a:pt x="1144306" y="559316"/>
                    <a:pt x="1169228" y="555244"/>
                  </a:cubicBezTo>
                  <a:cubicBezTo>
                    <a:pt x="1176147" y="554111"/>
                    <a:pt x="1178443" y="551141"/>
                    <a:pt x="1176882" y="544375"/>
                  </a:cubicBezTo>
                  <a:cubicBezTo>
                    <a:pt x="1173575" y="529833"/>
                    <a:pt x="1171157" y="515076"/>
                    <a:pt x="1167360" y="500655"/>
                  </a:cubicBezTo>
                  <a:cubicBezTo>
                    <a:pt x="1134417" y="375436"/>
                    <a:pt x="1071807" y="267637"/>
                    <a:pt x="977847" y="178207"/>
                  </a:cubicBezTo>
                  <a:cubicBezTo>
                    <a:pt x="876018" y="81307"/>
                    <a:pt x="755329" y="22831"/>
                    <a:pt x="616853" y="328"/>
                  </a:cubicBezTo>
                  <a:cubicBezTo>
                    <a:pt x="609719" y="-836"/>
                    <a:pt x="605708" y="940"/>
                    <a:pt x="604667" y="8196"/>
                  </a:cubicBezTo>
                  <a:cubicBezTo>
                    <a:pt x="601116" y="33546"/>
                    <a:pt x="597626" y="58927"/>
                    <a:pt x="593462" y="88992"/>
                  </a:cubicBezTo>
                  <a:cubicBezTo>
                    <a:pt x="592237" y="95360"/>
                    <a:pt x="601698" y="93768"/>
                    <a:pt x="606933" y="94625"/>
                  </a:cubicBezTo>
                  <a:close/>
                  <a:moveTo>
                    <a:pt x="937403" y="556499"/>
                  </a:moveTo>
                  <a:cubicBezTo>
                    <a:pt x="926320" y="500074"/>
                    <a:pt x="904246" y="448302"/>
                    <a:pt x="870537" y="401796"/>
                  </a:cubicBezTo>
                  <a:cubicBezTo>
                    <a:pt x="804284" y="310407"/>
                    <a:pt x="715651" y="254594"/>
                    <a:pt x="604116" y="235398"/>
                  </a:cubicBezTo>
                  <a:cubicBezTo>
                    <a:pt x="596462" y="234082"/>
                    <a:pt x="593523" y="236469"/>
                    <a:pt x="592605" y="243634"/>
                  </a:cubicBezTo>
                  <a:cubicBezTo>
                    <a:pt x="589543" y="267116"/>
                    <a:pt x="586971" y="290721"/>
                    <a:pt x="582746" y="313989"/>
                  </a:cubicBezTo>
                  <a:cubicBezTo>
                    <a:pt x="580634" y="325654"/>
                    <a:pt x="584951" y="328195"/>
                    <a:pt x="595146" y="330063"/>
                  </a:cubicBezTo>
                  <a:cubicBezTo>
                    <a:pt x="671196" y="344116"/>
                    <a:pt x="733500" y="381651"/>
                    <a:pt x="782333" y="441536"/>
                  </a:cubicBezTo>
                  <a:cubicBezTo>
                    <a:pt x="814173" y="480572"/>
                    <a:pt x="834441" y="525056"/>
                    <a:pt x="844759" y="574195"/>
                  </a:cubicBezTo>
                  <a:cubicBezTo>
                    <a:pt x="846014" y="580227"/>
                    <a:pt x="846871" y="585493"/>
                    <a:pt x="855352" y="583962"/>
                  </a:cubicBezTo>
                  <a:cubicBezTo>
                    <a:pt x="880916" y="579369"/>
                    <a:pt x="906573" y="575114"/>
                    <a:pt x="932198" y="570797"/>
                  </a:cubicBezTo>
                  <a:cubicBezTo>
                    <a:pt x="936607" y="570062"/>
                    <a:pt x="939301" y="568133"/>
                    <a:pt x="938352" y="560877"/>
                  </a:cubicBezTo>
                  <a:cubicBezTo>
                    <a:pt x="938352" y="560969"/>
                    <a:pt x="937832" y="558734"/>
                    <a:pt x="937403" y="556499"/>
                  </a:cubicBezTo>
                  <a:close/>
                </a:path>
              </a:pathLst>
            </a:custGeom>
            <a:solidFill>
              <a:schemeClr val="bg1"/>
            </a:solidFill>
            <a:ln w="3060" cap="flat">
              <a:noFill/>
              <a:prstDash val="solid"/>
              <a:miter/>
            </a:ln>
          </p:spPr>
          <p:txBody>
            <a:bodyPr rtlCol="0" anchor="ctr"/>
            <a:lstStyle/>
            <a:p>
              <a:endParaRPr lang="en-US"/>
            </a:p>
          </p:txBody>
        </p:sp>
      </p:grpSp>
      <p:grpSp>
        <p:nvGrpSpPr>
          <p:cNvPr id="12324" name="Group 12323">
            <a:extLst>
              <a:ext uri="{FF2B5EF4-FFF2-40B4-BE49-F238E27FC236}">
                <a16:creationId xmlns:a16="http://schemas.microsoft.com/office/drawing/2014/main" id="{958864C2-D81A-4DCB-B9C2-E44CA1D82066}"/>
              </a:ext>
            </a:extLst>
          </p:cNvPr>
          <p:cNvGrpSpPr/>
          <p:nvPr/>
        </p:nvGrpSpPr>
        <p:grpSpPr>
          <a:xfrm>
            <a:off x="4614085" y="2043248"/>
            <a:ext cx="488556" cy="488558"/>
            <a:chOff x="4614085" y="2043248"/>
            <a:chExt cx="488556" cy="488558"/>
          </a:xfrm>
        </p:grpSpPr>
        <p:sp>
          <p:nvSpPr>
            <p:cNvPr id="47" name="Oval 46">
              <a:extLst>
                <a:ext uri="{FF2B5EF4-FFF2-40B4-BE49-F238E27FC236}">
                  <a16:creationId xmlns:a16="http://schemas.microsoft.com/office/drawing/2014/main" id="{5425A1D8-09C7-41F2-9A94-C54B4CA805D7}"/>
                </a:ext>
              </a:extLst>
            </p:cNvPr>
            <p:cNvSpPr/>
            <p:nvPr/>
          </p:nvSpPr>
          <p:spPr>
            <a:xfrm>
              <a:off x="4614085" y="2043248"/>
              <a:ext cx="488556" cy="488558"/>
            </a:xfrm>
            <a:prstGeom prst="ellipse">
              <a:avLst/>
            </a:prstGeom>
            <a:gradFill>
              <a:gsLst>
                <a:gs pos="100000">
                  <a:schemeClr val="accent1">
                    <a:lumMod val="50000"/>
                    <a:lumOff val="5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291" name="Graphic 12288">
              <a:extLst>
                <a:ext uri="{FF2B5EF4-FFF2-40B4-BE49-F238E27FC236}">
                  <a16:creationId xmlns:a16="http://schemas.microsoft.com/office/drawing/2014/main" id="{FB507DCA-172B-4E24-8BE4-0837E7A788E7}"/>
                </a:ext>
              </a:extLst>
            </p:cNvPr>
            <p:cNvSpPr/>
            <p:nvPr/>
          </p:nvSpPr>
          <p:spPr>
            <a:xfrm>
              <a:off x="4728932" y="2158096"/>
              <a:ext cx="258862" cy="258862"/>
            </a:xfrm>
            <a:custGeom>
              <a:avLst/>
              <a:gdLst>
                <a:gd name="connsiteX0" fmla="*/ 1671638 w 3657600"/>
                <a:gd name="connsiteY0" fmla="*/ 3661081 h 3657600"/>
                <a:gd name="connsiteX1" fmla="*/ 1367028 w 3657600"/>
                <a:gd name="connsiteY1" fmla="*/ 3606217 h 3657600"/>
                <a:gd name="connsiteX2" fmla="*/ 328613 w 3657600"/>
                <a:gd name="connsiteY2" fmla="*/ 2881650 h 3657600"/>
                <a:gd name="connsiteX3" fmla="*/ 341471 w 3657600"/>
                <a:gd name="connsiteY3" fmla="*/ 2822881 h 3657600"/>
                <a:gd name="connsiteX4" fmla="*/ 898017 w 3657600"/>
                <a:gd name="connsiteY4" fmla="*/ 2501889 h 3657600"/>
                <a:gd name="connsiteX5" fmla="*/ 957072 w 3657600"/>
                <a:gd name="connsiteY5" fmla="*/ 2512557 h 3657600"/>
                <a:gd name="connsiteX6" fmla="*/ 1662208 w 3657600"/>
                <a:gd name="connsiteY6" fmla="*/ 2927656 h 3657600"/>
                <a:gd name="connsiteX7" fmla="*/ 2239518 w 3657600"/>
                <a:gd name="connsiteY7" fmla="*/ 2859933 h 3657600"/>
                <a:gd name="connsiteX8" fmla="*/ 2303240 w 3657600"/>
                <a:gd name="connsiteY8" fmla="*/ 2882317 h 3657600"/>
                <a:gd name="connsiteX9" fmla="*/ 2620899 w 3657600"/>
                <a:gd name="connsiteY9" fmla="*/ 3432576 h 3657600"/>
                <a:gd name="connsiteX10" fmla="*/ 2601278 w 3657600"/>
                <a:gd name="connsiteY10" fmla="*/ 3489822 h 3657600"/>
                <a:gd name="connsiteX11" fmla="*/ 1992249 w 3657600"/>
                <a:gd name="connsiteY11" fmla="*/ 3657081 h 3657600"/>
                <a:gd name="connsiteX12" fmla="*/ 1978628 w 3657600"/>
                <a:gd name="connsiteY12" fmla="*/ 3661081 h 3657600"/>
                <a:gd name="connsiteX13" fmla="*/ 1671638 w 3657600"/>
                <a:gd name="connsiteY13" fmla="*/ 3661081 h 3657600"/>
                <a:gd name="connsiteX14" fmla="*/ 0 w 3657600"/>
                <a:gd name="connsiteY14" fmla="*/ 1989443 h 3657600"/>
                <a:gd name="connsiteX15" fmla="*/ 4667 w 3657600"/>
                <a:gd name="connsiteY15" fmla="*/ 2010208 h 3657600"/>
                <a:gd name="connsiteX16" fmla="*/ 170688 w 3657600"/>
                <a:gd name="connsiteY16" fmla="*/ 2608568 h 3657600"/>
                <a:gd name="connsiteX17" fmla="*/ 226409 w 3657600"/>
                <a:gd name="connsiteY17" fmla="*/ 2625714 h 3657600"/>
                <a:gd name="connsiteX18" fmla="*/ 785813 w 3657600"/>
                <a:gd name="connsiteY18" fmla="*/ 2302721 h 3657600"/>
                <a:gd name="connsiteX19" fmla="*/ 803148 w 3657600"/>
                <a:gd name="connsiteY19" fmla="*/ 2248904 h 3657600"/>
                <a:gd name="connsiteX20" fmla="*/ 724948 w 3657600"/>
                <a:gd name="connsiteY20" fmla="*/ 1935341 h 3657600"/>
                <a:gd name="connsiteX21" fmla="*/ 804672 w 3657600"/>
                <a:gd name="connsiteY21" fmla="*/ 1411562 h 3657600"/>
                <a:gd name="connsiteX22" fmla="*/ 788194 w 3657600"/>
                <a:gd name="connsiteY22" fmla="*/ 1363365 h 3657600"/>
                <a:gd name="connsiteX23" fmla="*/ 219551 w 3657600"/>
                <a:gd name="connsiteY23" fmla="*/ 1034943 h 3657600"/>
                <a:gd name="connsiteX24" fmla="*/ 169545 w 3657600"/>
                <a:gd name="connsiteY24" fmla="*/ 1052088 h 3657600"/>
                <a:gd name="connsiteX25" fmla="*/ 61817 w 3657600"/>
                <a:gd name="connsiteY25" fmla="*/ 1342791 h 3657600"/>
                <a:gd name="connsiteX26" fmla="*/ 0 w 3657600"/>
                <a:gd name="connsiteY26" fmla="*/ 1675118 h 3657600"/>
                <a:gd name="connsiteX27" fmla="*/ 0 w 3657600"/>
                <a:gd name="connsiteY27" fmla="*/ 1989443 h 3657600"/>
                <a:gd name="connsiteX28" fmla="*/ 2053876 w 3657600"/>
                <a:gd name="connsiteY28" fmla="*/ 1508050 h 3657600"/>
                <a:gd name="connsiteX29" fmla="*/ 1903952 w 3657600"/>
                <a:gd name="connsiteY29" fmla="*/ 1656164 h 3657600"/>
                <a:gd name="connsiteX30" fmla="*/ 1905000 w 3657600"/>
                <a:gd name="connsiteY30" fmla="*/ 2088122 h 3657600"/>
                <a:gd name="connsiteX31" fmla="*/ 2050923 w 3657600"/>
                <a:gd name="connsiteY31" fmla="*/ 2234236 h 3657600"/>
                <a:gd name="connsiteX32" fmla="*/ 2818638 w 3657600"/>
                <a:gd name="connsiteY32" fmla="*/ 2234331 h 3657600"/>
                <a:gd name="connsiteX33" fmla="*/ 2844832 w 3657600"/>
                <a:gd name="connsiteY33" fmla="*/ 2271479 h 3657600"/>
                <a:gd name="connsiteX34" fmla="*/ 2514886 w 3657600"/>
                <a:gd name="connsiteY34" fmla="*/ 2699532 h 3657600"/>
                <a:gd name="connsiteX35" fmla="*/ 2501741 w 3657600"/>
                <a:gd name="connsiteY35" fmla="*/ 2769541 h 3657600"/>
                <a:gd name="connsiteX36" fmla="*/ 2817876 w 3657600"/>
                <a:gd name="connsiteY36" fmla="*/ 3316562 h 3657600"/>
                <a:gd name="connsiteX37" fmla="*/ 2874169 w 3657600"/>
                <a:gd name="connsiteY37" fmla="*/ 3330468 h 3657600"/>
                <a:gd name="connsiteX38" fmla="*/ 3602260 w 3657600"/>
                <a:gd name="connsiteY38" fmla="*/ 2285671 h 3657600"/>
                <a:gd name="connsiteX39" fmla="*/ 3653219 w 3657600"/>
                <a:gd name="connsiteY39" fmla="*/ 1656354 h 3657600"/>
                <a:gd name="connsiteX40" fmla="*/ 3499866 w 3657600"/>
                <a:gd name="connsiteY40" fmla="*/ 1509002 h 3657600"/>
                <a:gd name="connsiteX41" fmla="*/ 2775014 w 3657600"/>
                <a:gd name="connsiteY41" fmla="*/ 1509002 h 3657600"/>
                <a:gd name="connsiteX42" fmla="*/ 2053876 w 3657600"/>
                <a:gd name="connsiteY42" fmla="*/ 1508050 h 3657600"/>
                <a:gd name="connsiteX43" fmla="*/ 1542383 w 3657600"/>
                <a:gd name="connsiteY43" fmla="*/ 22055 h 3657600"/>
                <a:gd name="connsiteX44" fmla="*/ 321850 w 3657600"/>
                <a:gd name="connsiteY44" fmla="*/ 788246 h 3657600"/>
                <a:gd name="connsiteX45" fmla="*/ 333470 w 3657600"/>
                <a:gd name="connsiteY45" fmla="*/ 836823 h 3657600"/>
                <a:gd name="connsiteX46" fmla="*/ 890111 w 3657600"/>
                <a:gd name="connsiteY46" fmla="*/ 1157530 h 3657600"/>
                <a:gd name="connsiteX47" fmla="*/ 963930 w 3657600"/>
                <a:gd name="connsiteY47" fmla="*/ 1142480 h 3657600"/>
                <a:gd name="connsiteX48" fmla="*/ 1730407 w 3657600"/>
                <a:gd name="connsiteY48" fmla="*/ 728905 h 3657600"/>
                <a:gd name="connsiteX49" fmla="*/ 2519934 w 3657600"/>
                <a:gd name="connsiteY49" fmla="*/ 967316 h 3657600"/>
                <a:gd name="connsiteX50" fmla="*/ 2712244 w 3657600"/>
                <a:gd name="connsiteY50" fmla="*/ 954933 h 3657600"/>
                <a:gd name="connsiteX51" fmla="*/ 3017711 w 3657600"/>
                <a:gd name="connsiteY51" fmla="*/ 649562 h 3657600"/>
                <a:gd name="connsiteX52" fmla="*/ 3008471 w 3657600"/>
                <a:gd name="connsiteY52" fmla="*/ 429248 h 3657600"/>
                <a:gd name="connsiteX53" fmla="*/ 1830229 w 3657600"/>
                <a:gd name="connsiteY53" fmla="*/ 623 h 3657600"/>
                <a:gd name="connsiteX54" fmla="*/ 1542383 w 3657600"/>
                <a:gd name="connsiteY54" fmla="*/ 22055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657600" h="3657600">
                  <a:moveTo>
                    <a:pt x="1671638" y="3661081"/>
                  </a:moveTo>
                  <a:cubicBezTo>
                    <a:pt x="1569339" y="3646984"/>
                    <a:pt x="1467041" y="3633363"/>
                    <a:pt x="1367028" y="3606217"/>
                  </a:cubicBezTo>
                  <a:cubicBezTo>
                    <a:pt x="934307" y="3488678"/>
                    <a:pt x="590550" y="3244076"/>
                    <a:pt x="328613" y="2881650"/>
                  </a:cubicBezTo>
                  <a:cubicBezTo>
                    <a:pt x="308420" y="2853742"/>
                    <a:pt x="310039" y="2840693"/>
                    <a:pt x="341471" y="2822881"/>
                  </a:cubicBezTo>
                  <a:cubicBezTo>
                    <a:pt x="527780" y="2717344"/>
                    <a:pt x="713137" y="2609997"/>
                    <a:pt x="898017" y="2501889"/>
                  </a:cubicBezTo>
                  <a:cubicBezTo>
                    <a:pt x="923830" y="2486839"/>
                    <a:pt x="938213" y="2488649"/>
                    <a:pt x="957072" y="2512557"/>
                  </a:cubicBezTo>
                  <a:cubicBezTo>
                    <a:pt x="1138142" y="2742204"/>
                    <a:pt x="1373410" y="2882793"/>
                    <a:pt x="1662208" y="2927656"/>
                  </a:cubicBezTo>
                  <a:cubicBezTo>
                    <a:pt x="1859756" y="2958326"/>
                    <a:pt x="2053876" y="2937467"/>
                    <a:pt x="2239518" y="2859933"/>
                  </a:cubicBezTo>
                  <a:cubicBezTo>
                    <a:pt x="2271808" y="2846408"/>
                    <a:pt x="2286000" y="2851932"/>
                    <a:pt x="2303240" y="2882317"/>
                  </a:cubicBezTo>
                  <a:cubicBezTo>
                    <a:pt x="2407539" y="3066626"/>
                    <a:pt x="2513553" y="3249982"/>
                    <a:pt x="2620899" y="3432576"/>
                  </a:cubicBezTo>
                  <a:cubicBezTo>
                    <a:pt x="2639568" y="3464390"/>
                    <a:pt x="2631853" y="3475724"/>
                    <a:pt x="2601278" y="3489822"/>
                  </a:cubicBezTo>
                  <a:cubicBezTo>
                    <a:pt x="2407444" y="3579642"/>
                    <a:pt x="2205609" y="3638888"/>
                    <a:pt x="1992249" y="3657081"/>
                  </a:cubicBezTo>
                  <a:cubicBezTo>
                    <a:pt x="1987677" y="3657461"/>
                    <a:pt x="1983200" y="3659748"/>
                    <a:pt x="1978628" y="3661081"/>
                  </a:cubicBezTo>
                  <a:cubicBezTo>
                    <a:pt x="1876425" y="3661081"/>
                    <a:pt x="1774031" y="3661081"/>
                    <a:pt x="1671638" y="3661081"/>
                  </a:cubicBezTo>
                  <a:close/>
                  <a:moveTo>
                    <a:pt x="0" y="1989443"/>
                  </a:moveTo>
                  <a:cubicBezTo>
                    <a:pt x="1619" y="1996301"/>
                    <a:pt x="4000" y="2003159"/>
                    <a:pt x="4667" y="2010208"/>
                  </a:cubicBezTo>
                  <a:cubicBezTo>
                    <a:pt x="25337" y="2219282"/>
                    <a:pt x="81629" y="2418354"/>
                    <a:pt x="170688" y="2608568"/>
                  </a:cubicBezTo>
                  <a:cubicBezTo>
                    <a:pt x="184785" y="2638572"/>
                    <a:pt x="197549" y="2642668"/>
                    <a:pt x="226409" y="2625714"/>
                  </a:cubicBezTo>
                  <a:cubicBezTo>
                    <a:pt x="412242" y="2516938"/>
                    <a:pt x="598742" y="2409210"/>
                    <a:pt x="785813" y="2302721"/>
                  </a:cubicBezTo>
                  <a:cubicBezTo>
                    <a:pt x="811625" y="2287957"/>
                    <a:pt x="814102" y="2274431"/>
                    <a:pt x="803148" y="2248904"/>
                  </a:cubicBezTo>
                  <a:cubicBezTo>
                    <a:pt x="760286" y="2148701"/>
                    <a:pt x="733520" y="2043545"/>
                    <a:pt x="724948" y="1935341"/>
                  </a:cubicBezTo>
                  <a:cubicBezTo>
                    <a:pt x="710565" y="1755033"/>
                    <a:pt x="732854" y="1579106"/>
                    <a:pt x="804672" y="1411562"/>
                  </a:cubicBezTo>
                  <a:cubicBezTo>
                    <a:pt x="814769" y="1388035"/>
                    <a:pt x="810482" y="1376129"/>
                    <a:pt x="788194" y="1363365"/>
                  </a:cubicBezTo>
                  <a:cubicBezTo>
                    <a:pt x="598170" y="1254780"/>
                    <a:pt x="408432" y="1145624"/>
                    <a:pt x="219551" y="1034943"/>
                  </a:cubicBezTo>
                  <a:cubicBezTo>
                    <a:pt x="191453" y="1018465"/>
                    <a:pt x="181356" y="1026656"/>
                    <a:pt x="169545" y="1052088"/>
                  </a:cubicBezTo>
                  <a:cubicBezTo>
                    <a:pt x="125730" y="1146100"/>
                    <a:pt x="90011" y="1242969"/>
                    <a:pt x="61817" y="1342791"/>
                  </a:cubicBezTo>
                  <a:cubicBezTo>
                    <a:pt x="31052" y="1451757"/>
                    <a:pt x="14097" y="1563200"/>
                    <a:pt x="0" y="1675118"/>
                  </a:cubicBezTo>
                  <a:cubicBezTo>
                    <a:pt x="0" y="1779893"/>
                    <a:pt x="0" y="1884668"/>
                    <a:pt x="0" y="1989443"/>
                  </a:cubicBezTo>
                  <a:close/>
                  <a:moveTo>
                    <a:pt x="2053876" y="1508050"/>
                  </a:moveTo>
                  <a:cubicBezTo>
                    <a:pt x="1971008" y="1507097"/>
                    <a:pt x="1900809" y="1552913"/>
                    <a:pt x="1903952" y="1656164"/>
                  </a:cubicBezTo>
                  <a:cubicBezTo>
                    <a:pt x="1908239" y="1800086"/>
                    <a:pt x="1905000" y="1944200"/>
                    <a:pt x="1905000" y="2088122"/>
                  </a:cubicBezTo>
                  <a:cubicBezTo>
                    <a:pt x="1905000" y="2187849"/>
                    <a:pt x="1951292" y="2234236"/>
                    <a:pt x="2050923" y="2234236"/>
                  </a:cubicBezTo>
                  <a:cubicBezTo>
                    <a:pt x="2306860" y="2234331"/>
                    <a:pt x="2562701" y="2234236"/>
                    <a:pt x="2818638" y="2234331"/>
                  </a:cubicBezTo>
                  <a:cubicBezTo>
                    <a:pt x="2860548" y="2234331"/>
                    <a:pt x="2860929" y="2234617"/>
                    <a:pt x="2844832" y="2271479"/>
                  </a:cubicBezTo>
                  <a:cubicBezTo>
                    <a:pt x="2770632" y="2441691"/>
                    <a:pt x="2660999" y="2585042"/>
                    <a:pt x="2514886" y="2699532"/>
                  </a:cubicBezTo>
                  <a:cubicBezTo>
                    <a:pt x="2486597" y="2721630"/>
                    <a:pt x="2483453" y="2738394"/>
                    <a:pt x="2501741" y="2769541"/>
                  </a:cubicBezTo>
                  <a:cubicBezTo>
                    <a:pt x="2608516" y="2951087"/>
                    <a:pt x="2713578" y="3133586"/>
                    <a:pt x="2817876" y="3316562"/>
                  </a:cubicBezTo>
                  <a:cubicBezTo>
                    <a:pt x="2833878" y="3344660"/>
                    <a:pt x="2845975" y="3350852"/>
                    <a:pt x="2874169" y="3330468"/>
                  </a:cubicBezTo>
                  <a:cubicBezTo>
                    <a:pt x="3238881" y="3067007"/>
                    <a:pt x="3482435" y="2719344"/>
                    <a:pt x="3602260" y="2285671"/>
                  </a:cubicBezTo>
                  <a:cubicBezTo>
                    <a:pt x="3659315" y="2079359"/>
                    <a:pt x="3670935" y="1869238"/>
                    <a:pt x="3653219" y="1656354"/>
                  </a:cubicBezTo>
                  <a:cubicBezTo>
                    <a:pt x="3644837" y="1555770"/>
                    <a:pt x="3599974" y="1509098"/>
                    <a:pt x="3499866" y="1509002"/>
                  </a:cubicBezTo>
                  <a:cubicBezTo>
                    <a:pt x="3258217" y="1508907"/>
                    <a:pt x="3016663" y="1509002"/>
                    <a:pt x="2775014" y="1509002"/>
                  </a:cubicBezTo>
                  <a:cubicBezTo>
                    <a:pt x="2534793" y="1509002"/>
                    <a:pt x="2294287" y="1510717"/>
                    <a:pt x="2053876" y="1508050"/>
                  </a:cubicBezTo>
                  <a:close/>
                  <a:moveTo>
                    <a:pt x="1542383" y="22055"/>
                  </a:moveTo>
                  <a:cubicBezTo>
                    <a:pt x="1030129" y="109494"/>
                    <a:pt x="624269" y="366288"/>
                    <a:pt x="321850" y="788246"/>
                  </a:cubicBezTo>
                  <a:cubicBezTo>
                    <a:pt x="304610" y="812344"/>
                    <a:pt x="309086" y="822821"/>
                    <a:pt x="333470" y="836823"/>
                  </a:cubicBezTo>
                  <a:cubicBezTo>
                    <a:pt x="519398" y="943027"/>
                    <a:pt x="704564" y="1050564"/>
                    <a:pt x="890111" y="1157530"/>
                  </a:cubicBezTo>
                  <a:cubicBezTo>
                    <a:pt x="932879" y="1182200"/>
                    <a:pt x="932307" y="1181152"/>
                    <a:pt x="963930" y="1142480"/>
                  </a:cubicBezTo>
                  <a:cubicBezTo>
                    <a:pt x="1162431" y="899212"/>
                    <a:pt x="1417606" y="756527"/>
                    <a:pt x="1730407" y="728905"/>
                  </a:cubicBezTo>
                  <a:cubicBezTo>
                    <a:pt x="2023396" y="702997"/>
                    <a:pt x="2288286" y="783007"/>
                    <a:pt x="2519934" y="967316"/>
                  </a:cubicBezTo>
                  <a:cubicBezTo>
                    <a:pt x="2589943" y="1023037"/>
                    <a:pt x="2648141" y="1018846"/>
                    <a:pt x="2712244" y="954933"/>
                  </a:cubicBezTo>
                  <a:cubicBezTo>
                    <a:pt x="2814257" y="853301"/>
                    <a:pt x="2915984" y="751384"/>
                    <a:pt x="3017711" y="649562"/>
                  </a:cubicBezTo>
                  <a:cubicBezTo>
                    <a:pt x="3096673" y="570599"/>
                    <a:pt x="3094196" y="500114"/>
                    <a:pt x="3008471" y="429248"/>
                  </a:cubicBezTo>
                  <a:cubicBezTo>
                    <a:pt x="2666524" y="146642"/>
                    <a:pt x="2273999" y="2814"/>
                    <a:pt x="1830229" y="623"/>
                  </a:cubicBezTo>
                  <a:cubicBezTo>
                    <a:pt x="1733360" y="-2425"/>
                    <a:pt x="1637538" y="5862"/>
                    <a:pt x="1542383" y="22055"/>
                  </a:cubicBezTo>
                  <a:close/>
                </a:path>
              </a:pathLst>
            </a:custGeom>
            <a:solidFill>
              <a:schemeClr val="bg1"/>
            </a:solidFill>
            <a:ln w="9525" cap="flat">
              <a:noFill/>
              <a:prstDash val="solid"/>
              <a:miter/>
            </a:ln>
          </p:spPr>
          <p:txBody>
            <a:bodyPr rtlCol="0" anchor="ctr"/>
            <a:lstStyle/>
            <a:p>
              <a:endParaRPr lang="en-US"/>
            </a:p>
          </p:txBody>
        </p:sp>
      </p:grpSp>
      <p:grpSp>
        <p:nvGrpSpPr>
          <p:cNvPr id="78" name="Group 77">
            <a:extLst>
              <a:ext uri="{FF2B5EF4-FFF2-40B4-BE49-F238E27FC236}">
                <a16:creationId xmlns:a16="http://schemas.microsoft.com/office/drawing/2014/main" id="{1AA1571F-157B-4AEA-9464-DB06B6EE75E9}"/>
              </a:ext>
            </a:extLst>
          </p:cNvPr>
          <p:cNvGrpSpPr/>
          <p:nvPr/>
        </p:nvGrpSpPr>
        <p:grpSpPr>
          <a:xfrm>
            <a:off x="10798372" y="2043248"/>
            <a:ext cx="488556" cy="488558"/>
            <a:chOff x="4614085" y="2729192"/>
            <a:chExt cx="488556" cy="488558"/>
          </a:xfrm>
        </p:grpSpPr>
        <p:sp>
          <p:nvSpPr>
            <p:cNvPr id="79" name="Oval 78">
              <a:extLst>
                <a:ext uri="{FF2B5EF4-FFF2-40B4-BE49-F238E27FC236}">
                  <a16:creationId xmlns:a16="http://schemas.microsoft.com/office/drawing/2014/main" id="{7BF5E985-E1CF-4921-9432-6C6C06FD03AE}"/>
                </a:ext>
              </a:extLst>
            </p:cNvPr>
            <p:cNvSpPr/>
            <p:nvPr/>
          </p:nvSpPr>
          <p:spPr>
            <a:xfrm>
              <a:off x="4614085" y="2729192"/>
              <a:ext cx="488556" cy="488558"/>
            </a:xfrm>
            <a:prstGeom prst="ellipse">
              <a:avLst/>
            </a:prstGeom>
            <a:gradFill>
              <a:gsLst>
                <a:gs pos="100000">
                  <a:schemeClr val="accent1">
                    <a:lumMod val="50000"/>
                    <a:lumOff val="5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Graphic 12288">
              <a:extLst>
                <a:ext uri="{FF2B5EF4-FFF2-40B4-BE49-F238E27FC236}">
                  <a16:creationId xmlns:a16="http://schemas.microsoft.com/office/drawing/2014/main" id="{D324D8B1-BCF0-45F3-8328-50BE66C5B625}"/>
                </a:ext>
              </a:extLst>
            </p:cNvPr>
            <p:cNvSpPr/>
            <p:nvPr/>
          </p:nvSpPr>
          <p:spPr>
            <a:xfrm>
              <a:off x="4728932" y="2844040"/>
              <a:ext cx="258862" cy="258862"/>
            </a:xfrm>
            <a:custGeom>
              <a:avLst/>
              <a:gdLst>
                <a:gd name="connsiteX0" fmla="*/ 1671638 w 3657600"/>
                <a:gd name="connsiteY0" fmla="*/ 3661081 h 3657600"/>
                <a:gd name="connsiteX1" fmla="*/ 1367028 w 3657600"/>
                <a:gd name="connsiteY1" fmla="*/ 3606217 h 3657600"/>
                <a:gd name="connsiteX2" fmla="*/ 328613 w 3657600"/>
                <a:gd name="connsiteY2" fmla="*/ 2881650 h 3657600"/>
                <a:gd name="connsiteX3" fmla="*/ 341471 w 3657600"/>
                <a:gd name="connsiteY3" fmla="*/ 2822881 h 3657600"/>
                <a:gd name="connsiteX4" fmla="*/ 898017 w 3657600"/>
                <a:gd name="connsiteY4" fmla="*/ 2501889 h 3657600"/>
                <a:gd name="connsiteX5" fmla="*/ 957072 w 3657600"/>
                <a:gd name="connsiteY5" fmla="*/ 2512557 h 3657600"/>
                <a:gd name="connsiteX6" fmla="*/ 1662208 w 3657600"/>
                <a:gd name="connsiteY6" fmla="*/ 2927656 h 3657600"/>
                <a:gd name="connsiteX7" fmla="*/ 2239518 w 3657600"/>
                <a:gd name="connsiteY7" fmla="*/ 2859933 h 3657600"/>
                <a:gd name="connsiteX8" fmla="*/ 2303240 w 3657600"/>
                <a:gd name="connsiteY8" fmla="*/ 2882317 h 3657600"/>
                <a:gd name="connsiteX9" fmla="*/ 2620899 w 3657600"/>
                <a:gd name="connsiteY9" fmla="*/ 3432576 h 3657600"/>
                <a:gd name="connsiteX10" fmla="*/ 2601278 w 3657600"/>
                <a:gd name="connsiteY10" fmla="*/ 3489822 h 3657600"/>
                <a:gd name="connsiteX11" fmla="*/ 1992249 w 3657600"/>
                <a:gd name="connsiteY11" fmla="*/ 3657081 h 3657600"/>
                <a:gd name="connsiteX12" fmla="*/ 1978628 w 3657600"/>
                <a:gd name="connsiteY12" fmla="*/ 3661081 h 3657600"/>
                <a:gd name="connsiteX13" fmla="*/ 1671638 w 3657600"/>
                <a:gd name="connsiteY13" fmla="*/ 3661081 h 3657600"/>
                <a:gd name="connsiteX14" fmla="*/ 0 w 3657600"/>
                <a:gd name="connsiteY14" fmla="*/ 1989443 h 3657600"/>
                <a:gd name="connsiteX15" fmla="*/ 4667 w 3657600"/>
                <a:gd name="connsiteY15" fmla="*/ 2010208 h 3657600"/>
                <a:gd name="connsiteX16" fmla="*/ 170688 w 3657600"/>
                <a:gd name="connsiteY16" fmla="*/ 2608568 h 3657600"/>
                <a:gd name="connsiteX17" fmla="*/ 226409 w 3657600"/>
                <a:gd name="connsiteY17" fmla="*/ 2625714 h 3657600"/>
                <a:gd name="connsiteX18" fmla="*/ 785813 w 3657600"/>
                <a:gd name="connsiteY18" fmla="*/ 2302721 h 3657600"/>
                <a:gd name="connsiteX19" fmla="*/ 803148 w 3657600"/>
                <a:gd name="connsiteY19" fmla="*/ 2248904 h 3657600"/>
                <a:gd name="connsiteX20" fmla="*/ 724948 w 3657600"/>
                <a:gd name="connsiteY20" fmla="*/ 1935341 h 3657600"/>
                <a:gd name="connsiteX21" fmla="*/ 804672 w 3657600"/>
                <a:gd name="connsiteY21" fmla="*/ 1411562 h 3657600"/>
                <a:gd name="connsiteX22" fmla="*/ 788194 w 3657600"/>
                <a:gd name="connsiteY22" fmla="*/ 1363365 h 3657600"/>
                <a:gd name="connsiteX23" fmla="*/ 219551 w 3657600"/>
                <a:gd name="connsiteY23" fmla="*/ 1034943 h 3657600"/>
                <a:gd name="connsiteX24" fmla="*/ 169545 w 3657600"/>
                <a:gd name="connsiteY24" fmla="*/ 1052088 h 3657600"/>
                <a:gd name="connsiteX25" fmla="*/ 61817 w 3657600"/>
                <a:gd name="connsiteY25" fmla="*/ 1342791 h 3657600"/>
                <a:gd name="connsiteX26" fmla="*/ 0 w 3657600"/>
                <a:gd name="connsiteY26" fmla="*/ 1675118 h 3657600"/>
                <a:gd name="connsiteX27" fmla="*/ 0 w 3657600"/>
                <a:gd name="connsiteY27" fmla="*/ 1989443 h 3657600"/>
                <a:gd name="connsiteX28" fmla="*/ 2053876 w 3657600"/>
                <a:gd name="connsiteY28" fmla="*/ 1508050 h 3657600"/>
                <a:gd name="connsiteX29" fmla="*/ 1903952 w 3657600"/>
                <a:gd name="connsiteY29" fmla="*/ 1656164 h 3657600"/>
                <a:gd name="connsiteX30" fmla="*/ 1905000 w 3657600"/>
                <a:gd name="connsiteY30" fmla="*/ 2088122 h 3657600"/>
                <a:gd name="connsiteX31" fmla="*/ 2050923 w 3657600"/>
                <a:gd name="connsiteY31" fmla="*/ 2234236 h 3657600"/>
                <a:gd name="connsiteX32" fmla="*/ 2818638 w 3657600"/>
                <a:gd name="connsiteY32" fmla="*/ 2234331 h 3657600"/>
                <a:gd name="connsiteX33" fmla="*/ 2844832 w 3657600"/>
                <a:gd name="connsiteY33" fmla="*/ 2271479 h 3657600"/>
                <a:gd name="connsiteX34" fmla="*/ 2514886 w 3657600"/>
                <a:gd name="connsiteY34" fmla="*/ 2699532 h 3657600"/>
                <a:gd name="connsiteX35" fmla="*/ 2501741 w 3657600"/>
                <a:gd name="connsiteY35" fmla="*/ 2769541 h 3657600"/>
                <a:gd name="connsiteX36" fmla="*/ 2817876 w 3657600"/>
                <a:gd name="connsiteY36" fmla="*/ 3316562 h 3657600"/>
                <a:gd name="connsiteX37" fmla="*/ 2874169 w 3657600"/>
                <a:gd name="connsiteY37" fmla="*/ 3330468 h 3657600"/>
                <a:gd name="connsiteX38" fmla="*/ 3602260 w 3657600"/>
                <a:gd name="connsiteY38" fmla="*/ 2285671 h 3657600"/>
                <a:gd name="connsiteX39" fmla="*/ 3653219 w 3657600"/>
                <a:gd name="connsiteY39" fmla="*/ 1656354 h 3657600"/>
                <a:gd name="connsiteX40" fmla="*/ 3499866 w 3657600"/>
                <a:gd name="connsiteY40" fmla="*/ 1509002 h 3657600"/>
                <a:gd name="connsiteX41" fmla="*/ 2775014 w 3657600"/>
                <a:gd name="connsiteY41" fmla="*/ 1509002 h 3657600"/>
                <a:gd name="connsiteX42" fmla="*/ 2053876 w 3657600"/>
                <a:gd name="connsiteY42" fmla="*/ 1508050 h 3657600"/>
                <a:gd name="connsiteX43" fmla="*/ 1542383 w 3657600"/>
                <a:gd name="connsiteY43" fmla="*/ 22055 h 3657600"/>
                <a:gd name="connsiteX44" fmla="*/ 321850 w 3657600"/>
                <a:gd name="connsiteY44" fmla="*/ 788246 h 3657600"/>
                <a:gd name="connsiteX45" fmla="*/ 333470 w 3657600"/>
                <a:gd name="connsiteY45" fmla="*/ 836823 h 3657600"/>
                <a:gd name="connsiteX46" fmla="*/ 890111 w 3657600"/>
                <a:gd name="connsiteY46" fmla="*/ 1157530 h 3657600"/>
                <a:gd name="connsiteX47" fmla="*/ 963930 w 3657600"/>
                <a:gd name="connsiteY47" fmla="*/ 1142480 h 3657600"/>
                <a:gd name="connsiteX48" fmla="*/ 1730407 w 3657600"/>
                <a:gd name="connsiteY48" fmla="*/ 728905 h 3657600"/>
                <a:gd name="connsiteX49" fmla="*/ 2519934 w 3657600"/>
                <a:gd name="connsiteY49" fmla="*/ 967316 h 3657600"/>
                <a:gd name="connsiteX50" fmla="*/ 2712244 w 3657600"/>
                <a:gd name="connsiteY50" fmla="*/ 954933 h 3657600"/>
                <a:gd name="connsiteX51" fmla="*/ 3017711 w 3657600"/>
                <a:gd name="connsiteY51" fmla="*/ 649562 h 3657600"/>
                <a:gd name="connsiteX52" fmla="*/ 3008471 w 3657600"/>
                <a:gd name="connsiteY52" fmla="*/ 429248 h 3657600"/>
                <a:gd name="connsiteX53" fmla="*/ 1830229 w 3657600"/>
                <a:gd name="connsiteY53" fmla="*/ 623 h 3657600"/>
                <a:gd name="connsiteX54" fmla="*/ 1542383 w 3657600"/>
                <a:gd name="connsiteY54" fmla="*/ 22055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657600" h="3657600">
                  <a:moveTo>
                    <a:pt x="1671638" y="3661081"/>
                  </a:moveTo>
                  <a:cubicBezTo>
                    <a:pt x="1569339" y="3646984"/>
                    <a:pt x="1467041" y="3633363"/>
                    <a:pt x="1367028" y="3606217"/>
                  </a:cubicBezTo>
                  <a:cubicBezTo>
                    <a:pt x="934307" y="3488678"/>
                    <a:pt x="590550" y="3244076"/>
                    <a:pt x="328613" y="2881650"/>
                  </a:cubicBezTo>
                  <a:cubicBezTo>
                    <a:pt x="308420" y="2853742"/>
                    <a:pt x="310039" y="2840693"/>
                    <a:pt x="341471" y="2822881"/>
                  </a:cubicBezTo>
                  <a:cubicBezTo>
                    <a:pt x="527780" y="2717344"/>
                    <a:pt x="713137" y="2609997"/>
                    <a:pt x="898017" y="2501889"/>
                  </a:cubicBezTo>
                  <a:cubicBezTo>
                    <a:pt x="923830" y="2486839"/>
                    <a:pt x="938213" y="2488649"/>
                    <a:pt x="957072" y="2512557"/>
                  </a:cubicBezTo>
                  <a:cubicBezTo>
                    <a:pt x="1138142" y="2742204"/>
                    <a:pt x="1373410" y="2882793"/>
                    <a:pt x="1662208" y="2927656"/>
                  </a:cubicBezTo>
                  <a:cubicBezTo>
                    <a:pt x="1859756" y="2958326"/>
                    <a:pt x="2053876" y="2937467"/>
                    <a:pt x="2239518" y="2859933"/>
                  </a:cubicBezTo>
                  <a:cubicBezTo>
                    <a:pt x="2271808" y="2846408"/>
                    <a:pt x="2286000" y="2851932"/>
                    <a:pt x="2303240" y="2882317"/>
                  </a:cubicBezTo>
                  <a:cubicBezTo>
                    <a:pt x="2407539" y="3066626"/>
                    <a:pt x="2513553" y="3249982"/>
                    <a:pt x="2620899" y="3432576"/>
                  </a:cubicBezTo>
                  <a:cubicBezTo>
                    <a:pt x="2639568" y="3464390"/>
                    <a:pt x="2631853" y="3475724"/>
                    <a:pt x="2601278" y="3489822"/>
                  </a:cubicBezTo>
                  <a:cubicBezTo>
                    <a:pt x="2407444" y="3579642"/>
                    <a:pt x="2205609" y="3638888"/>
                    <a:pt x="1992249" y="3657081"/>
                  </a:cubicBezTo>
                  <a:cubicBezTo>
                    <a:pt x="1987677" y="3657461"/>
                    <a:pt x="1983200" y="3659748"/>
                    <a:pt x="1978628" y="3661081"/>
                  </a:cubicBezTo>
                  <a:cubicBezTo>
                    <a:pt x="1876425" y="3661081"/>
                    <a:pt x="1774031" y="3661081"/>
                    <a:pt x="1671638" y="3661081"/>
                  </a:cubicBezTo>
                  <a:close/>
                  <a:moveTo>
                    <a:pt x="0" y="1989443"/>
                  </a:moveTo>
                  <a:cubicBezTo>
                    <a:pt x="1619" y="1996301"/>
                    <a:pt x="4000" y="2003159"/>
                    <a:pt x="4667" y="2010208"/>
                  </a:cubicBezTo>
                  <a:cubicBezTo>
                    <a:pt x="25337" y="2219282"/>
                    <a:pt x="81629" y="2418354"/>
                    <a:pt x="170688" y="2608568"/>
                  </a:cubicBezTo>
                  <a:cubicBezTo>
                    <a:pt x="184785" y="2638572"/>
                    <a:pt x="197549" y="2642668"/>
                    <a:pt x="226409" y="2625714"/>
                  </a:cubicBezTo>
                  <a:cubicBezTo>
                    <a:pt x="412242" y="2516938"/>
                    <a:pt x="598742" y="2409210"/>
                    <a:pt x="785813" y="2302721"/>
                  </a:cubicBezTo>
                  <a:cubicBezTo>
                    <a:pt x="811625" y="2287957"/>
                    <a:pt x="814102" y="2274431"/>
                    <a:pt x="803148" y="2248904"/>
                  </a:cubicBezTo>
                  <a:cubicBezTo>
                    <a:pt x="760286" y="2148701"/>
                    <a:pt x="733520" y="2043545"/>
                    <a:pt x="724948" y="1935341"/>
                  </a:cubicBezTo>
                  <a:cubicBezTo>
                    <a:pt x="710565" y="1755033"/>
                    <a:pt x="732854" y="1579106"/>
                    <a:pt x="804672" y="1411562"/>
                  </a:cubicBezTo>
                  <a:cubicBezTo>
                    <a:pt x="814769" y="1388035"/>
                    <a:pt x="810482" y="1376129"/>
                    <a:pt x="788194" y="1363365"/>
                  </a:cubicBezTo>
                  <a:cubicBezTo>
                    <a:pt x="598170" y="1254780"/>
                    <a:pt x="408432" y="1145624"/>
                    <a:pt x="219551" y="1034943"/>
                  </a:cubicBezTo>
                  <a:cubicBezTo>
                    <a:pt x="191453" y="1018465"/>
                    <a:pt x="181356" y="1026656"/>
                    <a:pt x="169545" y="1052088"/>
                  </a:cubicBezTo>
                  <a:cubicBezTo>
                    <a:pt x="125730" y="1146100"/>
                    <a:pt x="90011" y="1242969"/>
                    <a:pt x="61817" y="1342791"/>
                  </a:cubicBezTo>
                  <a:cubicBezTo>
                    <a:pt x="31052" y="1451757"/>
                    <a:pt x="14097" y="1563200"/>
                    <a:pt x="0" y="1675118"/>
                  </a:cubicBezTo>
                  <a:cubicBezTo>
                    <a:pt x="0" y="1779893"/>
                    <a:pt x="0" y="1884668"/>
                    <a:pt x="0" y="1989443"/>
                  </a:cubicBezTo>
                  <a:close/>
                  <a:moveTo>
                    <a:pt x="2053876" y="1508050"/>
                  </a:moveTo>
                  <a:cubicBezTo>
                    <a:pt x="1971008" y="1507097"/>
                    <a:pt x="1900809" y="1552913"/>
                    <a:pt x="1903952" y="1656164"/>
                  </a:cubicBezTo>
                  <a:cubicBezTo>
                    <a:pt x="1908239" y="1800086"/>
                    <a:pt x="1905000" y="1944200"/>
                    <a:pt x="1905000" y="2088122"/>
                  </a:cubicBezTo>
                  <a:cubicBezTo>
                    <a:pt x="1905000" y="2187849"/>
                    <a:pt x="1951292" y="2234236"/>
                    <a:pt x="2050923" y="2234236"/>
                  </a:cubicBezTo>
                  <a:cubicBezTo>
                    <a:pt x="2306860" y="2234331"/>
                    <a:pt x="2562701" y="2234236"/>
                    <a:pt x="2818638" y="2234331"/>
                  </a:cubicBezTo>
                  <a:cubicBezTo>
                    <a:pt x="2860548" y="2234331"/>
                    <a:pt x="2860929" y="2234617"/>
                    <a:pt x="2844832" y="2271479"/>
                  </a:cubicBezTo>
                  <a:cubicBezTo>
                    <a:pt x="2770632" y="2441691"/>
                    <a:pt x="2660999" y="2585042"/>
                    <a:pt x="2514886" y="2699532"/>
                  </a:cubicBezTo>
                  <a:cubicBezTo>
                    <a:pt x="2486597" y="2721630"/>
                    <a:pt x="2483453" y="2738394"/>
                    <a:pt x="2501741" y="2769541"/>
                  </a:cubicBezTo>
                  <a:cubicBezTo>
                    <a:pt x="2608516" y="2951087"/>
                    <a:pt x="2713578" y="3133586"/>
                    <a:pt x="2817876" y="3316562"/>
                  </a:cubicBezTo>
                  <a:cubicBezTo>
                    <a:pt x="2833878" y="3344660"/>
                    <a:pt x="2845975" y="3350852"/>
                    <a:pt x="2874169" y="3330468"/>
                  </a:cubicBezTo>
                  <a:cubicBezTo>
                    <a:pt x="3238881" y="3067007"/>
                    <a:pt x="3482435" y="2719344"/>
                    <a:pt x="3602260" y="2285671"/>
                  </a:cubicBezTo>
                  <a:cubicBezTo>
                    <a:pt x="3659315" y="2079359"/>
                    <a:pt x="3670935" y="1869238"/>
                    <a:pt x="3653219" y="1656354"/>
                  </a:cubicBezTo>
                  <a:cubicBezTo>
                    <a:pt x="3644837" y="1555770"/>
                    <a:pt x="3599974" y="1509098"/>
                    <a:pt x="3499866" y="1509002"/>
                  </a:cubicBezTo>
                  <a:cubicBezTo>
                    <a:pt x="3258217" y="1508907"/>
                    <a:pt x="3016663" y="1509002"/>
                    <a:pt x="2775014" y="1509002"/>
                  </a:cubicBezTo>
                  <a:cubicBezTo>
                    <a:pt x="2534793" y="1509002"/>
                    <a:pt x="2294287" y="1510717"/>
                    <a:pt x="2053876" y="1508050"/>
                  </a:cubicBezTo>
                  <a:close/>
                  <a:moveTo>
                    <a:pt x="1542383" y="22055"/>
                  </a:moveTo>
                  <a:cubicBezTo>
                    <a:pt x="1030129" y="109494"/>
                    <a:pt x="624269" y="366288"/>
                    <a:pt x="321850" y="788246"/>
                  </a:cubicBezTo>
                  <a:cubicBezTo>
                    <a:pt x="304610" y="812344"/>
                    <a:pt x="309086" y="822821"/>
                    <a:pt x="333470" y="836823"/>
                  </a:cubicBezTo>
                  <a:cubicBezTo>
                    <a:pt x="519398" y="943027"/>
                    <a:pt x="704564" y="1050564"/>
                    <a:pt x="890111" y="1157530"/>
                  </a:cubicBezTo>
                  <a:cubicBezTo>
                    <a:pt x="932879" y="1182200"/>
                    <a:pt x="932307" y="1181152"/>
                    <a:pt x="963930" y="1142480"/>
                  </a:cubicBezTo>
                  <a:cubicBezTo>
                    <a:pt x="1162431" y="899212"/>
                    <a:pt x="1417606" y="756527"/>
                    <a:pt x="1730407" y="728905"/>
                  </a:cubicBezTo>
                  <a:cubicBezTo>
                    <a:pt x="2023396" y="702997"/>
                    <a:pt x="2288286" y="783007"/>
                    <a:pt x="2519934" y="967316"/>
                  </a:cubicBezTo>
                  <a:cubicBezTo>
                    <a:pt x="2589943" y="1023037"/>
                    <a:pt x="2648141" y="1018846"/>
                    <a:pt x="2712244" y="954933"/>
                  </a:cubicBezTo>
                  <a:cubicBezTo>
                    <a:pt x="2814257" y="853301"/>
                    <a:pt x="2915984" y="751384"/>
                    <a:pt x="3017711" y="649562"/>
                  </a:cubicBezTo>
                  <a:cubicBezTo>
                    <a:pt x="3096673" y="570599"/>
                    <a:pt x="3094196" y="500114"/>
                    <a:pt x="3008471" y="429248"/>
                  </a:cubicBezTo>
                  <a:cubicBezTo>
                    <a:pt x="2666524" y="146642"/>
                    <a:pt x="2273999" y="2814"/>
                    <a:pt x="1830229" y="623"/>
                  </a:cubicBezTo>
                  <a:cubicBezTo>
                    <a:pt x="1733360" y="-2425"/>
                    <a:pt x="1637538" y="5862"/>
                    <a:pt x="1542383" y="22055"/>
                  </a:cubicBezTo>
                  <a:close/>
                </a:path>
              </a:pathLst>
            </a:custGeom>
            <a:solidFill>
              <a:schemeClr val="bg1"/>
            </a:solidFill>
            <a:ln w="9525" cap="flat">
              <a:noFill/>
              <a:prstDash val="solid"/>
              <a:miter/>
            </a:ln>
          </p:spPr>
          <p:txBody>
            <a:bodyPr rtlCol="0" anchor="ctr"/>
            <a:lstStyle/>
            <a:p>
              <a:endParaRPr lang="en-US"/>
            </a:p>
          </p:txBody>
        </p:sp>
      </p:grpSp>
      <p:grpSp>
        <p:nvGrpSpPr>
          <p:cNvPr id="81" name="Group 80">
            <a:extLst>
              <a:ext uri="{FF2B5EF4-FFF2-40B4-BE49-F238E27FC236}">
                <a16:creationId xmlns:a16="http://schemas.microsoft.com/office/drawing/2014/main" id="{7108D10E-0C79-423F-AB23-3D01E7640FDA}"/>
              </a:ext>
            </a:extLst>
          </p:cNvPr>
          <p:cNvGrpSpPr/>
          <p:nvPr/>
        </p:nvGrpSpPr>
        <p:grpSpPr>
          <a:xfrm>
            <a:off x="10798372" y="3120489"/>
            <a:ext cx="488556" cy="488558"/>
            <a:chOff x="6409127" y="7256023"/>
            <a:chExt cx="786612" cy="786613"/>
          </a:xfrm>
        </p:grpSpPr>
        <p:sp>
          <p:nvSpPr>
            <p:cNvPr id="82" name="Oval 81">
              <a:extLst>
                <a:ext uri="{FF2B5EF4-FFF2-40B4-BE49-F238E27FC236}">
                  <a16:creationId xmlns:a16="http://schemas.microsoft.com/office/drawing/2014/main" id="{2F2B1FC6-6D03-4EEF-939C-F6DD0688C6BB}"/>
                </a:ext>
              </a:extLst>
            </p:cNvPr>
            <p:cNvSpPr/>
            <p:nvPr/>
          </p:nvSpPr>
          <p:spPr>
            <a:xfrm>
              <a:off x="6409127" y="7256023"/>
              <a:ext cx="786612" cy="786613"/>
            </a:xfrm>
            <a:prstGeom prst="ellipse">
              <a:avLst/>
            </a:prstGeom>
            <a:gradFill>
              <a:gsLst>
                <a:gs pos="100000">
                  <a:schemeClr val="accent1">
                    <a:lumMod val="50000"/>
                    <a:lumOff val="5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 name="Graphic 7">
              <a:extLst>
                <a:ext uri="{FF2B5EF4-FFF2-40B4-BE49-F238E27FC236}">
                  <a16:creationId xmlns:a16="http://schemas.microsoft.com/office/drawing/2014/main" id="{64C41A70-BC99-46D7-84F5-F83EF5FF1298}"/>
                </a:ext>
              </a:extLst>
            </p:cNvPr>
            <p:cNvSpPr/>
            <p:nvPr/>
          </p:nvSpPr>
          <p:spPr>
            <a:xfrm>
              <a:off x="6626290" y="7456519"/>
              <a:ext cx="352286" cy="352286"/>
            </a:xfrm>
            <a:custGeom>
              <a:avLst/>
              <a:gdLst>
                <a:gd name="connsiteX0" fmla="*/ 2364800 w 2362200"/>
                <a:gd name="connsiteY0" fmla="*/ 2339245 h 2362200"/>
                <a:gd name="connsiteX1" fmla="*/ 2308221 w 2362200"/>
                <a:gd name="connsiteY1" fmla="*/ 2363534 h 2362200"/>
                <a:gd name="connsiteX2" fmla="*/ 1872262 w 2362200"/>
                <a:gd name="connsiteY2" fmla="*/ 2363248 h 2362200"/>
                <a:gd name="connsiteX3" fmla="*/ 1811492 w 2362200"/>
                <a:gd name="connsiteY3" fmla="*/ 2304383 h 2362200"/>
                <a:gd name="connsiteX4" fmla="*/ 1811111 w 2362200"/>
                <a:gd name="connsiteY4" fmla="*/ 2124456 h 2362200"/>
                <a:gd name="connsiteX5" fmla="*/ 1809206 w 2362200"/>
                <a:gd name="connsiteY5" fmla="*/ 1478661 h 2362200"/>
                <a:gd name="connsiteX6" fmla="*/ 1782060 w 2362200"/>
                <a:gd name="connsiteY6" fmla="*/ 1325213 h 2362200"/>
                <a:gd name="connsiteX7" fmla="*/ 1631279 w 2362200"/>
                <a:gd name="connsiteY7" fmla="*/ 1219486 h 2362200"/>
                <a:gd name="connsiteX8" fmla="*/ 1514789 w 2362200"/>
                <a:gd name="connsiteY8" fmla="*/ 1229868 h 2362200"/>
                <a:gd name="connsiteX9" fmla="*/ 1378962 w 2362200"/>
                <a:gd name="connsiteY9" fmla="*/ 1400937 h 2362200"/>
                <a:gd name="connsiteX10" fmla="*/ 1364389 w 2362200"/>
                <a:gd name="connsiteY10" fmla="*/ 1579721 h 2362200"/>
                <a:gd name="connsiteX11" fmla="*/ 1364579 w 2362200"/>
                <a:gd name="connsiteY11" fmla="*/ 2294668 h 2362200"/>
                <a:gd name="connsiteX12" fmla="*/ 1295237 w 2362200"/>
                <a:gd name="connsiteY12" fmla="*/ 2363248 h 2362200"/>
                <a:gd name="connsiteX13" fmla="*/ 873185 w 2362200"/>
                <a:gd name="connsiteY13" fmla="*/ 2363248 h 2362200"/>
                <a:gd name="connsiteX14" fmla="*/ 808605 w 2362200"/>
                <a:gd name="connsiteY14" fmla="*/ 2299621 h 2362200"/>
                <a:gd name="connsiteX15" fmla="*/ 808605 w 2362200"/>
                <a:gd name="connsiteY15" fmla="*/ 818864 h 2362200"/>
                <a:gd name="connsiteX16" fmla="*/ 871756 w 2362200"/>
                <a:gd name="connsiteY16" fmla="*/ 755999 h 2362200"/>
                <a:gd name="connsiteX17" fmla="*/ 1282283 w 2362200"/>
                <a:gd name="connsiteY17" fmla="*/ 755999 h 2362200"/>
                <a:gd name="connsiteX18" fmla="*/ 1345815 w 2362200"/>
                <a:gd name="connsiteY18" fmla="*/ 819531 h 2362200"/>
                <a:gd name="connsiteX19" fmla="*/ 1345815 w 2362200"/>
                <a:gd name="connsiteY19" fmla="*/ 887921 h 2362200"/>
                <a:gd name="connsiteX20" fmla="*/ 1388678 w 2362200"/>
                <a:gd name="connsiteY20" fmla="*/ 849154 h 2362200"/>
                <a:gd name="connsiteX21" fmla="*/ 1713480 w 2362200"/>
                <a:gd name="connsiteY21" fmla="*/ 722186 h 2362200"/>
                <a:gd name="connsiteX22" fmla="*/ 2062190 w 2362200"/>
                <a:gd name="connsiteY22" fmla="*/ 777716 h 2362200"/>
                <a:gd name="connsiteX23" fmla="*/ 2319842 w 2362200"/>
                <a:gd name="connsiteY23" fmla="*/ 1089279 h 2362200"/>
                <a:gd name="connsiteX24" fmla="*/ 2361847 w 2362200"/>
                <a:gd name="connsiteY24" fmla="*/ 1329118 h 2362200"/>
                <a:gd name="connsiteX25" fmla="*/ 2364800 w 2362200"/>
                <a:gd name="connsiteY25" fmla="*/ 1342549 h 2362200"/>
                <a:gd name="connsiteX26" fmla="*/ 2364800 w 2362200"/>
                <a:gd name="connsiteY26" fmla="*/ 2339245 h 2362200"/>
                <a:gd name="connsiteX27" fmla="*/ 283968 w 2362200"/>
                <a:gd name="connsiteY27" fmla="*/ 0 h 2362200"/>
                <a:gd name="connsiteX28" fmla="*/ 275205 w 2362200"/>
                <a:gd name="connsiteY28" fmla="*/ 2667 h 2362200"/>
                <a:gd name="connsiteX29" fmla="*/ 28 w 2362200"/>
                <a:gd name="connsiteY29" fmla="*/ 321088 h 2362200"/>
                <a:gd name="connsiteX30" fmla="*/ 358263 w 2362200"/>
                <a:gd name="connsiteY30" fmla="*/ 627317 h 2362200"/>
                <a:gd name="connsiteX31" fmla="*/ 624868 w 2362200"/>
                <a:gd name="connsiteY31" fmla="*/ 377571 h 2362200"/>
                <a:gd name="connsiteX32" fmla="*/ 480088 w 2362200"/>
                <a:gd name="connsiteY32" fmla="*/ 46387 h 2362200"/>
                <a:gd name="connsiteX33" fmla="*/ 348548 w 2362200"/>
                <a:gd name="connsiteY33" fmla="*/ 0 h 2362200"/>
                <a:gd name="connsiteX34" fmla="*/ 283968 w 2362200"/>
                <a:gd name="connsiteY34" fmla="*/ 0 h 2362200"/>
                <a:gd name="connsiteX35" fmla="*/ 37937 w 2362200"/>
                <a:gd name="connsiteY35" fmla="*/ 2302764 h 2362200"/>
                <a:gd name="connsiteX36" fmla="*/ 97945 w 2362200"/>
                <a:gd name="connsiteY36" fmla="*/ 2363248 h 2362200"/>
                <a:gd name="connsiteX37" fmla="*/ 533809 w 2362200"/>
                <a:gd name="connsiteY37" fmla="*/ 2363248 h 2362200"/>
                <a:gd name="connsiteX38" fmla="*/ 594197 w 2362200"/>
                <a:gd name="connsiteY38" fmla="*/ 2302002 h 2362200"/>
                <a:gd name="connsiteX39" fmla="*/ 594197 w 2362200"/>
                <a:gd name="connsiteY39" fmla="*/ 816959 h 2362200"/>
                <a:gd name="connsiteX40" fmla="*/ 532856 w 2362200"/>
                <a:gd name="connsiteY40" fmla="*/ 756190 h 2362200"/>
                <a:gd name="connsiteX41" fmla="*/ 96992 w 2362200"/>
                <a:gd name="connsiteY41" fmla="*/ 756190 h 2362200"/>
                <a:gd name="connsiteX42" fmla="*/ 38033 w 2362200"/>
                <a:gd name="connsiteY42" fmla="*/ 815531 h 2362200"/>
                <a:gd name="connsiteX43" fmla="*/ 38033 w 2362200"/>
                <a:gd name="connsiteY43" fmla="*/ 1558100 h 2362200"/>
                <a:gd name="connsiteX44" fmla="*/ 37937 w 2362200"/>
                <a:gd name="connsiteY44" fmla="*/ 2302764 h 236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62200" h="2362200">
                  <a:moveTo>
                    <a:pt x="2364800" y="2339245"/>
                  </a:moveTo>
                  <a:cubicBezTo>
                    <a:pt x="2350703" y="2358390"/>
                    <a:pt x="2331177" y="2363629"/>
                    <a:pt x="2308221" y="2363534"/>
                  </a:cubicBezTo>
                  <a:cubicBezTo>
                    <a:pt x="2162965" y="2363153"/>
                    <a:pt x="2017614" y="2363343"/>
                    <a:pt x="1872262" y="2363248"/>
                  </a:cubicBezTo>
                  <a:cubicBezTo>
                    <a:pt x="1827399" y="2363248"/>
                    <a:pt x="1812254" y="2349246"/>
                    <a:pt x="1811492" y="2304383"/>
                  </a:cubicBezTo>
                  <a:cubicBezTo>
                    <a:pt x="1810540" y="2244471"/>
                    <a:pt x="1811302" y="2184464"/>
                    <a:pt x="1811111" y="2124456"/>
                  </a:cubicBezTo>
                  <a:cubicBezTo>
                    <a:pt x="1810635" y="1909191"/>
                    <a:pt x="1810826" y="1693926"/>
                    <a:pt x="1809206" y="1478661"/>
                  </a:cubicBezTo>
                  <a:cubicBezTo>
                    <a:pt x="1808825" y="1426464"/>
                    <a:pt x="1801586" y="1374458"/>
                    <a:pt x="1782060" y="1325213"/>
                  </a:cubicBezTo>
                  <a:cubicBezTo>
                    <a:pt x="1755009" y="1256919"/>
                    <a:pt x="1702907" y="1223772"/>
                    <a:pt x="1631279" y="1219486"/>
                  </a:cubicBezTo>
                  <a:cubicBezTo>
                    <a:pt x="1592036" y="1217105"/>
                    <a:pt x="1552793" y="1217962"/>
                    <a:pt x="1514789" y="1229868"/>
                  </a:cubicBezTo>
                  <a:cubicBezTo>
                    <a:pt x="1430969" y="1256157"/>
                    <a:pt x="1395536" y="1321403"/>
                    <a:pt x="1378962" y="1400937"/>
                  </a:cubicBezTo>
                  <a:cubicBezTo>
                    <a:pt x="1366770" y="1459802"/>
                    <a:pt x="1364294" y="1519618"/>
                    <a:pt x="1364389" y="1579721"/>
                  </a:cubicBezTo>
                  <a:cubicBezTo>
                    <a:pt x="1364865" y="1818037"/>
                    <a:pt x="1364579" y="2056352"/>
                    <a:pt x="1364579" y="2294668"/>
                  </a:cubicBezTo>
                  <a:cubicBezTo>
                    <a:pt x="1364579" y="2351246"/>
                    <a:pt x="1352483" y="2363153"/>
                    <a:pt x="1295237" y="2363248"/>
                  </a:cubicBezTo>
                  <a:cubicBezTo>
                    <a:pt x="1154553" y="2363248"/>
                    <a:pt x="1013869" y="2363248"/>
                    <a:pt x="873185" y="2363248"/>
                  </a:cubicBezTo>
                  <a:cubicBezTo>
                    <a:pt x="821940" y="2363248"/>
                    <a:pt x="808605" y="2350103"/>
                    <a:pt x="808605" y="2299621"/>
                  </a:cubicBezTo>
                  <a:cubicBezTo>
                    <a:pt x="808605" y="1806035"/>
                    <a:pt x="808605" y="1312450"/>
                    <a:pt x="808605" y="818864"/>
                  </a:cubicBezTo>
                  <a:cubicBezTo>
                    <a:pt x="808605" y="769811"/>
                    <a:pt x="822131" y="756095"/>
                    <a:pt x="871756" y="755999"/>
                  </a:cubicBezTo>
                  <a:cubicBezTo>
                    <a:pt x="1008630" y="755809"/>
                    <a:pt x="1145409" y="755809"/>
                    <a:pt x="1282283" y="755999"/>
                  </a:cubicBezTo>
                  <a:cubicBezTo>
                    <a:pt x="1330766" y="756095"/>
                    <a:pt x="1345434" y="771049"/>
                    <a:pt x="1345815" y="819531"/>
                  </a:cubicBezTo>
                  <a:cubicBezTo>
                    <a:pt x="1345910" y="840677"/>
                    <a:pt x="1345815" y="861822"/>
                    <a:pt x="1345815" y="887921"/>
                  </a:cubicBezTo>
                  <a:cubicBezTo>
                    <a:pt x="1362865" y="872395"/>
                    <a:pt x="1375247" y="860108"/>
                    <a:pt x="1388678" y="849154"/>
                  </a:cubicBezTo>
                  <a:cubicBezTo>
                    <a:pt x="1483070" y="771620"/>
                    <a:pt x="1591370" y="730377"/>
                    <a:pt x="1713480" y="722186"/>
                  </a:cubicBezTo>
                  <a:cubicBezTo>
                    <a:pt x="1834257" y="714089"/>
                    <a:pt x="1951319" y="727520"/>
                    <a:pt x="2062190" y="777716"/>
                  </a:cubicBezTo>
                  <a:cubicBezTo>
                    <a:pt x="2198303" y="839438"/>
                    <a:pt x="2276027" y="950786"/>
                    <a:pt x="2319842" y="1089279"/>
                  </a:cubicBezTo>
                  <a:cubicBezTo>
                    <a:pt x="2344512" y="1167289"/>
                    <a:pt x="2356513" y="1247680"/>
                    <a:pt x="2361847" y="1329118"/>
                  </a:cubicBezTo>
                  <a:cubicBezTo>
                    <a:pt x="2362133" y="1333595"/>
                    <a:pt x="2363752" y="1338072"/>
                    <a:pt x="2364800" y="1342549"/>
                  </a:cubicBezTo>
                  <a:cubicBezTo>
                    <a:pt x="2364800" y="1674781"/>
                    <a:pt x="2364800" y="2007013"/>
                    <a:pt x="2364800" y="2339245"/>
                  </a:cubicBezTo>
                  <a:close/>
                  <a:moveTo>
                    <a:pt x="283968" y="0"/>
                  </a:moveTo>
                  <a:cubicBezTo>
                    <a:pt x="281015" y="953"/>
                    <a:pt x="278158" y="2286"/>
                    <a:pt x="275205" y="2667"/>
                  </a:cubicBezTo>
                  <a:cubicBezTo>
                    <a:pt x="114137" y="22384"/>
                    <a:pt x="-2068" y="165830"/>
                    <a:pt x="28" y="321088"/>
                  </a:cubicBezTo>
                  <a:cubicBezTo>
                    <a:pt x="2314" y="485585"/>
                    <a:pt x="147761" y="654177"/>
                    <a:pt x="358263" y="627317"/>
                  </a:cubicBezTo>
                  <a:cubicBezTo>
                    <a:pt x="492661" y="610172"/>
                    <a:pt x="596483" y="510064"/>
                    <a:pt x="624868" y="377571"/>
                  </a:cubicBezTo>
                  <a:cubicBezTo>
                    <a:pt x="652109" y="250317"/>
                    <a:pt x="594102" y="118396"/>
                    <a:pt x="480088" y="46387"/>
                  </a:cubicBezTo>
                  <a:cubicBezTo>
                    <a:pt x="439607" y="20955"/>
                    <a:pt x="394649" y="9144"/>
                    <a:pt x="348548" y="0"/>
                  </a:cubicBezTo>
                  <a:cubicBezTo>
                    <a:pt x="327021" y="0"/>
                    <a:pt x="305495" y="0"/>
                    <a:pt x="283968" y="0"/>
                  </a:cubicBezTo>
                  <a:close/>
                  <a:moveTo>
                    <a:pt x="37937" y="2302764"/>
                  </a:moveTo>
                  <a:cubicBezTo>
                    <a:pt x="37937" y="2349627"/>
                    <a:pt x="51177" y="2363153"/>
                    <a:pt x="97945" y="2363248"/>
                  </a:cubicBezTo>
                  <a:cubicBezTo>
                    <a:pt x="243201" y="2363343"/>
                    <a:pt x="388457" y="2363343"/>
                    <a:pt x="533809" y="2363248"/>
                  </a:cubicBezTo>
                  <a:cubicBezTo>
                    <a:pt x="579434" y="2363248"/>
                    <a:pt x="594197" y="2348198"/>
                    <a:pt x="594197" y="2302002"/>
                  </a:cubicBezTo>
                  <a:cubicBezTo>
                    <a:pt x="594293" y="1806988"/>
                    <a:pt x="594293" y="1311974"/>
                    <a:pt x="594197" y="816959"/>
                  </a:cubicBezTo>
                  <a:cubicBezTo>
                    <a:pt x="594197" y="771715"/>
                    <a:pt x="578767" y="756285"/>
                    <a:pt x="532856" y="756190"/>
                  </a:cubicBezTo>
                  <a:cubicBezTo>
                    <a:pt x="387600" y="755999"/>
                    <a:pt x="242344" y="755999"/>
                    <a:pt x="96992" y="756190"/>
                  </a:cubicBezTo>
                  <a:cubicBezTo>
                    <a:pt x="51939" y="756285"/>
                    <a:pt x="38033" y="770573"/>
                    <a:pt x="38033" y="815531"/>
                  </a:cubicBezTo>
                  <a:cubicBezTo>
                    <a:pt x="38033" y="1063085"/>
                    <a:pt x="38033" y="1310545"/>
                    <a:pt x="38033" y="1558100"/>
                  </a:cubicBezTo>
                  <a:cubicBezTo>
                    <a:pt x="37937" y="1806226"/>
                    <a:pt x="37937" y="2054543"/>
                    <a:pt x="37937" y="2302764"/>
                  </a:cubicBezTo>
                  <a:close/>
                </a:path>
              </a:pathLst>
            </a:custGeom>
            <a:solidFill>
              <a:schemeClr val="bg1"/>
            </a:solidFill>
            <a:ln w="3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cxnSp>
        <p:nvCxnSpPr>
          <p:cNvPr id="12294" name="Straight Connector 12293">
            <a:extLst>
              <a:ext uri="{FF2B5EF4-FFF2-40B4-BE49-F238E27FC236}">
                <a16:creationId xmlns:a16="http://schemas.microsoft.com/office/drawing/2014/main" id="{0A3D8176-7C0A-4ECE-A7DD-B0D563C84284}"/>
              </a:ext>
            </a:extLst>
          </p:cNvPr>
          <p:cNvCxnSpPr>
            <a:cxnSpLocks/>
            <a:stCxn id="41" idx="6"/>
            <a:endCxn id="38" idx="2"/>
          </p:cNvCxnSpPr>
          <p:nvPr/>
        </p:nvCxnSpPr>
        <p:spPr>
          <a:xfrm>
            <a:off x="2502879" y="1210286"/>
            <a:ext cx="1000397" cy="0"/>
          </a:xfrm>
          <a:prstGeom prst="line">
            <a:avLst/>
          </a:prstGeom>
          <a:ln w="12700">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cxnSp>
        <p:nvCxnSpPr>
          <p:cNvPr id="12297" name="Connector: Elbow 12296">
            <a:extLst>
              <a:ext uri="{FF2B5EF4-FFF2-40B4-BE49-F238E27FC236}">
                <a16:creationId xmlns:a16="http://schemas.microsoft.com/office/drawing/2014/main" id="{0C93C395-CDC0-44B7-A7DD-81A46A39F4CC}"/>
              </a:ext>
            </a:extLst>
          </p:cNvPr>
          <p:cNvCxnSpPr>
            <a:cxnSpLocks/>
            <a:stCxn id="38" idx="6"/>
            <a:endCxn id="9" idx="2"/>
          </p:cNvCxnSpPr>
          <p:nvPr/>
        </p:nvCxnSpPr>
        <p:spPr>
          <a:xfrm>
            <a:off x="3739736" y="1210286"/>
            <a:ext cx="874349" cy="2154482"/>
          </a:xfrm>
          <a:prstGeom prst="bentConnector3">
            <a:avLst>
              <a:gd name="adj1" fmla="val 50000"/>
            </a:avLst>
          </a:prstGeom>
          <a:ln w="12700">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A18F5CA4-1979-4ABB-B089-2D7AB46F8B72}"/>
              </a:ext>
            </a:extLst>
          </p:cNvPr>
          <p:cNvCxnSpPr>
            <a:cxnSpLocks/>
            <a:stCxn id="9" idx="6"/>
            <a:endCxn id="3" idx="2"/>
          </p:cNvCxnSpPr>
          <p:nvPr/>
        </p:nvCxnSpPr>
        <p:spPr>
          <a:xfrm>
            <a:off x="5102641" y="3364768"/>
            <a:ext cx="748301" cy="1077241"/>
          </a:xfrm>
          <a:prstGeom prst="bentConnector3">
            <a:avLst>
              <a:gd name="adj1" fmla="val 50000"/>
            </a:avLst>
          </a:prstGeom>
          <a:ln w="12700">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C46423F5-2865-441E-85D1-F01CDA3BF29B}"/>
              </a:ext>
            </a:extLst>
          </p:cNvPr>
          <p:cNvCxnSpPr>
            <a:cxnSpLocks/>
            <a:stCxn id="67" idx="6"/>
            <a:endCxn id="4" idx="2"/>
          </p:cNvCxnSpPr>
          <p:nvPr/>
        </p:nvCxnSpPr>
        <p:spPr>
          <a:xfrm>
            <a:off x="7576355" y="4442009"/>
            <a:ext cx="748301" cy="1077242"/>
          </a:xfrm>
          <a:prstGeom prst="bentConnector3">
            <a:avLst>
              <a:gd name="adj1" fmla="val 50000"/>
            </a:avLst>
          </a:prstGeom>
          <a:ln w="12700">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4C99DF7-50BE-4837-A767-15F2C869D6A5}"/>
              </a:ext>
            </a:extLst>
          </p:cNvPr>
          <p:cNvCxnSpPr>
            <a:cxnSpLocks/>
            <a:stCxn id="9" idx="6"/>
            <a:endCxn id="82" idx="2"/>
          </p:cNvCxnSpPr>
          <p:nvPr/>
        </p:nvCxnSpPr>
        <p:spPr>
          <a:xfrm>
            <a:off x="5102641" y="3364768"/>
            <a:ext cx="5695731" cy="0"/>
          </a:xfrm>
          <a:prstGeom prst="line">
            <a:avLst/>
          </a:prstGeom>
          <a:ln w="12700">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C017A5F-36ED-4DEE-8D3C-F3EB78C8CAF9}"/>
              </a:ext>
            </a:extLst>
          </p:cNvPr>
          <p:cNvCxnSpPr>
            <a:cxnSpLocks/>
            <a:stCxn id="3" idx="6"/>
            <a:endCxn id="67" idx="2"/>
          </p:cNvCxnSpPr>
          <p:nvPr/>
        </p:nvCxnSpPr>
        <p:spPr>
          <a:xfrm>
            <a:off x="6339498" y="4442009"/>
            <a:ext cx="748301" cy="0"/>
          </a:xfrm>
          <a:prstGeom prst="line">
            <a:avLst/>
          </a:prstGeom>
          <a:ln w="12700">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16138C53-74E8-4266-96FE-D1E0EF9A00C3}"/>
              </a:ext>
            </a:extLst>
          </p:cNvPr>
          <p:cNvCxnSpPr>
            <a:cxnSpLocks/>
            <a:stCxn id="4" idx="6"/>
            <a:endCxn id="70" idx="2"/>
          </p:cNvCxnSpPr>
          <p:nvPr/>
        </p:nvCxnSpPr>
        <p:spPr>
          <a:xfrm flipV="1">
            <a:off x="8813212" y="4442009"/>
            <a:ext cx="748301" cy="1077242"/>
          </a:xfrm>
          <a:prstGeom prst="bentConnector3">
            <a:avLst>
              <a:gd name="adj1" fmla="val 50000"/>
            </a:avLst>
          </a:prstGeom>
          <a:ln w="12700">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14B72E87-8F23-4671-8C92-FDEE6BB6CAF8}"/>
              </a:ext>
            </a:extLst>
          </p:cNvPr>
          <p:cNvCxnSpPr>
            <a:cxnSpLocks/>
            <a:stCxn id="70" idx="6"/>
            <a:endCxn id="73" idx="2"/>
          </p:cNvCxnSpPr>
          <p:nvPr/>
        </p:nvCxnSpPr>
        <p:spPr>
          <a:xfrm>
            <a:off x="10050069" y="4442009"/>
            <a:ext cx="748303" cy="1077242"/>
          </a:xfrm>
          <a:prstGeom prst="bentConnector3">
            <a:avLst>
              <a:gd name="adj1" fmla="val 50000"/>
            </a:avLst>
          </a:prstGeom>
          <a:ln w="12700">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7F4579C9-84A2-49AE-B8ED-CF26B8B34DF0}"/>
              </a:ext>
            </a:extLst>
          </p:cNvPr>
          <p:cNvCxnSpPr>
            <a:cxnSpLocks/>
            <a:stCxn id="38" idx="6"/>
            <a:endCxn id="47" idx="0"/>
          </p:cNvCxnSpPr>
          <p:nvPr/>
        </p:nvCxnSpPr>
        <p:spPr>
          <a:xfrm>
            <a:off x="3739736" y="1210286"/>
            <a:ext cx="1118627" cy="832962"/>
          </a:xfrm>
          <a:prstGeom prst="bentConnector2">
            <a:avLst/>
          </a:prstGeom>
          <a:ln w="12700">
            <a:solidFill>
              <a:schemeClr val="accent2">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8AFCEC6-34CC-430B-81EB-3419105462F7}"/>
              </a:ext>
            </a:extLst>
          </p:cNvPr>
          <p:cNvCxnSpPr>
            <a:cxnSpLocks/>
            <a:stCxn id="47" idx="6"/>
            <a:endCxn id="79" idx="2"/>
          </p:cNvCxnSpPr>
          <p:nvPr/>
        </p:nvCxnSpPr>
        <p:spPr>
          <a:xfrm>
            <a:off x="5102641" y="2287527"/>
            <a:ext cx="5695731" cy="0"/>
          </a:xfrm>
          <a:prstGeom prst="line">
            <a:avLst/>
          </a:prstGeom>
          <a:ln w="12700">
            <a:solidFill>
              <a:schemeClr val="accent2">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315" name="TextBox 12314">
            <a:extLst>
              <a:ext uri="{FF2B5EF4-FFF2-40B4-BE49-F238E27FC236}">
                <a16:creationId xmlns:a16="http://schemas.microsoft.com/office/drawing/2014/main" id="{6E7260D5-8A1C-4CD9-B9BB-737D6EE57071}"/>
              </a:ext>
            </a:extLst>
          </p:cNvPr>
          <p:cNvSpPr txBox="1"/>
          <p:nvPr/>
        </p:nvSpPr>
        <p:spPr>
          <a:xfrm>
            <a:off x="1908351" y="1366746"/>
            <a:ext cx="952596" cy="436658"/>
          </a:xfrm>
          <a:prstGeom prst="rect">
            <a:avLst/>
          </a:prstGeom>
          <a:noFill/>
        </p:spPr>
        <p:txBody>
          <a:bodyPr wrap="square" rtlCol="0">
            <a:spAutoFit/>
          </a:bodyPr>
          <a:lstStyle/>
          <a:p>
            <a:pPr algn="ctr">
              <a:lnSpc>
                <a:spcPts val="1400"/>
              </a:lnSpc>
            </a:pPr>
            <a:r>
              <a:rPr lang="en-US" sz="1000" dirty="0">
                <a:solidFill>
                  <a:schemeClr val="bg1"/>
                </a:solidFill>
                <a:latin typeface="Montserrat" panose="00000500000000000000" pitchFamily="50" charset="0"/>
              </a:rPr>
              <a:t>Targets Delivered</a:t>
            </a:r>
          </a:p>
        </p:txBody>
      </p:sp>
      <p:sp>
        <p:nvSpPr>
          <p:cNvPr id="115" name="TextBox 114">
            <a:extLst>
              <a:ext uri="{FF2B5EF4-FFF2-40B4-BE49-F238E27FC236}">
                <a16:creationId xmlns:a16="http://schemas.microsoft.com/office/drawing/2014/main" id="{0CCA5724-5948-4C52-8A0A-A6D9B61F8377}"/>
              </a:ext>
            </a:extLst>
          </p:cNvPr>
          <p:cNvSpPr txBox="1"/>
          <p:nvPr/>
        </p:nvSpPr>
        <p:spPr>
          <a:xfrm>
            <a:off x="3145208" y="1366746"/>
            <a:ext cx="952596" cy="436658"/>
          </a:xfrm>
          <a:prstGeom prst="rect">
            <a:avLst/>
          </a:prstGeom>
          <a:noFill/>
        </p:spPr>
        <p:txBody>
          <a:bodyPr wrap="square" rtlCol="0">
            <a:spAutoFit/>
          </a:bodyPr>
          <a:lstStyle/>
          <a:p>
            <a:pPr algn="ctr">
              <a:lnSpc>
                <a:spcPts val="1400"/>
              </a:lnSpc>
            </a:pPr>
            <a:r>
              <a:rPr lang="en-US" sz="1000" dirty="0">
                <a:solidFill>
                  <a:schemeClr val="bg1"/>
                </a:solidFill>
                <a:latin typeface="Montserrat" panose="00000500000000000000" pitchFamily="50" charset="0"/>
              </a:rPr>
              <a:t>Contact Appended</a:t>
            </a:r>
          </a:p>
        </p:txBody>
      </p:sp>
      <p:sp>
        <p:nvSpPr>
          <p:cNvPr id="116" name="TextBox 115">
            <a:extLst>
              <a:ext uri="{FF2B5EF4-FFF2-40B4-BE49-F238E27FC236}">
                <a16:creationId xmlns:a16="http://schemas.microsoft.com/office/drawing/2014/main" id="{EEF9BF6A-C1AE-4D5E-BBF3-8002E8F1F042}"/>
              </a:ext>
            </a:extLst>
          </p:cNvPr>
          <p:cNvSpPr txBox="1"/>
          <p:nvPr/>
        </p:nvSpPr>
        <p:spPr>
          <a:xfrm>
            <a:off x="4382065" y="2566126"/>
            <a:ext cx="952596" cy="436658"/>
          </a:xfrm>
          <a:prstGeom prst="rect">
            <a:avLst/>
          </a:prstGeom>
          <a:noFill/>
        </p:spPr>
        <p:txBody>
          <a:bodyPr wrap="square" rtlCol="0">
            <a:spAutoFit/>
          </a:bodyPr>
          <a:lstStyle/>
          <a:p>
            <a:pPr algn="ctr">
              <a:lnSpc>
                <a:spcPts val="1400"/>
              </a:lnSpc>
            </a:pPr>
            <a:r>
              <a:rPr lang="en-US" sz="1000" dirty="0">
                <a:solidFill>
                  <a:schemeClr val="bg1"/>
                </a:solidFill>
                <a:latin typeface="Montserrat" panose="00000500000000000000" pitchFamily="50" charset="0"/>
              </a:rPr>
              <a:t>Display Ad Network</a:t>
            </a:r>
          </a:p>
        </p:txBody>
      </p:sp>
      <p:sp>
        <p:nvSpPr>
          <p:cNvPr id="117" name="TextBox 116">
            <a:extLst>
              <a:ext uri="{FF2B5EF4-FFF2-40B4-BE49-F238E27FC236}">
                <a16:creationId xmlns:a16="http://schemas.microsoft.com/office/drawing/2014/main" id="{83B63260-203F-488E-98D8-C873E73BAB1A}"/>
              </a:ext>
            </a:extLst>
          </p:cNvPr>
          <p:cNvSpPr txBox="1"/>
          <p:nvPr/>
        </p:nvSpPr>
        <p:spPr>
          <a:xfrm>
            <a:off x="10566351" y="2566126"/>
            <a:ext cx="952596" cy="436658"/>
          </a:xfrm>
          <a:prstGeom prst="rect">
            <a:avLst/>
          </a:prstGeom>
          <a:noFill/>
        </p:spPr>
        <p:txBody>
          <a:bodyPr wrap="square" rtlCol="0">
            <a:spAutoFit/>
          </a:bodyPr>
          <a:lstStyle/>
          <a:p>
            <a:pPr algn="ctr">
              <a:lnSpc>
                <a:spcPts val="1400"/>
              </a:lnSpc>
            </a:pPr>
            <a:r>
              <a:rPr lang="en-US" sz="1000" dirty="0">
                <a:solidFill>
                  <a:schemeClr val="bg1"/>
                </a:solidFill>
                <a:latin typeface="Montserrat" panose="00000500000000000000" pitchFamily="50" charset="0"/>
              </a:rPr>
              <a:t>Display Ad Network</a:t>
            </a:r>
          </a:p>
        </p:txBody>
      </p:sp>
      <p:sp>
        <p:nvSpPr>
          <p:cNvPr id="118" name="TextBox 117">
            <a:extLst>
              <a:ext uri="{FF2B5EF4-FFF2-40B4-BE49-F238E27FC236}">
                <a16:creationId xmlns:a16="http://schemas.microsoft.com/office/drawing/2014/main" id="{0DBD1257-7FD4-4236-A5EA-A7E381DBC30A}"/>
              </a:ext>
            </a:extLst>
          </p:cNvPr>
          <p:cNvSpPr txBox="1"/>
          <p:nvPr/>
        </p:nvSpPr>
        <p:spPr>
          <a:xfrm>
            <a:off x="4382065" y="3666125"/>
            <a:ext cx="952596" cy="257122"/>
          </a:xfrm>
          <a:prstGeom prst="rect">
            <a:avLst/>
          </a:prstGeom>
          <a:noFill/>
        </p:spPr>
        <p:txBody>
          <a:bodyPr wrap="square" rtlCol="0">
            <a:spAutoFit/>
          </a:bodyPr>
          <a:lstStyle/>
          <a:p>
            <a:pPr algn="ctr">
              <a:lnSpc>
                <a:spcPts val="1400"/>
              </a:lnSpc>
            </a:pPr>
            <a:r>
              <a:rPr lang="en-US" sz="1000" dirty="0">
                <a:solidFill>
                  <a:schemeClr val="bg1"/>
                </a:solidFill>
                <a:latin typeface="Montserrat" panose="00000500000000000000" pitchFamily="50" charset="0"/>
              </a:rPr>
              <a:t>Paid Social</a:t>
            </a:r>
          </a:p>
        </p:txBody>
      </p:sp>
      <p:sp>
        <p:nvSpPr>
          <p:cNvPr id="119" name="TextBox 118">
            <a:extLst>
              <a:ext uri="{FF2B5EF4-FFF2-40B4-BE49-F238E27FC236}">
                <a16:creationId xmlns:a16="http://schemas.microsoft.com/office/drawing/2014/main" id="{CB37A0EC-E525-4B88-A3DF-4C8900C0F3E3}"/>
              </a:ext>
            </a:extLst>
          </p:cNvPr>
          <p:cNvSpPr txBox="1"/>
          <p:nvPr/>
        </p:nvSpPr>
        <p:spPr>
          <a:xfrm>
            <a:off x="10566351" y="3666125"/>
            <a:ext cx="952596" cy="257122"/>
          </a:xfrm>
          <a:prstGeom prst="rect">
            <a:avLst/>
          </a:prstGeom>
          <a:noFill/>
        </p:spPr>
        <p:txBody>
          <a:bodyPr wrap="square" rtlCol="0">
            <a:spAutoFit/>
          </a:bodyPr>
          <a:lstStyle/>
          <a:p>
            <a:pPr algn="ctr">
              <a:lnSpc>
                <a:spcPts val="1400"/>
              </a:lnSpc>
            </a:pPr>
            <a:r>
              <a:rPr lang="en-US" sz="1000" dirty="0">
                <a:solidFill>
                  <a:schemeClr val="bg1"/>
                </a:solidFill>
                <a:latin typeface="Montserrat" panose="00000500000000000000" pitchFamily="50" charset="0"/>
              </a:rPr>
              <a:t>Paid Social</a:t>
            </a:r>
          </a:p>
        </p:txBody>
      </p:sp>
      <p:sp>
        <p:nvSpPr>
          <p:cNvPr id="120" name="TextBox 119">
            <a:extLst>
              <a:ext uri="{FF2B5EF4-FFF2-40B4-BE49-F238E27FC236}">
                <a16:creationId xmlns:a16="http://schemas.microsoft.com/office/drawing/2014/main" id="{EC82860D-0784-4B4E-82EF-EC03D12236E5}"/>
              </a:ext>
            </a:extLst>
          </p:cNvPr>
          <p:cNvSpPr txBox="1"/>
          <p:nvPr/>
        </p:nvSpPr>
        <p:spPr>
          <a:xfrm>
            <a:off x="5618922" y="4714993"/>
            <a:ext cx="952596" cy="257122"/>
          </a:xfrm>
          <a:prstGeom prst="rect">
            <a:avLst/>
          </a:prstGeom>
          <a:noFill/>
        </p:spPr>
        <p:txBody>
          <a:bodyPr wrap="square" rtlCol="0">
            <a:spAutoFit/>
          </a:bodyPr>
          <a:lstStyle/>
          <a:p>
            <a:pPr algn="ctr">
              <a:lnSpc>
                <a:spcPts val="1400"/>
              </a:lnSpc>
            </a:pPr>
            <a:r>
              <a:rPr lang="en-US" sz="1000" dirty="0">
                <a:solidFill>
                  <a:schemeClr val="bg1"/>
                </a:solidFill>
                <a:latin typeface="Montserrat" panose="00000500000000000000" pitchFamily="50" charset="0"/>
              </a:rPr>
              <a:t>Email #1</a:t>
            </a:r>
          </a:p>
        </p:txBody>
      </p:sp>
      <p:sp>
        <p:nvSpPr>
          <p:cNvPr id="121" name="TextBox 120">
            <a:extLst>
              <a:ext uri="{FF2B5EF4-FFF2-40B4-BE49-F238E27FC236}">
                <a16:creationId xmlns:a16="http://schemas.microsoft.com/office/drawing/2014/main" id="{48D9E55F-16B5-49EC-8F1A-6D6A4103F039}"/>
              </a:ext>
            </a:extLst>
          </p:cNvPr>
          <p:cNvSpPr txBox="1"/>
          <p:nvPr/>
        </p:nvSpPr>
        <p:spPr>
          <a:xfrm>
            <a:off x="6855779" y="4714993"/>
            <a:ext cx="952596" cy="257122"/>
          </a:xfrm>
          <a:prstGeom prst="rect">
            <a:avLst/>
          </a:prstGeom>
          <a:noFill/>
        </p:spPr>
        <p:txBody>
          <a:bodyPr wrap="square" rtlCol="0">
            <a:spAutoFit/>
          </a:bodyPr>
          <a:lstStyle/>
          <a:p>
            <a:pPr algn="ctr">
              <a:lnSpc>
                <a:spcPts val="1400"/>
              </a:lnSpc>
            </a:pPr>
            <a:r>
              <a:rPr lang="en-US" sz="1000" dirty="0">
                <a:solidFill>
                  <a:schemeClr val="bg1"/>
                </a:solidFill>
                <a:latin typeface="Montserrat" panose="00000500000000000000" pitchFamily="50" charset="0"/>
              </a:rPr>
              <a:t>Email #2</a:t>
            </a:r>
          </a:p>
        </p:txBody>
      </p:sp>
      <p:sp>
        <p:nvSpPr>
          <p:cNvPr id="122" name="TextBox 121">
            <a:extLst>
              <a:ext uri="{FF2B5EF4-FFF2-40B4-BE49-F238E27FC236}">
                <a16:creationId xmlns:a16="http://schemas.microsoft.com/office/drawing/2014/main" id="{5678B1C3-1C12-4BEC-A674-51130EB03657}"/>
              </a:ext>
            </a:extLst>
          </p:cNvPr>
          <p:cNvSpPr txBox="1"/>
          <p:nvPr/>
        </p:nvSpPr>
        <p:spPr>
          <a:xfrm>
            <a:off x="9329493" y="4714993"/>
            <a:ext cx="952596" cy="257122"/>
          </a:xfrm>
          <a:prstGeom prst="rect">
            <a:avLst/>
          </a:prstGeom>
          <a:noFill/>
        </p:spPr>
        <p:txBody>
          <a:bodyPr wrap="square" rtlCol="0">
            <a:spAutoFit/>
          </a:bodyPr>
          <a:lstStyle/>
          <a:p>
            <a:pPr algn="ctr">
              <a:lnSpc>
                <a:spcPts val="1400"/>
              </a:lnSpc>
            </a:pPr>
            <a:r>
              <a:rPr lang="en-US" sz="1000" dirty="0">
                <a:solidFill>
                  <a:schemeClr val="bg1"/>
                </a:solidFill>
                <a:latin typeface="Montserrat" panose="00000500000000000000" pitchFamily="50" charset="0"/>
              </a:rPr>
              <a:t>Email #3</a:t>
            </a:r>
          </a:p>
        </p:txBody>
      </p:sp>
      <p:sp>
        <p:nvSpPr>
          <p:cNvPr id="123" name="TextBox 122">
            <a:extLst>
              <a:ext uri="{FF2B5EF4-FFF2-40B4-BE49-F238E27FC236}">
                <a16:creationId xmlns:a16="http://schemas.microsoft.com/office/drawing/2014/main" id="{ED6B14D2-C8A8-4DB3-A606-5C21F95B3864}"/>
              </a:ext>
            </a:extLst>
          </p:cNvPr>
          <p:cNvSpPr txBox="1"/>
          <p:nvPr/>
        </p:nvSpPr>
        <p:spPr>
          <a:xfrm>
            <a:off x="8092635" y="5826424"/>
            <a:ext cx="952596" cy="436658"/>
          </a:xfrm>
          <a:prstGeom prst="rect">
            <a:avLst/>
          </a:prstGeom>
          <a:noFill/>
        </p:spPr>
        <p:txBody>
          <a:bodyPr wrap="square" rtlCol="0">
            <a:spAutoFit/>
          </a:bodyPr>
          <a:lstStyle/>
          <a:p>
            <a:pPr algn="ctr">
              <a:lnSpc>
                <a:spcPts val="1400"/>
              </a:lnSpc>
            </a:pPr>
            <a:r>
              <a:rPr lang="en-US" sz="1000" dirty="0">
                <a:solidFill>
                  <a:schemeClr val="bg1"/>
                </a:solidFill>
                <a:latin typeface="Montserrat" panose="00000500000000000000" pitchFamily="50" charset="0"/>
              </a:rPr>
              <a:t>Outbound Call #1</a:t>
            </a:r>
          </a:p>
        </p:txBody>
      </p:sp>
      <p:sp>
        <p:nvSpPr>
          <p:cNvPr id="124" name="TextBox 123">
            <a:extLst>
              <a:ext uri="{FF2B5EF4-FFF2-40B4-BE49-F238E27FC236}">
                <a16:creationId xmlns:a16="http://schemas.microsoft.com/office/drawing/2014/main" id="{14190D38-A5BA-4B68-A8E1-095726611D99}"/>
              </a:ext>
            </a:extLst>
          </p:cNvPr>
          <p:cNvSpPr txBox="1"/>
          <p:nvPr/>
        </p:nvSpPr>
        <p:spPr>
          <a:xfrm>
            <a:off x="10566351" y="5826424"/>
            <a:ext cx="952596" cy="436658"/>
          </a:xfrm>
          <a:prstGeom prst="rect">
            <a:avLst/>
          </a:prstGeom>
          <a:noFill/>
        </p:spPr>
        <p:txBody>
          <a:bodyPr wrap="square" rtlCol="0">
            <a:spAutoFit/>
          </a:bodyPr>
          <a:lstStyle/>
          <a:p>
            <a:pPr algn="ctr">
              <a:lnSpc>
                <a:spcPts val="1400"/>
              </a:lnSpc>
            </a:pPr>
            <a:r>
              <a:rPr lang="en-US" sz="1000" dirty="0">
                <a:solidFill>
                  <a:schemeClr val="bg1"/>
                </a:solidFill>
                <a:latin typeface="Montserrat" panose="00000500000000000000" pitchFamily="50" charset="0"/>
              </a:rPr>
              <a:t>Outbound Call #2</a:t>
            </a:r>
          </a:p>
        </p:txBody>
      </p:sp>
      <p:grpSp>
        <p:nvGrpSpPr>
          <p:cNvPr id="12328" name="Group 12327">
            <a:extLst>
              <a:ext uri="{FF2B5EF4-FFF2-40B4-BE49-F238E27FC236}">
                <a16:creationId xmlns:a16="http://schemas.microsoft.com/office/drawing/2014/main" id="{1749A80B-471C-40F3-822B-EF84D990E8A9}"/>
              </a:ext>
            </a:extLst>
          </p:cNvPr>
          <p:cNvGrpSpPr/>
          <p:nvPr/>
        </p:nvGrpSpPr>
        <p:grpSpPr>
          <a:xfrm>
            <a:off x="593464" y="2103501"/>
            <a:ext cx="736099" cy="713631"/>
            <a:chOff x="593464" y="2103501"/>
            <a:chExt cx="736099" cy="713631"/>
          </a:xfrm>
        </p:grpSpPr>
        <p:sp>
          <p:nvSpPr>
            <p:cNvPr id="139" name="Graphic 12288">
              <a:extLst>
                <a:ext uri="{FF2B5EF4-FFF2-40B4-BE49-F238E27FC236}">
                  <a16:creationId xmlns:a16="http://schemas.microsoft.com/office/drawing/2014/main" id="{D8FCC614-AADF-4CB6-876E-A4F77553D78B}"/>
                </a:ext>
              </a:extLst>
            </p:cNvPr>
            <p:cNvSpPr/>
            <p:nvPr/>
          </p:nvSpPr>
          <p:spPr>
            <a:xfrm>
              <a:off x="777487" y="2103501"/>
              <a:ext cx="368052" cy="368052"/>
            </a:xfrm>
            <a:custGeom>
              <a:avLst/>
              <a:gdLst>
                <a:gd name="connsiteX0" fmla="*/ 1671638 w 3657600"/>
                <a:gd name="connsiteY0" fmla="*/ 3661081 h 3657600"/>
                <a:gd name="connsiteX1" fmla="*/ 1367028 w 3657600"/>
                <a:gd name="connsiteY1" fmla="*/ 3606217 h 3657600"/>
                <a:gd name="connsiteX2" fmla="*/ 328613 w 3657600"/>
                <a:gd name="connsiteY2" fmla="*/ 2881650 h 3657600"/>
                <a:gd name="connsiteX3" fmla="*/ 341471 w 3657600"/>
                <a:gd name="connsiteY3" fmla="*/ 2822881 h 3657600"/>
                <a:gd name="connsiteX4" fmla="*/ 898017 w 3657600"/>
                <a:gd name="connsiteY4" fmla="*/ 2501889 h 3657600"/>
                <a:gd name="connsiteX5" fmla="*/ 957072 w 3657600"/>
                <a:gd name="connsiteY5" fmla="*/ 2512557 h 3657600"/>
                <a:gd name="connsiteX6" fmla="*/ 1662208 w 3657600"/>
                <a:gd name="connsiteY6" fmla="*/ 2927656 h 3657600"/>
                <a:gd name="connsiteX7" fmla="*/ 2239518 w 3657600"/>
                <a:gd name="connsiteY7" fmla="*/ 2859933 h 3657600"/>
                <a:gd name="connsiteX8" fmla="*/ 2303240 w 3657600"/>
                <a:gd name="connsiteY8" fmla="*/ 2882317 h 3657600"/>
                <a:gd name="connsiteX9" fmla="*/ 2620899 w 3657600"/>
                <a:gd name="connsiteY9" fmla="*/ 3432576 h 3657600"/>
                <a:gd name="connsiteX10" fmla="*/ 2601278 w 3657600"/>
                <a:gd name="connsiteY10" fmla="*/ 3489822 h 3657600"/>
                <a:gd name="connsiteX11" fmla="*/ 1992249 w 3657600"/>
                <a:gd name="connsiteY11" fmla="*/ 3657081 h 3657600"/>
                <a:gd name="connsiteX12" fmla="*/ 1978628 w 3657600"/>
                <a:gd name="connsiteY12" fmla="*/ 3661081 h 3657600"/>
                <a:gd name="connsiteX13" fmla="*/ 1671638 w 3657600"/>
                <a:gd name="connsiteY13" fmla="*/ 3661081 h 3657600"/>
                <a:gd name="connsiteX14" fmla="*/ 0 w 3657600"/>
                <a:gd name="connsiteY14" fmla="*/ 1989443 h 3657600"/>
                <a:gd name="connsiteX15" fmla="*/ 4667 w 3657600"/>
                <a:gd name="connsiteY15" fmla="*/ 2010208 h 3657600"/>
                <a:gd name="connsiteX16" fmla="*/ 170688 w 3657600"/>
                <a:gd name="connsiteY16" fmla="*/ 2608568 h 3657600"/>
                <a:gd name="connsiteX17" fmla="*/ 226409 w 3657600"/>
                <a:gd name="connsiteY17" fmla="*/ 2625714 h 3657600"/>
                <a:gd name="connsiteX18" fmla="*/ 785813 w 3657600"/>
                <a:gd name="connsiteY18" fmla="*/ 2302721 h 3657600"/>
                <a:gd name="connsiteX19" fmla="*/ 803148 w 3657600"/>
                <a:gd name="connsiteY19" fmla="*/ 2248904 h 3657600"/>
                <a:gd name="connsiteX20" fmla="*/ 724948 w 3657600"/>
                <a:gd name="connsiteY20" fmla="*/ 1935341 h 3657600"/>
                <a:gd name="connsiteX21" fmla="*/ 804672 w 3657600"/>
                <a:gd name="connsiteY21" fmla="*/ 1411562 h 3657600"/>
                <a:gd name="connsiteX22" fmla="*/ 788194 w 3657600"/>
                <a:gd name="connsiteY22" fmla="*/ 1363365 h 3657600"/>
                <a:gd name="connsiteX23" fmla="*/ 219551 w 3657600"/>
                <a:gd name="connsiteY23" fmla="*/ 1034943 h 3657600"/>
                <a:gd name="connsiteX24" fmla="*/ 169545 w 3657600"/>
                <a:gd name="connsiteY24" fmla="*/ 1052088 h 3657600"/>
                <a:gd name="connsiteX25" fmla="*/ 61817 w 3657600"/>
                <a:gd name="connsiteY25" fmla="*/ 1342791 h 3657600"/>
                <a:gd name="connsiteX26" fmla="*/ 0 w 3657600"/>
                <a:gd name="connsiteY26" fmla="*/ 1675118 h 3657600"/>
                <a:gd name="connsiteX27" fmla="*/ 0 w 3657600"/>
                <a:gd name="connsiteY27" fmla="*/ 1989443 h 3657600"/>
                <a:gd name="connsiteX28" fmla="*/ 2053876 w 3657600"/>
                <a:gd name="connsiteY28" fmla="*/ 1508050 h 3657600"/>
                <a:gd name="connsiteX29" fmla="*/ 1903952 w 3657600"/>
                <a:gd name="connsiteY29" fmla="*/ 1656164 h 3657600"/>
                <a:gd name="connsiteX30" fmla="*/ 1905000 w 3657600"/>
                <a:gd name="connsiteY30" fmla="*/ 2088122 h 3657600"/>
                <a:gd name="connsiteX31" fmla="*/ 2050923 w 3657600"/>
                <a:gd name="connsiteY31" fmla="*/ 2234236 h 3657600"/>
                <a:gd name="connsiteX32" fmla="*/ 2818638 w 3657600"/>
                <a:gd name="connsiteY32" fmla="*/ 2234331 h 3657600"/>
                <a:gd name="connsiteX33" fmla="*/ 2844832 w 3657600"/>
                <a:gd name="connsiteY33" fmla="*/ 2271479 h 3657600"/>
                <a:gd name="connsiteX34" fmla="*/ 2514886 w 3657600"/>
                <a:gd name="connsiteY34" fmla="*/ 2699532 h 3657600"/>
                <a:gd name="connsiteX35" fmla="*/ 2501741 w 3657600"/>
                <a:gd name="connsiteY35" fmla="*/ 2769541 h 3657600"/>
                <a:gd name="connsiteX36" fmla="*/ 2817876 w 3657600"/>
                <a:gd name="connsiteY36" fmla="*/ 3316562 h 3657600"/>
                <a:gd name="connsiteX37" fmla="*/ 2874169 w 3657600"/>
                <a:gd name="connsiteY37" fmla="*/ 3330468 h 3657600"/>
                <a:gd name="connsiteX38" fmla="*/ 3602260 w 3657600"/>
                <a:gd name="connsiteY38" fmla="*/ 2285671 h 3657600"/>
                <a:gd name="connsiteX39" fmla="*/ 3653219 w 3657600"/>
                <a:gd name="connsiteY39" fmla="*/ 1656354 h 3657600"/>
                <a:gd name="connsiteX40" fmla="*/ 3499866 w 3657600"/>
                <a:gd name="connsiteY40" fmla="*/ 1509002 h 3657600"/>
                <a:gd name="connsiteX41" fmla="*/ 2775014 w 3657600"/>
                <a:gd name="connsiteY41" fmla="*/ 1509002 h 3657600"/>
                <a:gd name="connsiteX42" fmla="*/ 2053876 w 3657600"/>
                <a:gd name="connsiteY42" fmla="*/ 1508050 h 3657600"/>
                <a:gd name="connsiteX43" fmla="*/ 1542383 w 3657600"/>
                <a:gd name="connsiteY43" fmla="*/ 22055 h 3657600"/>
                <a:gd name="connsiteX44" fmla="*/ 321850 w 3657600"/>
                <a:gd name="connsiteY44" fmla="*/ 788246 h 3657600"/>
                <a:gd name="connsiteX45" fmla="*/ 333470 w 3657600"/>
                <a:gd name="connsiteY45" fmla="*/ 836823 h 3657600"/>
                <a:gd name="connsiteX46" fmla="*/ 890111 w 3657600"/>
                <a:gd name="connsiteY46" fmla="*/ 1157530 h 3657600"/>
                <a:gd name="connsiteX47" fmla="*/ 963930 w 3657600"/>
                <a:gd name="connsiteY47" fmla="*/ 1142480 h 3657600"/>
                <a:gd name="connsiteX48" fmla="*/ 1730407 w 3657600"/>
                <a:gd name="connsiteY48" fmla="*/ 728905 h 3657600"/>
                <a:gd name="connsiteX49" fmla="*/ 2519934 w 3657600"/>
                <a:gd name="connsiteY49" fmla="*/ 967316 h 3657600"/>
                <a:gd name="connsiteX50" fmla="*/ 2712244 w 3657600"/>
                <a:gd name="connsiteY50" fmla="*/ 954933 h 3657600"/>
                <a:gd name="connsiteX51" fmla="*/ 3017711 w 3657600"/>
                <a:gd name="connsiteY51" fmla="*/ 649562 h 3657600"/>
                <a:gd name="connsiteX52" fmla="*/ 3008471 w 3657600"/>
                <a:gd name="connsiteY52" fmla="*/ 429248 h 3657600"/>
                <a:gd name="connsiteX53" fmla="*/ 1830229 w 3657600"/>
                <a:gd name="connsiteY53" fmla="*/ 623 h 3657600"/>
                <a:gd name="connsiteX54" fmla="*/ 1542383 w 3657600"/>
                <a:gd name="connsiteY54" fmla="*/ 22055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657600" h="3657600">
                  <a:moveTo>
                    <a:pt x="1671638" y="3661081"/>
                  </a:moveTo>
                  <a:cubicBezTo>
                    <a:pt x="1569339" y="3646984"/>
                    <a:pt x="1467041" y="3633363"/>
                    <a:pt x="1367028" y="3606217"/>
                  </a:cubicBezTo>
                  <a:cubicBezTo>
                    <a:pt x="934307" y="3488678"/>
                    <a:pt x="590550" y="3244076"/>
                    <a:pt x="328613" y="2881650"/>
                  </a:cubicBezTo>
                  <a:cubicBezTo>
                    <a:pt x="308420" y="2853742"/>
                    <a:pt x="310039" y="2840693"/>
                    <a:pt x="341471" y="2822881"/>
                  </a:cubicBezTo>
                  <a:cubicBezTo>
                    <a:pt x="527780" y="2717344"/>
                    <a:pt x="713137" y="2609997"/>
                    <a:pt x="898017" y="2501889"/>
                  </a:cubicBezTo>
                  <a:cubicBezTo>
                    <a:pt x="923830" y="2486839"/>
                    <a:pt x="938213" y="2488649"/>
                    <a:pt x="957072" y="2512557"/>
                  </a:cubicBezTo>
                  <a:cubicBezTo>
                    <a:pt x="1138142" y="2742204"/>
                    <a:pt x="1373410" y="2882793"/>
                    <a:pt x="1662208" y="2927656"/>
                  </a:cubicBezTo>
                  <a:cubicBezTo>
                    <a:pt x="1859756" y="2958326"/>
                    <a:pt x="2053876" y="2937467"/>
                    <a:pt x="2239518" y="2859933"/>
                  </a:cubicBezTo>
                  <a:cubicBezTo>
                    <a:pt x="2271808" y="2846408"/>
                    <a:pt x="2286000" y="2851932"/>
                    <a:pt x="2303240" y="2882317"/>
                  </a:cubicBezTo>
                  <a:cubicBezTo>
                    <a:pt x="2407539" y="3066626"/>
                    <a:pt x="2513553" y="3249982"/>
                    <a:pt x="2620899" y="3432576"/>
                  </a:cubicBezTo>
                  <a:cubicBezTo>
                    <a:pt x="2639568" y="3464390"/>
                    <a:pt x="2631853" y="3475724"/>
                    <a:pt x="2601278" y="3489822"/>
                  </a:cubicBezTo>
                  <a:cubicBezTo>
                    <a:pt x="2407444" y="3579642"/>
                    <a:pt x="2205609" y="3638888"/>
                    <a:pt x="1992249" y="3657081"/>
                  </a:cubicBezTo>
                  <a:cubicBezTo>
                    <a:pt x="1987677" y="3657461"/>
                    <a:pt x="1983200" y="3659748"/>
                    <a:pt x="1978628" y="3661081"/>
                  </a:cubicBezTo>
                  <a:cubicBezTo>
                    <a:pt x="1876425" y="3661081"/>
                    <a:pt x="1774031" y="3661081"/>
                    <a:pt x="1671638" y="3661081"/>
                  </a:cubicBezTo>
                  <a:close/>
                  <a:moveTo>
                    <a:pt x="0" y="1989443"/>
                  </a:moveTo>
                  <a:cubicBezTo>
                    <a:pt x="1619" y="1996301"/>
                    <a:pt x="4000" y="2003159"/>
                    <a:pt x="4667" y="2010208"/>
                  </a:cubicBezTo>
                  <a:cubicBezTo>
                    <a:pt x="25337" y="2219282"/>
                    <a:pt x="81629" y="2418354"/>
                    <a:pt x="170688" y="2608568"/>
                  </a:cubicBezTo>
                  <a:cubicBezTo>
                    <a:pt x="184785" y="2638572"/>
                    <a:pt x="197549" y="2642668"/>
                    <a:pt x="226409" y="2625714"/>
                  </a:cubicBezTo>
                  <a:cubicBezTo>
                    <a:pt x="412242" y="2516938"/>
                    <a:pt x="598742" y="2409210"/>
                    <a:pt x="785813" y="2302721"/>
                  </a:cubicBezTo>
                  <a:cubicBezTo>
                    <a:pt x="811625" y="2287957"/>
                    <a:pt x="814102" y="2274431"/>
                    <a:pt x="803148" y="2248904"/>
                  </a:cubicBezTo>
                  <a:cubicBezTo>
                    <a:pt x="760286" y="2148701"/>
                    <a:pt x="733520" y="2043545"/>
                    <a:pt x="724948" y="1935341"/>
                  </a:cubicBezTo>
                  <a:cubicBezTo>
                    <a:pt x="710565" y="1755033"/>
                    <a:pt x="732854" y="1579106"/>
                    <a:pt x="804672" y="1411562"/>
                  </a:cubicBezTo>
                  <a:cubicBezTo>
                    <a:pt x="814769" y="1388035"/>
                    <a:pt x="810482" y="1376129"/>
                    <a:pt x="788194" y="1363365"/>
                  </a:cubicBezTo>
                  <a:cubicBezTo>
                    <a:pt x="598170" y="1254780"/>
                    <a:pt x="408432" y="1145624"/>
                    <a:pt x="219551" y="1034943"/>
                  </a:cubicBezTo>
                  <a:cubicBezTo>
                    <a:pt x="191453" y="1018465"/>
                    <a:pt x="181356" y="1026656"/>
                    <a:pt x="169545" y="1052088"/>
                  </a:cubicBezTo>
                  <a:cubicBezTo>
                    <a:pt x="125730" y="1146100"/>
                    <a:pt x="90011" y="1242969"/>
                    <a:pt x="61817" y="1342791"/>
                  </a:cubicBezTo>
                  <a:cubicBezTo>
                    <a:pt x="31052" y="1451757"/>
                    <a:pt x="14097" y="1563200"/>
                    <a:pt x="0" y="1675118"/>
                  </a:cubicBezTo>
                  <a:cubicBezTo>
                    <a:pt x="0" y="1779893"/>
                    <a:pt x="0" y="1884668"/>
                    <a:pt x="0" y="1989443"/>
                  </a:cubicBezTo>
                  <a:close/>
                  <a:moveTo>
                    <a:pt x="2053876" y="1508050"/>
                  </a:moveTo>
                  <a:cubicBezTo>
                    <a:pt x="1971008" y="1507097"/>
                    <a:pt x="1900809" y="1552913"/>
                    <a:pt x="1903952" y="1656164"/>
                  </a:cubicBezTo>
                  <a:cubicBezTo>
                    <a:pt x="1908239" y="1800086"/>
                    <a:pt x="1905000" y="1944200"/>
                    <a:pt x="1905000" y="2088122"/>
                  </a:cubicBezTo>
                  <a:cubicBezTo>
                    <a:pt x="1905000" y="2187849"/>
                    <a:pt x="1951292" y="2234236"/>
                    <a:pt x="2050923" y="2234236"/>
                  </a:cubicBezTo>
                  <a:cubicBezTo>
                    <a:pt x="2306860" y="2234331"/>
                    <a:pt x="2562701" y="2234236"/>
                    <a:pt x="2818638" y="2234331"/>
                  </a:cubicBezTo>
                  <a:cubicBezTo>
                    <a:pt x="2860548" y="2234331"/>
                    <a:pt x="2860929" y="2234617"/>
                    <a:pt x="2844832" y="2271479"/>
                  </a:cubicBezTo>
                  <a:cubicBezTo>
                    <a:pt x="2770632" y="2441691"/>
                    <a:pt x="2660999" y="2585042"/>
                    <a:pt x="2514886" y="2699532"/>
                  </a:cubicBezTo>
                  <a:cubicBezTo>
                    <a:pt x="2486597" y="2721630"/>
                    <a:pt x="2483453" y="2738394"/>
                    <a:pt x="2501741" y="2769541"/>
                  </a:cubicBezTo>
                  <a:cubicBezTo>
                    <a:pt x="2608516" y="2951087"/>
                    <a:pt x="2713578" y="3133586"/>
                    <a:pt x="2817876" y="3316562"/>
                  </a:cubicBezTo>
                  <a:cubicBezTo>
                    <a:pt x="2833878" y="3344660"/>
                    <a:pt x="2845975" y="3350852"/>
                    <a:pt x="2874169" y="3330468"/>
                  </a:cubicBezTo>
                  <a:cubicBezTo>
                    <a:pt x="3238881" y="3067007"/>
                    <a:pt x="3482435" y="2719344"/>
                    <a:pt x="3602260" y="2285671"/>
                  </a:cubicBezTo>
                  <a:cubicBezTo>
                    <a:pt x="3659315" y="2079359"/>
                    <a:pt x="3670935" y="1869238"/>
                    <a:pt x="3653219" y="1656354"/>
                  </a:cubicBezTo>
                  <a:cubicBezTo>
                    <a:pt x="3644837" y="1555770"/>
                    <a:pt x="3599974" y="1509098"/>
                    <a:pt x="3499866" y="1509002"/>
                  </a:cubicBezTo>
                  <a:cubicBezTo>
                    <a:pt x="3258217" y="1508907"/>
                    <a:pt x="3016663" y="1509002"/>
                    <a:pt x="2775014" y="1509002"/>
                  </a:cubicBezTo>
                  <a:cubicBezTo>
                    <a:pt x="2534793" y="1509002"/>
                    <a:pt x="2294287" y="1510717"/>
                    <a:pt x="2053876" y="1508050"/>
                  </a:cubicBezTo>
                  <a:close/>
                  <a:moveTo>
                    <a:pt x="1542383" y="22055"/>
                  </a:moveTo>
                  <a:cubicBezTo>
                    <a:pt x="1030129" y="109494"/>
                    <a:pt x="624269" y="366288"/>
                    <a:pt x="321850" y="788246"/>
                  </a:cubicBezTo>
                  <a:cubicBezTo>
                    <a:pt x="304610" y="812344"/>
                    <a:pt x="309086" y="822821"/>
                    <a:pt x="333470" y="836823"/>
                  </a:cubicBezTo>
                  <a:cubicBezTo>
                    <a:pt x="519398" y="943027"/>
                    <a:pt x="704564" y="1050564"/>
                    <a:pt x="890111" y="1157530"/>
                  </a:cubicBezTo>
                  <a:cubicBezTo>
                    <a:pt x="932879" y="1182200"/>
                    <a:pt x="932307" y="1181152"/>
                    <a:pt x="963930" y="1142480"/>
                  </a:cubicBezTo>
                  <a:cubicBezTo>
                    <a:pt x="1162431" y="899212"/>
                    <a:pt x="1417606" y="756527"/>
                    <a:pt x="1730407" y="728905"/>
                  </a:cubicBezTo>
                  <a:cubicBezTo>
                    <a:pt x="2023396" y="702997"/>
                    <a:pt x="2288286" y="783007"/>
                    <a:pt x="2519934" y="967316"/>
                  </a:cubicBezTo>
                  <a:cubicBezTo>
                    <a:pt x="2589943" y="1023037"/>
                    <a:pt x="2648141" y="1018846"/>
                    <a:pt x="2712244" y="954933"/>
                  </a:cubicBezTo>
                  <a:cubicBezTo>
                    <a:pt x="2814257" y="853301"/>
                    <a:pt x="2915984" y="751384"/>
                    <a:pt x="3017711" y="649562"/>
                  </a:cubicBezTo>
                  <a:cubicBezTo>
                    <a:pt x="3096673" y="570599"/>
                    <a:pt x="3094196" y="500114"/>
                    <a:pt x="3008471" y="429248"/>
                  </a:cubicBezTo>
                  <a:cubicBezTo>
                    <a:pt x="2666524" y="146642"/>
                    <a:pt x="2273999" y="2814"/>
                    <a:pt x="1830229" y="623"/>
                  </a:cubicBezTo>
                  <a:cubicBezTo>
                    <a:pt x="1733360" y="-2425"/>
                    <a:pt x="1637538" y="5862"/>
                    <a:pt x="1542383" y="22055"/>
                  </a:cubicBezTo>
                  <a:close/>
                </a:path>
              </a:pathLst>
            </a:custGeom>
            <a:gradFill>
              <a:gsLst>
                <a:gs pos="100000">
                  <a:schemeClr val="accent1">
                    <a:lumMod val="50000"/>
                    <a:lumOff val="50000"/>
                  </a:schemeClr>
                </a:gs>
                <a:gs pos="0">
                  <a:schemeClr val="accent2"/>
                </a:gs>
              </a:gsLst>
              <a:path path="circle">
                <a:fillToRect r="100000" b="100000"/>
              </a:path>
            </a:gradFill>
            <a:ln w="9525" cap="flat">
              <a:noFill/>
              <a:prstDash val="solid"/>
              <a:miter/>
            </a:ln>
          </p:spPr>
          <p:txBody>
            <a:bodyPr rtlCol="0" anchor="ctr"/>
            <a:lstStyle/>
            <a:p>
              <a:pPr algn="ctr"/>
              <a:endParaRPr lang="en-US"/>
            </a:p>
          </p:txBody>
        </p:sp>
        <p:sp>
          <p:nvSpPr>
            <p:cNvPr id="12325" name="TextBox 12324">
              <a:extLst>
                <a:ext uri="{FF2B5EF4-FFF2-40B4-BE49-F238E27FC236}">
                  <a16:creationId xmlns:a16="http://schemas.microsoft.com/office/drawing/2014/main" id="{9612D894-1028-4F7C-A5DC-D192CFBA97BD}"/>
                </a:ext>
              </a:extLst>
            </p:cNvPr>
            <p:cNvSpPr txBox="1"/>
            <p:nvPr/>
          </p:nvSpPr>
          <p:spPr>
            <a:xfrm>
              <a:off x="593464" y="2540133"/>
              <a:ext cx="736099" cy="276999"/>
            </a:xfrm>
            <a:prstGeom prst="rect">
              <a:avLst/>
            </a:prstGeom>
            <a:noFill/>
          </p:spPr>
          <p:txBody>
            <a:bodyPr wrap="none" rtlCol="0">
              <a:spAutoFit/>
            </a:bodyPr>
            <a:lstStyle/>
            <a:p>
              <a:pPr algn="ctr"/>
              <a:r>
                <a:rPr lang="en-US" sz="1200" dirty="0">
                  <a:solidFill>
                    <a:schemeClr val="bg1"/>
                  </a:solidFill>
                  <a:latin typeface="Montserrat" panose="00000500000000000000" pitchFamily="50" charset="0"/>
                </a:rPr>
                <a:t>Google</a:t>
              </a:r>
            </a:p>
          </p:txBody>
        </p:sp>
      </p:grpSp>
      <p:grpSp>
        <p:nvGrpSpPr>
          <p:cNvPr id="12329" name="Group 12328">
            <a:extLst>
              <a:ext uri="{FF2B5EF4-FFF2-40B4-BE49-F238E27FC236}">
                <a16:creationId xmlns:a16="http://schemas.microsoft.com/office/drawing/2014/main" id="{99F51206-D2C2-4569-A1D9-A47AC0E5D581}"/>
              </a:ext>
            </a:extLst>
          </p:cNvPr>
          <p:cNvGrpSpPr/>
          <p:nvPr/>
        </p:nvGrpSpPr>
        <p:grpSpPr>
          <a:xfrm>
            <a:off x="532550" y="3198869"/>
            <a:ext cx="857927" cy="656673"/>
            <a:chOff x="532550" y="3198869"/>
            <a:chExt cx="857927" cy="656673"/>
          </a:xfrm>
        </p:grpSpPr>
        <p:sp>
          <p:nvSpPr>
            <p:cNvPr id="138" name="Graphic 7">
              <a:extLst>
                <a:ext uri="{FF2B5EF4-FFF2-40B4-BE49-F238E27FC236}">
                  <a16:creationId xmlns:a16="http://schemas.microsoft.com/office/drawing/2014/main" id="{1FA7CFF7-7C2C-4B9B-873B-C1BEAB34FD3F}"/>
                </a:ext>
              </a:extLst>
            </p:cNvPr>
            <p:cNvSpPr/>
            <p:nvPr/>
          </p:nvSpPr>
          <p:spPr>
            <a:xfrm>
              <a:off x="805966" y="3198869"/>
              <a:ext cx="311094" cy="311094"/>
            </a:xfrm>
            <a:custGeom>
              <a:avLst/>
              <a:gdLst>
                <a:gd name="connsiteX0" fmla="*/ 2364800 w 2362200"/>
                <a:gd name="connsiteY0" fmla="*/ 2339245 h 2362200"/>
                <a:gd name="connsiteX1" fmla="*/ 2308221 w 2362200"/>
                <a:gd name="connsiteY1" fmla="*/ 2363534 h 2362200"/>
                <a:gd name="connsiteX2" fmla="*/ 1872262 w 2362200"/>
                <a:gd name="connsiteY2" fmla="*/ 2363248 h 2362200"/>
                <a:gd name="connsiteX3" fmla="*/ 1811492 w 2362200"/>
                <a:gd name="connsiteY3" fmla="*/ 2304383 h 2362200"/>
                <a:gd name="connsiteX4" fmla="*/ 1811111 w 2362200"/>
                <a:gd name="connsiteY4" fmla="*/ 2124456 h 2362200"/>
                <a:gd name="connsiteX5" fmla="*/ 1809206 w 2362200"/>
                <a:gd name="connsiteY5" fmla="*/ 1478661 h 2362200"/>
                <a:gd name="connsiteX6" fmla="*/ 1782060 w 2362200"/>
                <a:gd name="connsiteY6" fmla="*/ 1325213 h 2362200"/>
                <a:gd name="connsiteX7" fmla="*/ 1631279 w 2362200"/>
                <a:gd name="connsiteY7" fmla="*/ 1219486 h 2362200"/>
                <a:gd name="connsiteX8" fmla="*/ 1514789 w 2362200"/>
                <a:gd name="connsiteY8" fmla="*/ 1229868 h 2362200"/>
                <a:gd name="connsiteX9" fmla="*/ 1378962 w 2362200"/>
                <a:gd name="connsiteY9" fmla="*/ 1400937 h 2362200"/>
                <a:gd name="connsiteX10" fmla="*/ 1364389 w 2362200"/>
                <a:gd name="connsiteY10" fmla="*/ 1579721 h 2362200"/>
                <a:gd name="connsiteX11" fmla="*/ 1364579 w 2362200"/>
                <a:gd name="connsiteY11" fmla="*/ 2294668 h 2362200"/>
                <a:gd name="connsiteX12" fmla="*/ 1295237 w 2362200"/>
                <a:gd name="connsiteY12" fmla="*/ 2363248 h 2362200"/>
                <a:gd name="connsiteX13" fmla="*/ 873185 w 2362200"/>
                <a:gd name="connsiteY13" fmla="*/ 2363248 h 2362200"/>
                <a:gd name="connsiteX14" fmla="*/ 808605 w 2362200"/>
                <a:gd name="connsiteY14" fmla="*/ 2299621 h 2362200"/>
                <a:gd name="connsiteX15" fmla="*/ 808605 w 2362200"/>
                <a:gd name="connsiteY15" fmla="*/ 818864 h 2362200"/>
                <a:gd name="connsiteX16" fmla="*/ 871756 w 2362200"/>
                <a:gd name="connsiteY16" fmla="*/ 755999 h 2362200"/>
                <a:gd name="connsiteX17" fmla="*/ 1282283 w 2362200"/>
                <a:gd name="connsiteY17" fmla="*/ 755999 h 2362200"/>
                <a:gd name="connsiteX18" fmla="*/ 1345815 w 2362200"/>
                <a:gd name="connsiteY18" fmla="*/ 819531 h 2362200"/>
                <a:gd name="connsiteX19" fmla="*/ 1345815 w 2362200"/>
                <a:gd name="connsiteY19" fmla="*/ 887921 h 2362200"/>
                <a:gd name="connsiteX20" fmla="*/ 1388678 w 2362200"/>
                <a:gd name="connsiteY20" fmla="*/ 849154 h 2362200"/>
                <a:gd name="connsiteX21" fmla="*/ 1713480 w 2362200"/>
                <a:gd name="connsiteY21" fmla="*/ 722186 h 2362200"/>
                <a:gd name="connsiteX22" fmla="*/ 2062190 w 2362200"/>
                <a:gd name="connsiteY22" fmla="*/ 777716 h 2362200"/>
                <a:gd name="connsiteX23" fmla="*/ 2319842 w 2362200"/>
                <a:gd name="connsiteY23" fmla="*/ 1089279 h 2362200"/>
                <a:gd name="connsiteX24" fmla="*/ 2361847 w 2362200"/>
                <a:gd name="connsiteY24" fmla="*/ 1329118 h 2362200"/>
                <a:gd name="connsiteX25" fmla="*/ 2364800 w 2362200"/>
                <a:gd name="connsiteY25" fmla="*/ 1342549 h 2362200"/>
                <a:gd name="connsiteX26" fmla="*/ 2364800 w 2362200"/>
                <a:gd name="connsiteY26" fmla="*/ 2339245 h 2362200"/>
                <a:gd name="connsiteX27" fmla="*/ 283968 w 2362200"/>
                <a:gd name="connsiteY27" fmla="*/ 0 h 2362200"/>
                <a:gd name="connsiteX28" fmla="*/ 275205 w 2362200"/>
                <a:gd name="connsiteY28" fmla="*/ 2667 h 2362200"/>
                <a:gd name="connsiteX29" fmla="*/ 28 w 2362200"/>
                <a:gd name="connsiteY29" fmla="*/ 321088 h 2362200"/>
                <a:gd name="connsiteX30" fmla="*/ 358263 w 2362200"/>
                <a:gd name="connsiteY30" fmla="*/ 627317 h 2362200"/>
                <a:gd name="connsiteX31" fmla="*/ 624868 w 2362200"/>
                <a:gd name="connsiteY31" fmla="*/ 377571 h 2362200"/>
                <a:gd name="connsiteX32" fmla="*/ 480088 w 2362200"/>
                <a:gd name="connsiteY32" fmla="*/ 46387 h 2362200"/>
                <a:gd name="connsiteX33" fmla="*/ 348548 w 2362200"/>
                <a:gd name="connsiteY33" fmla="*/ 0 h 2362200"/>
                <a:gd name="connsiteX34" fmla="*/ 283968 w 2362200"/>
                <a:gd name="connsiteY34" fmla="*/ 0 h 2362200"/>
                <a:gd name="connsiteX35" fmla="*/ 37937 w 2362200"/>
                <a:gd name="connsiteY35" fmla="*/ 2302764 h 2362200"/>
                <a:gd name="connsiteX36" fmla="*/ 97945 w 2362200"/>
                <a:gd name="connsiteY36" fmla="*/ 2363248 h 2362200"/>
                <a:gd name="connsiteX37" fmla="*/ 533809 w 2362200"/>
                <a:gd name="connsiteY37" fmla="*/ 2363248 h 2362200"/>
                <a:gd name="connsiteX38" fmla="*/ 594197 w 2362200"/>
                <a:gd name="connsiteY38" fmla="*/ 2302002 h 2362200"/>
                <a:gd name="connsiteX39" fmla="*/ 594197 w 2362200"/>
                <a:gd name="connsiteY39" fmla="*/ 816959 h 2362200"/>
                <a:gd name="connsiteX40" fmla="*/ 532856 w 2362200"/>
                <a:gd name="connsiteY40" fmla="*/ 756190 h 2362200"/>
                <a:gd name="connsiteX41" fmla="*/ 96992 w 2362200"/>
                <a:gd name="connsiteY41" fmla="*/ 756190 h 2362200"/>
                <a:gd name="connsiteX42" fmla="*/ 38033 w 2362200"/>
                <a:gd name="connsiteY42" fmla="*/ 815531 h 2362200"/>
                <a:gd name="connsiteX43" fmla="*/ 38033 w 2362200"/>
                <a:gd name="connsiteY43" fmla="*/ 1558100 h 2362200"/>
                <a:gd name="connsiteX44" fmla="*/ 37937 w 2362200"/>
                <a:gd name="connsiteY44" fmla="*/ 2302764 h 236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62200" h="2362200">
                  <a:moveTo>
                    <a:pt x="2364800" y="2339245"/>
                  </a:moveTo>
                  <a:cubicBezTo>
                    <a:pt x="2350703" y="2358390"/>
                    <a:pt x="2331177" y="2363629"/>
                    <a:pt x="2308221" y="2363534"/>
                  </a:cubicBezTo>
                  <a:cubicBezTo>
                    <a:pt x="2162965" y="2363153"/>
                    <a:pt x="2017614" y="2363343"/>
                    <a:pt x="1872262" y="2363248"/>
                  </a:cubicBezTo>
                  <a:cubicBezTo>
                    <a:pt x="1827399" y="2363248"/>
                    <a:pt x="1812254" y="2349246"/>
                    <a:pt x="1811492" y="2304383"/>
                  </a:cubicBezTo>
                  <a:cubicBezTo>
                    <a:pt x="1810540" y="2244471"/>
                    <a:pt x="1811302" y="2184464"/>
                    <a:pt x="1811111" y="2124456"/>
                  </a:cubicBezTo>
                  <a:cubicBezTo>
                    <a:pt x="1810635" y="1909191"/>
                    <a:pt x="1810826" y="1693926"/>
                    <a:pt x="1809206" y="1478661"/>
                  </a:cubicBezTo>
                  <a:cubicBezTo>
                    <a:pt x="1808825" y="1426464"/>
                    <a:pt x="1801586" y="1374458"/>
                    <a:pt x="1782060" y="1325213"/>
                  </a:cubicBezTo>
                  <a:cubicBezTo>
                    <a:pt x="1755009" y="1256919"/>
                    <a:pt x="1702907" y="1223772"/>
                    <a:pt x="1631279" y="1219486"/>
                  </a:cubicBezTo>
                  <a:cubicBezTo>
                    <a:pt x="1592036" y="1217105"/>
                    <a:pt x="1552793" y="1217962"/>
                    <a:pt x="1514789" y="1229868"/>
                  </a:cubicBezTo>
                  <a:cubicBezTo>
                    <a:pt x="1430969" y="1256157"/>
                    <a:pt x="1395536" y="1321403"/>
                    <a:pt x="1378962" y="1400937"/>
                  </a:cubicBezTo>
                  <a:cubicBezTo>
                    <a:pt x="1366770" y="1459802"/>
                    <a:pt x="1364294" y="1519618"/>
                    <a:pt x="1364389" y="1579721"/>
                  </a:cubicBezTo>
                  <a:cubicBezTo>
                    <a:pt x="1364865" y="1818037"/>
                    <a:pt x="1364579" y="2056352"/>
                    <a:pt x="1364579" y="2294668"/>
                  </a:cubicBezTo>
                  <a:cubicBezTo>
                    <a:pt x="1364579" y="2351246"/>
                    <a:pt x="1352483" y="2363153"/>
                    <a:pt x="1295237" y="2363248"/>
                  </a:cubicBezTo>
                  <a:cubicBezTo>
                    <a:pt x="1154553" y="2363248"/>
                    <a:pt x="1013869" y="2363248"/>
                    <a:pt x="873185" y="2363248"/>
                  </a:cubicBezTo>
                  <a:cubicBezTo>
                    <a:pt x="821940" y="2363248"/>
                    <a:pt x="808605" y="2350103"/>
                    <a:pt x="808605" y="2299621"/>
                  </a:cubicBezTo>
                  <a:cubicBezTo>
                    <a:pt x="808605" y="1806035"/>
                    <a:pt x="808605" y="1312450"/>
                    <a:pt x="808605" y="818864"/>
                  </a:cubicBezTo>
                  <a:cubicBezTo>
                    <a:pt x="808605" y="769811"/>
                    <a:pt x="822131" y="756095"/>
                    <a:pt x="871756" y="755999"/>
                  </a:cubicBezTo>
                  <a:cubicBezTo>
                    <a:pt x="1008630" y="755809"/>
                    <a:pt x="1145409" y="755809"/>
                    <a:pt x="1282283" y="755999"/>
                  </a:cubicBezTo>
                  <a:cubicBezTo>
                    <a:pt x="1330766" y="756095"/>
                    <a:pt x="1345434" y="771049"/>
                    <a:pt x="1345815" y="819531"/>
                  </a:cubicBezTo>
                  <a:cubicBezTo>
                    <a:pt x="1345910" y="840677"/>
                    <a:pt x="1345815" y="861822"/>
                    <a:pt x="1345815" y="887921"/>
                  </a:cubicBezTo>
                  <a:cubicBezTo>
                    <a:pt x="1362865" y="872395"/>
                    <a:pt x="1375247" y="860108"/>
                    <a:pt x="1388678" y="849154"/>
                  </a:cubicBezTo>
                  <a:cubicBezTo>
                    <a:pt x="1483070" y="771620"/>
                    <a:pt x="1591370" y="730377"/>
                    <a:pt x="1713480" y="722186"/>
                  </a:cubicBezTo>
                  <a:cubicBezTo>
                    <a:pt x="1834257" y="714089"/>
                    <a:pt x="1951319" y="727520"/>
                    <a:pt x="2062190" y="777716"/>
                  </a:cubicBezTo>
                  <a:cubicBezTo>
                    <a:pt x="2198303" y="839438"/>
                    <a:pt x="2276027" y="950786"/>
                    <a:pt x="2319842" y="1089279"/>
                  </a:cubicBezTo>
                  <a:cubicBezTo>
                    <a:pt x="2344512" y="1167289"/>
                    <a:pt x="2356513" y="1247680"/>
                    <a:pt x="2361847" y="1329118"/>
                  </a:cubicBezTo>
                  <a:cubicBezTo>
                    <a:pt x="2362133" y="1333595"/>
                    <a:pt x="2363752" y="1338072"/>
                    <a:pt x="2364800" y="1342549"/>
                  </a:cubicBezTo>
                  <a:cubicBezTo>
                    <a:pt x="2364800" y="1674781"/>
                    <a:pt x="2364800" y="2007013"/>
                    <a:pt x="2364800" y="2339245"/>
                  </a:cubicBezTo>
                  <a:close/>
                  <a:moveTo>
                    <a:pt x="283968" y="0"/>
                  </a:moveTo>
                  <a:cubicBezTo>
                    <a:pt x="281015" y="953"/>
                    <a:pt x="278158" y="2286"/>
                    <a:pt x="275205" y="2667"/>
                  </a:cubicBezTo>
                  <a:cubicBezTo>
                    <a:pt x="114137" y="22384"/>
                    <a:pt x="-2068" y="165830"/>
                    <a:pt x="28" y="321088"/>
                  </a:cubicBezTo>
                  <a:cubicBezTo>
                    <a:pt x="2314" y="485585"/>
                    <a:pt x="147761" y="654177"/>
                    <a:pt x="358263" y="627317"/>
                  </a:cubicBezTo>
                  <a:cubicBezTo>
                    <a:pt x="492661" y="610172"/>
                    <a:pt x="596483" y="510064"/>
                    <a:pt x="624868" y="377571"/>
                  </a:cubicBezTo>
                  <a:cubicBezTo>
                    <a:pt x="652109" y="250317"/>
                    <a:pt x="594102" y="118396"/>
                    <a:pt x="480088" y="46387"/>
                  </a:cubicBezTo>
                  <a:cubicBezTo>
                    <a:pt x="439607" y="20955"/>
                    <a:pt x="394649" y="9144"/>
                    <a:pt x="348548" y="0"/>
                  </a:cubicBezTo>
                  <a:cubicBezTo>
                    <a:pt x="327021" y="0"/>
                    <a:pt x="305495" y="0"/>
                    <a:pt x="283968" y="0"/>
                  </a:cubicBezTo>
                  <a:close/>
                  <a:moveTo>
                    <a:pt x="37937" y="2302764"/>
                  </a:moveTo>
                  <a:cubicBezTo>
                    <a:pt x="37937" y="2349627"/>
                    <a:pt x="51177" y="2363153"/>
                    <a:pt x="97945" y="2363248"/>
                  </a:cubicBezTo>
                  <a:cubicBezTo>
                    <a:pt x="243201" y="2363343"/>
                    <a:pt x="388457" y="2363343"/>
                    <a:pt x="533809" y="2363248"/>
                  </a:cubicBezTo>
                  <a:cubicBezTo>
                    <a:pt x="579434" y="2363248"/>
                    <a:pt x="594197" y="2348198"/>
                    <a:pt x="594197" y="2302002"/>
                  </a:cubicBezTo>
                  <a:cubicBezTo>
                    <a:pt x="594293" y="1806988"/>
                    <a:pt x="594293" y="1311974"/>
                    <a:pt x="594197" y="816959"/>
                  </a:cubicBezTo>
                  <a:cubicBezTo>
                    <a:pt x="594197" y="771715"/>
                    <a:pt x="578767" y="756285"/>
                    <a:pt x="532856" y="756190"/>
                  </a:cubicBezTo>
                  <a:cubicBezTo>
                    <a:pt x="387600" y="755999"/>
                    <a:pt x="242344" y="755999"/>
                    <a:pt x="96992" y="756190"/>
                  </a:cubicBezTo>
                  <a:cubicBezTo>
                    <a:pt x="51939" y="756285"/>
                    <a:pt x="38033" y="770573"/>
                    <a:pt x="38033" y="815531"/>
                  </a:cubicBezTo>
                  <a:cubicBezTo>
                    <a:pt x="38033" y="1063085"/>
                    <a:pt x="38033" y="1310545"/>
                    <a:pt x="38033" y="1558100"/>
                  </a:cubicBezTo>
                  <a:cubicBezTo>
                    <a:pt x="37937" y="1806226"/>
                    <a:pt x="37937" y="2054543"/>
                    <a:pt x="37937" y="2302764"/>
                  </a:cubicBezTo>
                  <a:close/>
                </a:path>
              </a:pathLst>
            </a:custGeom>
            <a:gradFill>
              <a:gsLst>
                <a:gs pos="100000">
                  <a:schemeClr val="accent1">
                    <a:lumMod val="50000"/>
                    <a:lumOff val="50000"/>
                  </a:schemeClr>
                </a:gs>
                <a:gs pos="0">
                  <a:schemeClr val="accent2"/>
                </a:gs>
              </a:gsLst>
              <a:path path="circle">
                <a:fillToRect r="100000" b="100000"/>
              </a:path>
            </a:gradFill>
            <a:ln w="3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5" name="TextBox 144">
              <a:extLst>
                <a:ext uri="{FF2B5EF4-FFF2-40B4-BE49-F238E27FC236}">
                  <a16:creationId xmlns:a16="http://schemas.microsoft.com/office/drawing/2014/main" id="{75A37D75-8A96-4F1D-B02F-05A2D97D3CDF}"/>
                </a:ext>
              </a:extLst>
            </p:cNvPr>
            <p:cNvSpPr txBox="1"/>
            <p:nvPr/>
          </p:nvSpPr>
          <p:spPr>
            <a:xfrm>
              <a:off x="532550" y="3578543"/>
              <a:ext cx="857927" cy="276999"/>
            </a:xfrm>
            <a:prstGeom prst="rect">
              <a:avLst/>
            </a:prstGeom>
            <a:noFill/>
          </p:spPr>
          <p:txBody>
            <a:bodyPr wrap="none" rtlCol="0">
              <a:spAutoFit/>
            </a:bodyPr>
            <a:lstStyle/>
            <a:p>
              <a:pPr algn="ctr"/>
              <a:r>
                <a:rPr lang="en-US" sz="1200" dirty="0">
                  <a:solidFill>
                    <a:schemeClr val="bg1"/>
                  </a:solidFill>
                  <a:latin typeface="Montserrat" panose="00000500000000000000" pitchFamily="50" charset="0"/>
                </a:rPr>
                <a:t>LinkedIn</a:t>
              </a:r>
            </a:p>
          </p:txBody>
        </p:sp>
      </p:grpSp>
      <p:grpSp>
        <p:nvGrpSpPr>
          <p:cNvPr id="12330" name="Group 12329">
            <a:extLst>
              <a:ext uri="{FF2B5EF4-FFF2-40B4-BE49-F238E27FC236}">
                <a16:creationId xmlns:a16="http://schemas.microsoft.com/office/drawing/2014/main" id="{7569D50B-297F-43DE-BB18-1209E467632B}"/>
              </a:ext>
            </a:extLst>
          </p:cNvPr>
          <p:cNvGrpSpPr/>
          <p:nvPr/>
        </p:nvGrpSpPr>
        <p:grpSpPr>
          <a:xfrm>
            <a:off x="648767" y="4325349"/>
            <a:ext cx="625492" cy="578899"/>
            <a:chOff x="648767" y="4325349"/>
            <a:chExt cx="625492" cy="578899"/>
          </a:xfrm>
        </p:grpSpPr>
        <p:sp>
          <p:nvSpPr>
            <p:cNvPr id="137" name="Freeform: Shape 136">
              <a:extLst>
                <a:ext uri="{FF2B5EF4-FFF2-40B4-BE49-F238E27FC236}">
                  <a16:creationId xmlns:a16="http://schemas.microsoft.com/office/drawing/2014/main" id="{9D48A58E-68E8-4BE8-9B23-07496E056270}"/>
                </a:ext>
              </a:extLst>
            </p:cNvPr>
            <p:cNvSpPr/>
            <p:nvPr/>
          </p:nvSpPr>
          <p:spPr>
            <a:xfrm>
              <a:off x="805967" y="4325349"/>
              <a:ext cx="311092" cy="233320"/>
            </a:xfrm>
            <a:custGeom>
              <a:avLst/>
              <a:gdLst>
                <a:gd name="connsiteX0" fmla="*/ 1177151 w 1175657"/>
                <a:gd name="connsiteY0" fmla="*/ 246537 h 881742"/>
                <a:gd name="connsiteX1" fmla="*/ 1177151 w 1175657"/>
                <a:gd name="connsiteY1" fmla="*/ 795331 h 881742"/>
                <a:gd name="connsiteX2" fmla="*/ 1173906 w 1175657"/>
                <a:gd name="connsiteY2" fmla="*/ 805128 h 881742"/>
                <a:gd name="connsiteX3" fmla="*/ 1067055 w 1175657"/>
                <a:gd name="connsiteY3" fmla="*/ 883383 h 881742"/>
                <a:gd name="connsiteX4" fmla="*/ 110977 w 1175657"/>
                <a:gd name="connsiteY4" fmla="*/ 883352 h 881742"/>
                <a:gd name="connsiteX5" fmla="*/ 636 w 1175657"/>
                <a:gd name="connsiteY5" fmla="*/ 772858 h 881742"/>
                <a:gd name="connsiteX6" fmla="*/ 636 w 1175657"/>
                <a:gd name="connsiteY6" fmla="*/ 263254 h 881742"/>
                <a:gd name="connsiteX7" fmla="*/ 759 w 1175657"/>
                <a:gd name="connsiteY7" fmla="*/ 254069 h 881742"/>
                <a:gd name="connsiteX8" fmla="*/ 8076 w 1175657"/>
                <a:gd name="connsiteY8" fmla="*/ 250426 h 881742"/>
                <a:gd name="connsiteX9" fmla="*/ 15730 w 1175657"/>
                <a:gd name="connsiteY9" fmla="*/ 255477 h 881742"/>
                <a:gd name="connsiteX10" fmla="*/ 482625 w 1175657"/>
                <a:gd name="connsiteY10" fmla="*/ 566751 h 881742"/>
                <a:gd name="connsiteX11" fmla="*/ 695683 w 1175657"/>
                <a:gd name="connsiteY11" fmla="*/ 567026 h 881742"/>
                <a:gd name="connsiteX12" fmla="*/ 1160710 w 1175657"/>
                <a:gd name="connsiteY12" fmla="*/ 257008 h 881742"/>
                <a:gd name="connsiteX13" fmla="*/ 1177151 w 1175657"/>
                <a:gd name="connsiteY13" fmla="*/ 246537 h 881742"/>
                <a:gd name="connsiteX14" fmla="*/ 1177151 w 1175657"/>
                <a:gd name="connsiteY14" fmla="*/ 88099 h 881742"/>
                <a:gd name="connsiteX15" fmla="*/ 1173263 w 1175657"/>
                <a:gd name="connsiteY15" fmla="*/ 76098 h 881742"/>
                <a:gd name="connsiteX16" fmla="*/ 1069352 w 1175657"/>
                <a:gd name="connsiteY16" fmla="*/ 78 h 881742"/>
                <a:gd name="connsiteX17" fmla="*/ 108619 w 1175657"/>
                <a:gd name="connsiteY17" fmla="*/ 109 h 881742"/>
                <a:gd name="connsiteX18" fmla="*/ 35661 w 1175657"/>
                <a:gd name="connsiteY18" fmla="*/ 28949 h 881742"/>
                <a:gd name="connsiteX19" fmla="*/ 49683 w 1175657"/>
                <a:gd name="connsiteY19" fmla="*/ 198807 h 881742"/>
                <a:gd name="connsiteX20" fmla="*/ 519456 w 1175657"/>
                <a:gd name="connsiteY20" fmla="*/ 512071 h 881742"/>
                <a:gd name="connsiteX21" fmla="*/ 658882 w 1175657"/>
                <a:gd name="connsiteY21" fmla="*/ 512315 h 881742"/>
                <a:gd name="connsiteX22" fmla="*/ 1123083 w 1175657"/>
                <a:gd name="connsiteY22" fmla="*/ 203155 h 881742"/>
                <a:gd name="connsiteX23" fmla="*/ 1177120 w 1175657"/>
                <a:gd name="connsiteY23" fmla="*/ 129400 h 881742"/>
                <a:gd name="connsiteX24" fmla="*/ 1177151 w 1175657"/>
                <a:gd name="connsiteY24" fmla="*/ 88099 h 8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75657" h="881742">
                  <a:moveTo>
                    <a:pt x="1177151" y="246537"/>
                  </a:moveTo>
                  <a:cubicBezTo>
                    <a:pt x="1177151" y="429469"/>
                    <a:pt x="1177151" y="612400"/>
                    <a:pt x="1177151" y="795331"/>
                  </a:cubicBezTo>
                  <a:cubicBezTo>
                    <a:pt x="1176049" y="798606"/>
                    <a:pt x="1174946" y="801852"/>
                    <a:pt x="1173906" y="805128"/>
                  </a:cubicBezTo>
                  <a:cubicBezTo>
                    <a:pt x="1158353" y="853471"/>
                    <a:pt x="1117848" y="883352"/>
                    <a:pt x="1067055" y="883383"/>
                  </a:cubicBezTo>
                  <a:cubicBezTo>
                    <a:pt x="748373" y="883443"/>
                    <a:pt x="429659" y="883474"/>
                    <a:pt x="110977" y="883352"/>
                  </a:cubicBezTo>
                  <a:cubicBezTo>
                    <a:pt x="48245" y="883321"/>
                    <a:pt x="667" y="835468"/>
                    <a:pt x="636" y="772858"/>
                  </a:cubicBezTo>
                  <a:cubicBezTo>
                    <a:pt x="575" y="603000"/>
                    <a:pt x="606" y="433112"/>
                    <a:pt x="636" y="263254"/>
                  </a:cubicBezTo>
                  <a:cubicBezTo>
                    <a:pt x="636" y="260192"/>
                    <a:pt x="667" y="257131"/>
                    <a:pt x="759" y="254069"/>
                  </a:cubicBezTo>
                  <a:cubicBezTo>
                    <a:pt x="912" y="248344"/>
                    <a:pt x="3606" y="247517"/>
                    <a:pt x="8076" y="250426"/>
                  </a:cubicBezTo>
                  <a:cubicBezTo>
                    <a:pt x="10648" y="252110"/>
                    <a:pt x="13189" y="253793"/>
                    <a:pt x="15730" y="255477"/>
                  </a:cubicBezTo>
                  <a:cubicBezTo>
                    <a:pt x="171352" y="359235"/>
                    <a:pt x="327004" y="462993"/>
                    <a:pt x="482625" y="566751"/>
                  </a:cubicBezTo>
                  <a:cubicBezTo>
                    <a:pt x="554451" y="614635"/>
                    <a:pt x="624041" y="614787"/>
                    <a:pt x="695683" y="567026"/>
                  </a:cubicBezTo>
                  <a:cubicBezTo>
                    <a:pt x="850692" y="463697"/>
                    <a:pt x="1005701" y="360337"/>
                    <a:pt x="1160710" y="257008"/>
                  </a:cubicBezTo>
                  <a:cubicBezTo>
                    <a:pt x="1166129" y="253395"/>
                    <a:pt x="1171671" y="250028"/>
                    <a:pt x="1177151" y="246537"/>
                  </a:cubicBezTo>
                  <a:close/>
                  <a:moveTo>
                    <a:pt x="1177151" y="88099"/>
                  </a:moveTo>
                  <a:cubicBezTo>
                    <a:pt x="1175865" y="84089"/>
                    <a:pt x="1174549" y="80108"/>
                    <a:pt x="1173263" y="76098"/>
                  </a:cubicBezTo>
                  <a:cubicBezTo>
                    <a:pt x="1158475" y="30725"/>
                    <a:pt x="1117144" y="109"/>
                    <a:pt x="1069352" y="78"/>
                  </a:cubicBezTo>
                  <a:cubicBezTo>
                    <a:pt x="749108" y="-44"/>
                    <a:pt x="428863" y="-14"/>
                    <a:pt x="108619" y="109"/>
                  </a:cubicBezTo>
                  <a:cubicBezTo>
                    <a:pt x="80728" y="109"/>
                    <a:pt x="56143" y="10028"/>
                    <a:pt x="35661" y="28949"/>
                  </a:cubicBezTo>
                  <a:cubicBezTo>
                    <a:pt x="-17060" y="77629"/>
                    <a:pt x="-10447" y="158639"/>
                    <a:pt x="49683" y="198807"/>
                  </a:cubicBezTo>
                  <a:cubicBezTo>
                    <a:pt x="206193" y="303361"/>
                    <a:pt x="362855" y="407670"/>
                    <a:pt x="519456" y="512071"/>
                  </a:cubicBezTo>
                  <a:cubicBezTo>
                    <a:pt x="568779" y="544952"/>
                    <a:pt x="609712" y="545106"/>
                    <a:pt x="658882" y="512315"/>
                  </a:cubicBezTo>
                  <a:cubicBezTo>
                    <a:pt x="813585" y="409200"/>
                    <a:pt x="968135" y="305871"/>
                    <a:pt x="1123083" y="203155"/>
                  </a:cubicBezTo>
                  <a:cubicBezTo>
                    <a:pt x="1150607" y="184907"/>
                    <a:pt x="1169742" y="161792"/>
                    <a:pt x="1177120" y="129400"/>
                  </a:cubicBezTo>
                  <a:cubicBezTo>
                    <a:pt x="1177151" y="115654"/>
                    <a:pt x="1177151" y="101876"/>
                    <a:pt x="1177151" y="88099"/>
                  </a:cubicBezTo>
                  <a:close/>
                </a:path>
              </a:pathLst>
            </a:custGeom>
            <a:gradFill>
              <a:gsLst>
                <a:gs pos="100000">
                  <a:schemeClr val="accent1">
                    <a:lumMod val="50000"/>
                    <a:lumOff val="50000"/>
                  </a:schemeClr>
                </a:gs>
                <a:gs pos="0">
                  <a:schemeClr val="accent2"/>
                </a:gs>
              </a:gsLst>
              <a:path path="circle">
                <a:fillToRect r="100000" b="100000"/>
              </a:path>
            </a:gradFill>
            <a:ln w="3060" cap="flat">
              <a:noFill/>
              <a:prstDash val="solid"/>
              <a:miter/>
            </a:ln>
          </p:spPr>
          <p:txBody>
            <a:bodyPr rtlCol="0" anchor="ctr"/>
            <a:lstStyle/>
            <a:p>
              <a:pPr algn="ctr"/>
              <a:endParaRPr lang="en-US"/>
            </a:p>
          </p:txBody>
        </p:sp>
        <p:sp>
          <p:nvSpPr>
            <p:cNvPr id="146" name="TextBox 145">
              <a:extLst>
                <a:ext uri="{FF2B5EF4-FFF2-40B4-BE49-F238E27FC236}">
                  <a16:creationId xmlns:a16="http://schemas.microsoft.com/office/drawing/2014/main" id="{EE98DFBE-B0DA-48CF-9E9A-2B9737B0D19A}"/>
                </a:ext>
              </a:extLst>
            </p:cNvPr>
            <p:cNvSpPr txBox="1"/>
            <p:nvPr/>
          </p:nvSpPr>
          <p:spPr>
            <a:xfrm>
              <a:off x="648767" y="4627249"/>
              <a:ext cx="625492" cy="276999"/>
            </a:xfrm>
            <a:prstGeom prst="rect">
              <a:avLst/>
            </a:prstGeom>
            <a:noFill/>
          </p:spPr>
          <p:txBody>
            <a:bodyPr wrap="none" rtlCol="0">
              <a:spAutoFit/>
            </a:bodyPr>
            <a:lstStyle/>
            <a:p>
              <a:pPr algn="ctr"/>
              <a:r>
                <a:rPr lang="en-US" sz="1200" dirty="0">
                  <a:solidFill>
                    <a:schemeClr val="bg1"/>
                  </a:solidFill>
                  <a:latin typeface="Montserrat" panose="00000500000000000000" pitchFamily="50" charset="0"/>
                </a:rPr>
                <a:t>Email</a:t>
              </a:r>
            </a:p>
          </p:txBody>
        </p:sp>
      </p:grpSp>
      <p:grpSp>
        <p:nvGrpSpPr>
          <p:cNvPr id="12331" name="Group 12330">
            <a:extLst>
              <a:ext uri="{FF2B5EF4-FFF2-40B4-BE49-F238E27FC236}">
                <a16:creationId xmlns:a16="http://schemas.microsoft.com/office/drawing/2014/main" id="{2E12F4BE-07BC-40A5-B2A2-25C48F4FA68F}"/>
              </a:ext>
            </a:extLst>
          </p:cNvPr>
          <p:cNvGrpSpPr/>
          <p:nvPr/>
        </p:nvGrpSpPr>
        <p:grpSpPr>
          <a:xfrm>
            <a:off x="414729" y="5364308"/>
            <a:ext cx="1093569" cy="669195"/>
            <a:chOff x="414729" y="5364308"/>
            <a:chExt cx="1093569" cy="669195"/>
          </a:xfrm>
        </p:grpSpPr>
        <p:sp>
          <p:nvSpPr>
            <p:cNvPr id="136" name="Freeform: Shape 135">
              <a:extLst>
                <a:ext uri="{FF2B5EF4-FFF2-40B4-BE49-F238E27FC236}">
                  <a16:creationId xmlns:a16="http://schemas.microsoft.com/office/drawing/2014/main" id="{1CB17C7C-3C21-4687-A062-D529B0080FB9}"/>
                </a:ext>
              </a:extLst>
            </p:cNvPr>
            <p:cNvSpPr/>
            <p:nvPr/>
          </p:nvSpPr>
          <p:spPr>
            <a:xfrm>
              <a:off x="806570" y="5364308"/>
              <a:ext cx="309886" cy="309886"/>
            </a:xfrm>
            <a:custGeom>
              <a:avLst/>
              <a:gdLst>
                <a:gd name="connsiteX0" fmla="*/ 0 w 1175657"/>
                <a:gd name="connsiteY0" fmla="*/ 315183 h 1175657"/>
                <a:gd name="connsiteX1" fmla="*/ 59548 w 1175657"/>
                <a:gd name="connsiteY1" fmla="*/ 212160 h 1175657"/>
                <a:gd name="connsiteX2" fmla="*/ 128098 w 1175657"/>
                <a:gd name="connsiteY2" fmla="*/ 144223 h 1175657"/>
                <a:gd name="connsiteX3" fmla="*/ 258736 w 1175657"/>
                <a:gd name="connsiteY3" fmla="*/ 141101 h 1175657"/>
                <a:gd name="connsiteX4" fmla="*/ 405143 w 1175657"/>
                <a:gd name="connsiteY4" fmla="*/ 288731 h 1175657"/>
                <a:gd name="connsiteX5" fmla="*/ 407286 w 1175657"/>
                <a:gd name="connsiteY5" fmla="*/ 397357 h 1175657"/>
                <a:gd name="connsiteX6" fmla="*/ 318101 w 1175657"/>
                <a:gd name="connsiteY6" fmla="*/ 488440 h 1175657"/>
                <a:gd name="connsiteX7" fmla="*/ 311580 w 1175657"/>
                <a:gd name="connsiteY7" fmla="*/ 525700 h 1175657"/>
                <a:gd name="connsiteX8" fmla="*/ 430799 w 1175657"/>
                <a:gd name="connsiteY8" fmla="*/ 693567 h 1175657"/>
                <a:gd name="connsiteX9" fmla="*/ 611127 w 1175657"/>
                <a:gd name="connsiteY9" fmla="*/ 843678 h 1175657"/>
                <a:gd name="connsiteX10" fmla="*/ 651847 w 1175657"/>
                <a:gd name="connsiteY10" fmla="*/ 864956 h 1175657"/>
                <a:gd name="connsiteX11" fmla="*/ 688831 w 1175657"/>
                <a:gd name="connsiteY11" fmla="*/ 858711 h 1175657"/>
                <a:gd name="connsiteX12" fmla="*/ 765922 w 1175657"/>
                <a:gd name="connsiteY12" fmla="*/ 781435 h 1175657"/>
                <a:gd name="connsiteX13" fmla="*/ 801070 w 1175657"/>
                <a:gd name="connsiteY13" fmla="*/ 756024 h 1175657"/>
                <a:gd name="connsiteX14" fmla="*/ 886642 w 1175657"/>
                <a:gd name="connsiteY14" fmla="*/ 770444 h 1175657"/>
                <a:gd name="connsiteX15" fmla="*/ 1037395 w 1175657"/>
                <a:gd name="connsiteY15" fmla="*/ 920157 h 1175657"/>
                <a:gd name="connsiteX16" fmla="*/ 1038160 w 1175657"/>
                <a:gd name="connsiteY16" fmla="*/ 1042713 h 1175657"/>
                <a:gd name="connsiteX17" fmla="*/ 940373 w 1175657"/>
                <a:gd name="connsiteY17" fmla="*/ 1141481 h 1175657"/>
                <a:gd name="connsiteX18" fmla="*/ 862118 w 1175657"/>
                <a:gd name="connsiteY18" fmla="*/ 1177240 h 1175657"/>
                <a:gd name="connsiteX19" fmla="*/ 800059 w 1175657"/>
                <a:gd name="connsiteY19" fmla="*/ 1177240 h 1175657"/>
                <a:gd name="connsiteX20" fmla="*/ 734816 w 1175657"/>
                <a:gd name="connsiteY20" fmla="*/ 1164749 h 1175657"/>
                <a:gd name="connsiteX21" fmla="*/ 442310 w 1175657"/>
                <a:gd name="connsiteY21" fmla="*/ 1018771 h 1175657"/>
                <a:gd name="connsiteX22" fmla="*/ 230508 w 1175657"/>
                <a:gd name="connsiteY22" fmla="*/ 825829 h 1175657"/>
                <a:gd name="connsiteX23" fmla="*/ 31 w 1175657"/>
                <a:gd name="connsiteY23" fmla="*/ 381804 h 1175657"/>
                <a:gd name="connsiteX24" fmla="*/ 0 w 1175657"/>
                <a:gd name="connsiteY24" fmla="*/ 315183 h 1175657"/>
                <a:gd name="connsiteX25" fmla="*/ 606933 w 1175657"/>
                <a:gd name="connsiteY25" fmla="*/ 94625 h 1175657"/>
                <a:gd name="connsiteX26" fmla="*/ 691648 w 1175657"/>
                <a:gd name="connsiteY26" fmla="*/ 115016 h 1175657"/>
                <a:gd name="connsiteX27" fmla="*/ 906909 w 1175657"/>
                <a:gd name="connsiteY27" fmla="*/ 241184 h 1175657"/>
                <a:gd name="connsiteX28" fmla="*/ 1053591 w 1175657"/>
                <a:gd name="connsiteY28" fmla="*/ 455374 h 1175657"/>
                <a:gd name="connsiteX29" fmla="*/ 1082860 w 1175657"/>
                <a:gd name="connsiteY29" fmla="*/ 556683 h 1175657"/>
                <a:gd name="connsiteX30" fmla="*/ 1094647 w 1175657"/>
                <a:gd name="connsiteY30" fmla="*/ 568286 h 1175657"/>
                <a:gd name="connsiteX31" fmla="*/ 1169228 w 1175657"/>
                <a:gd name="connsiteY31" fmla="*/ 555244 h 1175657"/>
                <a:gd name="connsiteX32" fmla="*/ 1176882 w 1175657"/>
                <a:gd name="connsiteY32" fmla="*/ 544375 h 1175657"/>
                <a:gd name="connsiteX33" fmla="*/ 1167360 w 1175657"/>
                <a:gd name="connsiteY33" fmla="*/ 500655 h 1175657"/>
                <a:gd name="connsiteX34" fmla="*/ 977847 w 1175657"/>
                <a:gd name="connsiteY34" fmla="*/ 178207 h 1175657"/>
                <a:gd name="connsiteX35" fmla="*/ 616853 w 1175657"/>
                <a:gd name="connsiteY35" fmla="*/ 328 h 1175657"/>
                <a:gd name="connsiteX36" fmla="*/ 604667 w 1175657"/>
                <a:gd name="connsiteY36" fmla="*/ 8196 h 1175657"/>
                <a:gd name="connsiteX37" fmla="*/ 593462 w 1175657"/>
                <a:gd name="connsiteY37" fmla="*/ 88992 h 1175657"/>
                <a:gd name="connsiteX38" fmla="*/ 606933 w 1175657"/>
                <a:gd name="connsiteY38" fmla="*/ 94625 h 1175657"/>
                <a:gd name="connsiteX39" fmla="*/ 937403 w 1175657"/>
                <a:gd name="connsiteY39" fmla="*/ 556499 h 1175657"/>
                <a:gd name="connsiteX40" fmla="*/ 870537 w 1175657"/>
                <a:gd name="connsiteY40" fmla="*/ 401796 h 1175657"/>
                <a:gd name="connsiteX41" fmla="*/ 604116 w 1175657"/>
                <a:gd name="connsiteY41" fmla="*/ 235398 h 1175657"/>
                <a:gd name="connsiteX42" fmla="*/ 592605 w 1175657"/>
                <a:gd name="connsiteY42" fmla="*/ 243634 h 1175657"/>
                <a:gd name="connsiteX43" fmla="*/ 582746 w 1175657"/>
                <a:gd name="connsiteY43" fmla="*/ 313989 h 1175657"/>
                <a:gd name="connsiteX44" fmla="*/ 595146 w 1175657"/>
                <a:gd name="connsiteY44" fmla="*/ 330063 h 1175657"/>
                <a:gd name="connsiteX45" fmla="*/ 782333 w 1175657"/>
                <a:gd name="connsiteY45" fmla="*/ 441536 h 1175657"/>
                <a:gd name="connsiteX46" fmla="*/ 844759 w 1175657"/>
                <a:gd name="connsiteY46" fmla="*/ 574195 h 1175657"/>
                <a:gd name="connsiteX47" fmla="*/ 855352 w 1175657"/>
                <a:gd name="connsiteY47" fmla="*/ 583962 h 1175657"/>
                <a:gd name="connsiteX48" fmla="*/ 932198 w 1175657"/>
                <a:gd name="connsiteY48" fmla="*/ 570797 h 1175657"/>
                <a:gd name="connsiteX49" fmla="*/ 938352 w 1175657"/>
                <a:gd name="connsiteY49" fmla="*/ 560877 h 1175657"/>
                <a:gd name="connsiteX50" fmla="*/ 937403 w 1175657"/>
                <a:gd name="connsiteY50" fmla="*/ 556499 h 117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175657" h="1175657">
                  <a:moveTo>
                    <a:pt x="0" y="315183"/>
                  </a:moveTo>
                  <a:cubicBezTo>
                    <a:pt x="5725" y="272658"/>
                    <a:pt x="28687" y="240450"/>
                    <a:pt x="59548" y="212160"/>
                  </a:cubicBezTo>
                  <a:cubicBezTo>
                    <a:pt x="83245" y="190454"/>
                    <a:pt x="105197" y="166818"/>
                    <a:pt x="128098" y="144223"/>
                  </a:cubicBezTo>
                  <a:cubicBezTo>
                    <a:pt x="170532" y="102371"/>
                    <a:pt x="215690" y="100014"/>
                    <a:pt x="258736" y="141101"/>
                  </a:cubicBezTo>
                  <a:cubicBezTo>
                    <a:pt x="308855" y="188953"/>
                    <a:pt x="358453" y="237480"/>
                    <a:pt x="405143" y="288731"/>
                  </a:cubicBezTo>
                  <a:cubicBezTo>
                    <a:pt x="434840" y="321337"/>
                    <a:pt x="435544" y="363557"/>
                    <a:pt x="407286" y="397357"/>
                  </a:cubicBezTo>
                  <a:cubicBezTo>
                    <a:pt x="379976" y="430024"/>
                    <a:pt x="347768" y="458008"/>
                    <a:pt x="318101" y="488440"/>
                  </a:cubicBezTo>
                  <a:cubicBezTo>
                    <a:pt x="303589" y="503319"/>
                    <a:pt x="303007" y="507054"/>
                    <a:pt x="311580" y="525700"/>
                  </a:cubicBezTo>
                  <a:cubicBezTo>
                    <a:pt x="340757" y="589197"/>
                    <a:pt x="383926" y="642714"/>
                    <a:pt x="430799" y="693567"/>
                  </a:cubicBezTo>
                  <a:cubicBezTo>
                    <a:pt x="484254" y="751585"/>
                    <a:pt x="543007" y="803295"/>
                    <a:pt x="611127" y="843678"/>
                  </a:cubicBezTo>
                  <a:cubicBezTo>
                    <a:pt x="624292" y="851485"/>
                    <a:pt x="638192" y="858037"/>
                    <a:pt x="651847" y="864956"/>
                  </a:cubicBezTo>
                  <a:cubicBezTo>
                    <a:pt x="670584" y="874478"/>
                    <a:pt x="673615" y="873927"/>
                    <a:pt x="688831" y="858711"/>
                  </a:cubicBezTo>
                  <a:cubicBezTo>
                    <a:pt x="714579" y="832993"/>
                    <a:pt x="740266" y="807245"/>
                    <a:pt x="765922" y="781435"/>
                  </a:cubicBezTo>
                  <a:cubicBezTo>
                    <a:pt x="776271" y="771026"/>
                    <a:pt x="787415" y="761749"/>
                    <a:pt x="801070" y="756024"/>
                  </a:cubicBezTo>
                  <a:cubicBezTo>
                    <a:pt x="832574" y="742859"/>
                    <a:pt x="862026" y="748186"/>
                    <a:pt x="886642" y="770444"/>
                  </a:cubicBezTo>
                  <a:cubicBezTo>
                    <a:pt x="939179" y="817991"/>
                    <a:pt x="988991" y="868477"/>
                    <a:pt x="1037395" y="920157"/>
                  </a:cubicBezTo>
                  <a:cubicBezTo>
                    <a:pt x="1076002" y="961366"/>
                    <a:pt x="1075757" y="1000800"/>
                    <a:pt x="1038160" y="1042713"/>
                  </a:cubicBezTo>
                  <a:cubicBezTo>
                    <a:pt x="1007269" y="1077156"/>
                    <a:pt x="973805" y="1109395"/>
                    <a:pt x="940373" y="1141481"/>
                  </a:cubicBezTo>
                  <a:cubicBezTo>
                    <a:pt x="918788" y="1162177"/>
                    <a:pt x="891264" y="1172005"/>
                    <a:pt x="862118" y="1177240"/>
                  </a:cubicBezTo>
                  <a:cubicBezTo>
                    <a:pt x="841422" y="1177240"/>
                    <a:pt x="820725" y="1177240"/>
                    <a:pt x="800059" y="1177240"/>
                  </a:cubicBezTo>
                  <a:cubicBezTo>
                    <a:pt x="778261" y="1173321"/>
                    <a:pt x="756248" y="1170597"/>
                    <a:pt x="734816" y="1164749"/>
                  </a:cubicBezTo>
                  <a:cubicBezTo>
                    <a:pt x="627630" y="1135510"/>
                    <a:pt x="532597" y="1081565"/>
                    <a:pt x="442310" y="1018771"/>
                  </a:cubicBezTo>
                  <a:cubicBezTo>
                    <a:pt x="363352" y="963877"/>
                    <a:pt x="292904" y="899093"/>
                    <a:pt x="230508" y="825829"/>
                  </a:cubicBezTo>
                  <a:cubicBezTo>
                    <a:pt x="119556" y="695558"/>
                    <a:pt x="30983" y="553621"/>
                    <a:pt x="31" y="381804"/>
                  </a:cubicBezTo>
                  <a:cubicBezTo>
                    <a:pt x="0" y="359607"/>
                    <a:pt x="0" y="337380"/>
                    <a:pt x="0" y="315183"/>
                  </a:cubicBezTo>
                  <a:close/>
                  <a:moveTo>
                    <a:pt x="606933" y="94625"/>
                  </a:moveTo>
                  <a:cubicBezTo>
                    <a:pt x="635682" y="99371"/>
                    <a:pt x="663940" y="106045"/>
                    <a:pt x="691648" y="115016"/>
                  </a:cubicBezTo>
                  <a:cubicBezTo>
                    <a:pt x="772627" y="141253"/>
                    <a:pt x="844330" y="183289"/>
                    <a:pt x="906909" y="241184"/>
                  </a:cubicBezTo>
                  <a:cubicBezTo>
                    <a:pt x="972122" y="301528"/>
                    <a:pt x="1021015" y="372803"/>
                    <a:pt x="1053591" y="455374"/>
                  </a:cubicBezTo>
                  <a:cubicBezTo>
                    <a:pt x="1066542" y="488226"/>
                    <a:pt x="1076216" y="521995"/>
                    <a:pt x="1082860" y="556683"/>
                  </a:cubicBezTo>
                  <a:cubicBezTo>
                    <a:pt x="1084054" y="562898"/>
                    <a:pt x="1084697" y="570093"/>
                    <a:pt x="1094647" y="568286"/>
                  </a:cubicBezTo>
                  <a:cubicBezTo>
                    <a:pt x="1119477" y="563725"/>
                    <a:pt x="1144306" y="559316"/>
                    <a:pt x="1169228" y="555244"/>
                  </a:cubicBezTo>
                  <a:cubicBezTo>
                    <a:pt x="1176147" y="554111"/>
                    <a:pt x="1178443" y="551141"/>
                    <a:pt x="1176882" y="544375"/>
                  </a:cubicBezTo>
                  <a:cubicBezTo>
                    <a:pt x="1173575" y="529833"/>
                    <a:pt x="1171157" y="515076"/>
                    <a:pt x="1167360" y="500655"/>
                  </a:cubicBezTo>
                  <a:cubicBezTo>
                    <a:pt x="1134417" y="375436"/>
                    <a:pt x="1071807" y="267637"/>
                    <a:pt x="977847" y="178207"/>
                  </a:cubicBezTo>
                  <a:cubicBezTo>
                    <a:pt x="876018" y="81307"/>
                    <a:pt x="755329" y="22831"/>
                    <a:pt x="616853" y="328"/>
                  </a:cubicBezTo>
                  <a:cubicBezTo>
                    <a:pt x="609719" y="-836"/>
                    <a:pt x="605708" y="940"/>
                    <a:pt x="604667" y="8196"/>
                  </a:cubicBezTo>
                  <a:cubicBezTo>
                    <a:pt x="601116" y="33546"/>
                    <a:pt x="597626" y="58927"/>
                    <a:pt x="593462" y="88992"/>
                  </a:cubicBezTo>
                  <a:cubicBezTo>
                    <a:pt x="592237" y="95360"/>
                    <a:pt x="601698" y="93768"/>
                    <a:pt x="606933" y="94625"/>
                  </a:cubicBezTo>
                  <a:close/>
                  <a:moveTo>
                    <a:pt x="937403" y="556499"/>
                  </a:moveTo>
                  <a:cubicBezTo>
                    <a:pt x="926320" y="500074"/>
                    <a:pt x="904246" y="448302"/>
                    <a:pt x="870537" y="401796"/>
                  </a:cubicBezTo>
                  <a:cubicBezTo>
                    <a:pt x="804284" y="310407"/>
                    <a:pt x="715651" y="254594"/>
                    <a:pt x="604116" y="235398"/>
                  </a:cubicBezTo>
                  <a:cubicBezTo>
                    <a:pt x="596462" y="234082"/>
                    <a:pt x="593523" y="236469"/>
                    <a:pt x="592605" y="243634"/>
                  </a:cubicBezTo>
                  <a:cubicBezTo>
                    <a:pt x="589543" y="267116"/>
                    <a:pt x="586971" y="290721"/>
                    <a:pt x="582746" y="313989"/>
                  </a:cubicBezTo>
                  <a:cubicBezTo>
                    <a:pt x="580634" y="325654"/>
                    <a:pt x="584951" y="328195"/>
                    <a:pt x="595146" y="330063"/>
                  </a:cubicBezTo>
                  <a:cubicBezTo>
                    <a:pt x="671196" y="344116"/>
                    <a:pt x="733500" y="381651"/>
                    <a:pt x="782333" y="441536"/>
                  </a:cubicBezTo>
                  <a:cubicBezTo>
                    <a:pt x="814173" y="480572"/>
                    <a:pt x="834441" y="525056"/>
                    <a:pt x="844759" y="574195"/>
                  </a:cubicBezTo>
                  <a:cubicBezTo>
                    <a:pt x="846014" y="580227"/>
                    <a:pt x="846871" y="585493"/>
                    <a:pt x="855352" y="583962"/>
                  </a:cubicBezTo>
                  <a:cubicBezTo>
                    <a:pt x="880916" y="579369"/>
                    <a:pt x="906573" y="575114"/>
                    <a:pt x="932198" y="570797"/>
                  </a:cubicBezTo>
                  <a:cubicBezTo>
                    <a:pt x="936607" y="570062"/>
                    <a:pt x="939301" y="568133"/>
                    <a:pt x="938352" y="560877"/>
                  </a:cubicBezTo>
                  <a:cubicBezTo>
                    <a:pt x="938352" y="560969"/>
                    <a:pt x="937832" y="558734"/>
                    <a:pt x="937403" y="556499"/>
                  </a:cubicBezTo>
                  <a:close/>
                </a:path>
              </a:pathLst>
            </a:custGeom>
            <a:gradFill>
              <a:gsLst>
                <a:gs pos="100000">
                  <a:schemeClr val="accent1">
                    <a:lumMod val="50000"/>
                    <a:lumOff val="50000"/>
                  </a:schemeClr>
                </a:gs>
                <a:gs pos="0">
                  <a:schemeClr val="accent2"/>
                </a:gs>
              </a:gsLst>
              <a:path path="circle">
                <a:fillToRect r="100000" b="100000"/>
              </a:path>
            </a:gradFill>
            <a:ln w="3060" cap="flat">
              <a:noFill/>
              <a:prstDash val="solid"/>
              <a:miter/>
            </a:ln>
          </p:spPr>
          <p:txBody>
            <a:bodyPr rtlCol="0" anchor="ctr"/>
            <a:lstStyle/>
            <a:p>
              <a:pPr algn="ctr"/>
              <a:endParaRPr lang="en-US"/>
            </a:p>
          </p:txBody>
        </p:sp>
        <p:sp>
          <p:nvSpPr>
            <p:cNvPr id="147" name="TextBox 146">
              <a:extLst>
                <a:ext uri="{FF2B5EF4-FFF2-40B4-BE49-F238E27FC236}">
                  <a16:creationId xmlns:a16="http://schemas.microsoft.com/office/drawing/2014/main" id="{0BF8E38D-4A00-44C2-8CA0-19F500844DDE}"/>
                </a:ext>
              </a:extLst>
            </p:cNvPr>
            <p:cNvSpPr txBox="1"/>
            <p:nvPr/>
          </p:nvSpPr>
          <p:spPr>
            <a:xfrm>
              <a:off x="414729" y="5756504"/>
              <a:ext cx="1093569" cy="276999"/>
            </a:xfrm>
            <a:prstGeom prst="rect">
              <a:avLst/>
            </a:prstGeom>
            <a:noFill/>
          </p:spPr>
          <p:txBody>
            <a:bodyPr wrap="none" rtlCol="0">
              <a:spAutoFit/>
            </a:bodyPr>
            <a:lstStyle/>
            <a:p>
              <a:pPr algn="ctr"/>
              <a:r>
                <a:rPr lang="en-US" sz="1200" dirty="0">
                  <a:solidFill>
                    <a:schemeClr val="bg1"/>
                  </a:solidFill>
                  <a:latin typeface="Montserrat" panose="00000500000000000000" pitchFamily="50" charset="0"/>
                </a:rPr>
                <a:t>Phone Calls</a:t>
              </a:r>
            </a:p>
          </p:txBody>
        </p:sp>
      </p:grpSp>
    </p:spTree>
    <p:extLst>
      <p:ext uri="{BB962C8B-B14F-4D97-AF65-F5344CB8AC3E}">
        <p14:creationId xmlns:p14="http://schemas.microsoft.com/office/powerpoint/2010/main" val="11171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2332"/>
                                        </p:tgtEl>
                                        <p:attrNameLst>
                                          <p:attrName>style.visibility</p:attrName>
                                        </p:attrNameLst>
                                      </p:cBhvr>
                                      <p:to>
                                        <p:strVal val="visible"/>
                                      </p:to>
                                    </p:set>
                                    <p:animEffect transition="in" filter="wipe(right)">
                                      <p:cBhvr>
                                        <p:cTn id="7" dur="2000"/>
                                        <p:tgtEl>
                                          <p:spTgt spid="12332"/>
                                        </p:tgtEl>
                                      </p:cBhvr>
                                    </p:animEffect>
                                  </p:childTnLst>
                                </p:cTn>
                              </p:par>
                              <p:par>
                                <p:cTn id="8" presetID="2" presetClass="entr" presetSubtype="2" decel="50000" fill="hold" grpId="0" nodeType="withEffect">
                                  <p:stCondLst>
                                    <p:cond delay="0"/>
                                  </p:stCondLst>
                                  <p:childTnLst>
                                    <p:set>
                                      <p:cBhvr>
                                        <p:cTn id="9" dur="1" fill="hold">
                                          <p:stCondLst>
                                            <p:cond delay="0"/>
                                          </p:stCondLst>
                                        </p:cTn>
                                        <p:tgtEl>
                                          <p:spTgt spid="133"/>
                                        </p:tgtEl>
                                        <p:attrNameLst>
                                          <p:attrName>style.visibility</p:attrName>
                                        </p:attrNameLst>
                                      </p:cBhvr>
                                      <p:to>
                                        <p:strVal val="visible"/>
                                      </p:to>
                                    </p:set>
                                    <p:anim calcmode="lin" valueType="num">
                                      <p:cBhvr additive="base">
                                        <p:cTn id="10" dur="2000" fill="hold"/>
                                        <p:tgtEl>
                                          <p:spTgt spid="133"/>
                                        </p:tgtEl>
                                        <p:attrNameLst>
                                          <p:attrName>ppt_x</p:attrName>
                                        </p:attrNameLst>
                                      </p:cBhvr>
                                      <p:tavLst>
                                        <p:tav tm="0">
                                          <p:val>
                                            <p:strVal val="1+#ppt_w/2"/>
                                          </p:val>
                                        </p:tav>
                                        <p:tav tm="100000">
                                          <p:val>
                                            <p:strVal val="#ppt_x"/>
                                          </p:val>
                                        </p:tav>
                                      </p:tavLst>
                                    </p:anim>
                                    <p:anim calcmode="lin" valueType="num">
                                      <p:cBhvr additive="base">
                                        <p:cTn id="11" dur="2000" fill="hold"/>
                                        <p:tgtEl>
                                          <p:spTgt spid="133"/>
                                        </p:tgtEl>
                                        <p:attrNameLst>
                                          <p:attrName>ppt_y</p:attrName>
                                        </p:attrNameLst>
                                      </p:cBhvr>
                                      <p:tavLst>
                                        <p:tav tm="0">
                                          <p:val>
                                            <p:strVal val="#ppt_y"/>
                                          </p:val>
                                        </p:tav>
                                        <p:tav tm="100000">
                                          <p:val>
                                            <p:strVal val="#ppt_y"/>
                                          </p:val>
                                        </p:tav>
                                      </p:tavLst>
                                    </p:anim>
                                  </p:childTnLst>
                                </p:cTn>
                              </p:par>
                              <p:par>
                                <p:cTn id="12" presetID="2" presetClass="entr" presetSubtype="2" decel="50000" fill="hold" grpId="0" nodeType="withEffect">
                                  <p:stCondLst>
                                    <p:cond delay="0"/>
                                  </p:stCondLst>
                                  <p:childTnLst>
                                    <p:set>
                                      <p:cBhvr>
                                        <p:cTn id="13" dur="1" fill="hold">
                                          <p:stCondLst>
                                            <p:cond delay="0"/>
                                          </p:stCondLst>
                                        </p:cTn>
                                        <p:tgtEl>
                                          <p:spTgt spid="132"/>
                                        </p:tgtEl>
                                        <p:attrNameLst>
                                          <p:attrName>style.visibility</p:attrName>
                                        </p:attrNameLst>
                                      </p:cBhvr>
                                      <p:to>
                                        <p:strVal val="visible"/>
                                      </p:to>
                                    </p:set>
                                    <p:anim calcmode="lin" valueType="num">
                                      <p:cBhvr additive="base">
                                        <p:cTn id="14" dur="2000" fill="hold"/>
                                        <p:tgtEl>
                                          <p:spTgt spid="132"/>
                                        </p:tgtEl>
                                        <p:attrNameLst>
                                          <p:attrName>ppt_x</p:attrName>
                                        </p:attrNameLst>
                                      </p:cBhvr>
                                      <p:tavLst>
                                        <p:tav tm="0">
                                          <p:val>
                                            <p:strVal val="1+#ppt_w/2"/>
                                          </p:val>
                                        </p:tav>
                                        <p:tav tm="100000">
                                          <p:val>
                                            <p:strVal val="#ppt_x"/>
                                          </p:val>
                                        </p:tav>
                                      </p:tavLst>
                                    </p:anim>
                                    <p:anim calcmode="lin" valueType="num">
                                      <p:cBhvr additive="base">
                                        <p:cTn id="15" dur="2000" fill="hold"/>
                                        <p:tgtEl>
                                          <p:spTgt spid="132"/>
                                        </p:tgtEl>
                                        <p:attrNameLst>
                                          <p:attrName>ppt_y</p:attrName>
                                        </p:attrNameLst>
                                      </p:cBhvr>
                                      <p:tavLst>
                                        <p:tav tm="0">
                                          <p:val>
                                            <p:strVal val="#ppt_y"/>
                                          </p:val>
                                        </p:tav>
                                        <p:tav tm="100000">
                                          <p:val>
                                            <p:strVal val="#ppt_y"/>
                                          </p:val>
                                        </p:tav>
                                      </p:tavLst>
                                    </p:anim>
                                  </p:childTnLst>
                                </p:cTn>
                              </p:par>
                              <p:par>
                                <p:cTn id="16" presetID="2" presetClass="entr" presetSubtype="2" decel="50000" fill="hold" grpId="0" nodeType="withEffect">
                                  <p:stCondLst>
                                    <p:cond delay="0"/>
                                  </p:stCondLst>
                                  <p:childTnLst>
                                    <p:set>
                                      <p:cBhvr>
                                        <p:cTn id="17" dur="1" fill="hold">
                                          <p:stCondLst>
                                            <p:cond delay="0"/>
                                          </p:stCondLst>
                                        </p:cTn>
                                        <p:tgtEl>
                                          <p:spTgt spid="131"/>
                                        </p:tgtEl>
                                        <p:attrNameLst>
                                          <p:attrName>style.visibility</p:attrName>
                                        </p:attrNameLst>
                                      </p:cBhvr>
                                      <p:to>
                                        <p:strVal val="visible"/>
                                      </p:to>
                                    </p:set>
                                    <p:anim calcmode="lin" valueType="num">
                                      <p:cBhvr additive="base">
                                        <p:cTn id="18" dur="2000" fill="hold"/>
                                        <p:tgtEl>
                                          <p:spTgt spid="131"/>
                                        </p:tgtEl>
                                        <p:attrNameLst>
                                          <p:attrName>ppt_x</p:attrName>
                                        </p:attrNameLst>
                                      </p:cBhvr>
                                      <p:tavLst>
                                        <p:tav tm="0">
                                          <p:val>
                                            <p:strVal val="1+#ppt_w/2"/>
                                          </p:val>
                                        </p:tav>
                                        <p:tav tm="100000">
                                          <p:val>
                                            <p:strVal val="#ppt_x"/>
                                          </p:val>
                                        </p:tav>
                                      </p:tavLst>
                                    </p:anim>
                                    <p:anim calcmode="lin" valueType="num">
                                      <p:cBhvr additive="base">
                                        <p:cTn id="19" dur="2000" fill="hold"/>
                                        <p:tgtEl>
                                          <p:spTgt spid="131"/>
                                        </p:tgtEl>
                                        <p:attrNameLst>
                                          <p:attrName>ppt_y</p:attrName>
                                        </p:attrNameLst>
                                      </p:cBhvr>
                                      <p:tavLst>
                                        <p:tav tm="0">
                                          <p:val>
                                            <p:strVal val="#ppt_y"/>
                                          </p:val>
                                        </p:tav>
                                        <p:tav tm="100000">
                                          <p:val>
                                            <p:strVal val="#ppt_y"/>
                                          </p:val>
                                        </p:tav>
                                      </p:tavLst>
                                    </p:anim>
                                  </p:childTnLst>
                                </p:cTn>
                              </p:par>
                              <p:par>
                                <p:cTn id="20" presetID="2" presetClass="entr" presetSubtype="2" decel="50000" fill="hold" grpId="0" nodeType="withEffect">
                                  <p:stCondLst>
                                    <p:cond delay="0"/>
                                  </p:stCondLst>
                                  <p:childTnLst>
                                    <p:set>
                                      <p:cBhvr>
                                        <p:cTn id="21" dur="1" fill="hold">
                                          <p:stCondLst>
                                            <p:cond delay="0"/>
                                          </p:stCondLst>
                                        </p:cTn>
                                        <p:tgtEl>
                                          <p:spTgt spid="12317"/>
                                        </p:tgtEl>
                                        <p:attrNameLst>
                                          <p:attrName>style.visibility</p:attrName>
                                        </p:attrNameLst>
                                      </p:cBhvr>
                                      <p:to>
                                        <p:strVal val="visible"/>
                                      </p:to>
                                    </p:set>
                                    <p:anim calcmode="lin" valueType="num">
                                      <p:cBhvr additive="base">
                                        <p:cTn id="22" dur="2000" fill="hold"/>
                                        <p:tgtEl>
                                          <p:spTgt spid="12317"/>
                                        </p:tgtEl>
                                        <p:attrNameLst>
                                          <p:attrName>ppt_x</p:attrName>
                                        </p:attrNameLst>
                                      </p:cBhvr>
                                      <p:tavLst>
                                        <p:tav tm="0">
                                          <p:val>
                                            <p:strVal val="1+#ppt_w/2"/>
                                          </p:val>
                                        </p:tav>
                                        <p:tav tm="100000">
                                          <p:val>
                                            <p:strVal val="#ppt_x"/>
                                          </p:val>
                                        </p:tav>
                                      </p:tavLst>
                                    </p:anim>
                                    <p:anim calcmode="lin" valueType="num">
                                      <p:cBhvr additive="base">
                                        <p:cTn id="23" dur="2000" fill="hold"/>
                                        <p:tgtEl>
                                          <p:spTgt spid="12317"/>
                                        </p:tgtEl>
                                        <p:attrNameLst>
                                          <p:attrName>ppt_y</p:attrName>
                                        </p:attrNameLst>
                                      </p:cBhvr>
                                      <p:tavLst>
                                        <p:tav tm="0">
                                          <p:val>
                                            <p:strVal val="#ppt_y"/>
                                          </p:val>
                                        </p:tav>
                                        <p:tav tm="100000">
                                          <p:val>
                                            <p:strVal val="#ppt_y"/>
                                          </p:val>
                                        </p:tav>
                                      </p:tavLst>
                                    </p:anim>
                                  </p:childTnLst>
                                </p:cTn>
                              </p:par>
                              <p:par>
                                <p:cTn id="24" presetID="10" presetClass="entr" presetSubtype="0" fill="hold" nodeType="withEffect">
                                  <p:stCondLst>
                                    <p:cond delay="1500"/>
                                  </p:stCondLst>
                                  <p:childTnLst>
                                    <p:set>
                                      <p:cBhvr>
                                        <p:cTn id="25" dur="1" fill="hold">
                                          <p:stCondLst>
                                            <p:cond delay="0"/>
                                          </p:stCondLst>
                                        </p:cTn>
                                        <p:tgtEl>
                                          <p:spTgt spid="12328"/>
                                        </p:tgtEl>
                                        <p:attrNameLst>
                                          <p:attrName>style.visibility</p:attrName>
                                        </p:attrNameLst>
                                      </p:cBhvr>
                                      <p:to>
                                        <p:strVal val="visible"/>
                                      </p:to>
                                    </p:set>
                                    <p:animEffect transition="in" filter="fade">
                                      <p:cBhvr>
                                        <p:cTn id="26" dur="1000"/>
                                        <p:tgtEl>
                                          <p:spTgt spid="12328"/>
                                        </p:tgtEl>
                                      </p:cBhvr>
                                    </p:animEffect>
                                  </p:childTnLst>
                                </p:cTn>
                              </p:par>
                              <p:par>
                                <p:cTn id="27" presetID="10" presetClass="entr" presetSubtype="0" fill="hold" nodeType="withEffect">
                                  <p:stCondLst>
                                    <p:cond delay="1500"/>
                                  </p:stCondLst>
                                  <p:childTnLst>
                                    <p:set>
                                      <p:cBhvr>
                                        <p:cTn id="28" dur="1" fill="hold">
                                          <p:stCondLst>
                                            <p:cond delay="0"/>
                                          </p:stCondLst>
                                        </p:cTn>
                                        <p:tgtEl>
                                          <p:spTgt spid="12329"/>
                                        </p:tgtEl>
                                        <p:attrNameLst>
                                          <p:attrName>style.visibility</p:attrName>
                                        </p:attrNameLst>
                                      </p:cBhvr>
                                      <p:to>
                                        <p:strVal val="visible"/>
                                      </p:to>
                                    </p:set>
                                    <p:animEffect transition="in" filter="fade">
                                      <p:cBhvr>
                                        <p:cTn id="29" dur="1000"/>
                                        <p:tgtEl>
                                          <p:spTgt spid="12329"/>
                                        </p:tgtEl>
                                      </p:cBhvr>
                                    </p:animEffect>
                                  </p:childTnLst>
                                </p:cTn>
                              </p:par>
                              <p:par>
                                <p:cTn id="30" presetID="10" presetClass="entr" presetSubtype="0" fill="hold" nodeType="withEffect">
                                  <p:stCondLst>
                                    <p:cond delay="1500"/>
                                  </p:stCondLst>
                                  <p:childTnLst>
                                    <p:set>
                                      <p:cBhvr>
                                        <p:cTn id="31" dur="1" fill="hold">
                                          <p:stCondLst>
                                            <p:cond delay="0"/>
                                          </p:stCondLst>
                                        </p:cTn>
                                        <p:tgtEl>
                                          <p:spTgt spid="12330"/>
                                        </p:tgtEl>
                                        <p:attrNameLst>
                                          <p:attrName>style.visibility</p:attrName>
                                        </p:attrNameLst>
                                      </p:cBhvr>
                                      <p:to>
                                        <p:strVal val="visible"/>
                                      </p:to>
                                    </p:set>
                                    <p:animEffect transition="in" filter="fade">
                                      <p:cBhvr>
                                        <p:cTn id="32" dur="1000"/>
                                        <p:tgtEl>
                                          <p:spTgt spid="12330"/>
                                        </p:tgtEl>
                                      </p:cBhvr>
                                    </p:animEffect>
                                  </p:childTnLst>
                                </p:cTn>
                              </p:par>
                              <p:par>
                                <p:cTn id="33" presetID="10" presetClass="entr" presetSubtype="0" fill="hold" nodeType="withEffect">
                                  <p:stCondLst>
                                    <p:cond delay="1500"/>
                                  </p:stCondLst>
                                  <p:childTnLst>
                                    <p:set>
                                      <p:cBhvr>
                                        <p:cTn id="34" dur="1" fill="hold">
                                          <p:stCondLst>
                                            <p:cond delay="0"/>
                                          </p:stCondLst>
                                        </p:cTn>
                                        <p:tgtEl>
                                          <p:spTgt spid="12331"/>
                                        </p:tgtEl>
                                        <p:attrNameLst>
                                          <p:attrName>style.visibility</p:attrName>
                                        </p:attrNameLst>
                                      </p:cBhvr>
                                      <p:to>
                                        <p:strVal val="visible"/>
                                      </p:to>
                                    </p:set>
                                    <p:animEffect transition="in" filter="fade">
                                      <p:cBhvr>
                                        <p:cTn id="35" dur="1000"/>
                                        <p:tgtEl>
                                          <p:spTgt spid="12331"/>
                                        </p:tgtEl>
                                      </p:cBhvr>
                                    </p:animEffect>
                                  </p:childTnLst>
                                </p:cTn>
                              </p:par>
                              <p:par>
                                <p:cTn id="36" presetID="23" presetClass="entr" presetSubtype="16" fill="hold" grpId="0" nodeType="withEffect">
                                  <p:stCondLst>
                                    <p:cond delay="2000"/>
                                  </p:stCondLst>
                                  <p:childTnLst>
                                    <p:set>
                                      <p:cBhvr>
                                        <p:cTn id="37" dur="1" fill="hold">
                                          <p:stCondLst>
                                            <p:cond delay="0"/>
                                          </p:stCondLst>
                                        </p:cTn>
                                        <p:tgtEl>
                                          <p:spTgt spid="41"/>
                                        </p:tgtEl>
                                        <p:attrNameLst>
                                          <p:attrName>style.visibility</p:attrName>
                                        </p:attrNameLst>
                                      </p:cBhvr>
                                      <p:to>
                                        <p:strVal val="visible"/>
                                      </p:to>
                                    </p:set>
                                    <p:anim calcmode="lin" valueType="num">
                                      <p:cBhvr>
                                        <p:cTn id="38" dur="1500" fill="hold"/>
                                        <p:tgtEl>
                                          <p:spTgt spid="41"/>
                                        </p:tgtEl>
                                        <p:attrNameLst>
                                          <p:attrName>ppt_w</p:attrName>
                                        </p:attrNameLst>
                                      </p:cBhvr>
                                      <p:tavLst>
                                        <p:tav tm="0">
                                          <p:val>
                                            <p:fltVal val="0"/>
                                          </p:val>
                                        </p:tav>
                                        <p:tav tm="100000">
                                          <p:val>
                                            <p:strVal val="#ppt_w"/>
                                          </p:val>
                                        </p:tav>
                                      </p:tavLst>
                                    </p:anim>
                                    <p:anim calcmode="lin" valueType="num">
                                      <p:cBhvr>
                                        <p:cTn id="39" dur="1500" fill="hold"/>
                                        <p:tgtEl>
                                          <p:spTgt spid="41"/>
                                        </p:tgtEl>
                                        <p:attrNameLst>
                                          <p:attrName>ppt_h</p:attrName>
                                        </p:attrNameLst>
                                      </p:cBhvr>
                                      <p:tavLst>
                                        <p:tav tm="0">
                                          <p:val>
                                            <p:fltVal val="0"/>
                                          </p:val>
                                        </p:tav>
                                        <p:tav tm="100000">
                                          <p:val>
                                            <p:strVal val="#ppt_h"/>
                                          </p:val>
                                        </p:tav>
                                      </p:tavLst>
                                    </p:anim>
                                  </p:childTnLst>
                                </p:cTn>
                              </p:par>
                              <p:par>
                                <p:cTn id="40" presetID="23" presetClass="entr" presetSubtype="16" fill="hold" grpId="0" nodeType="withEffect">
                                  <p:stCondLst>
                                    <p:cond delay="2000"/>
                                  </p:stCondLst>
                                  <p:childTnLst>
                                    <p:set>
                                      <p:cBhvr>
                                        <p:cTn id="41" dur="1" fill="hold">
                                          <p:stCondLst>
                                            <p:cond delay="0"/>
                                          </p:stCondLst>
                                        </p:cTn>
                                        <p:tgtEl>
                                          <p:spTgt spid="38"/>
                                        </p:tgtEl>
                                        <p:attrNameLst>
                                          <p:attrName>style.visibility</p:attrName>
                                        </p:attrNameLst>
                                      </p:cBhvr>
                                      <p:to>
                                        <p:strVal val="visible"/>
                                      </p:to>
                                    </p:set>
                                    <p:anim calcmode="lin" valueType="num">
                                      <p:cBhvr>
                                        <p:cTn id="42" dur="1500" fill="hold"/>
                                        <p:tgtEl>
                                          <p:spTgt spid="38"/>
                                        </p:tgtEl>
                                        <p:attrNameLst>
                                          <p:attrName>ppt_w</p:attrName>
                                        </p:attrNameLst>
                                      </p:cBhvr>
                                      <p:tavLst>
                                        <p:tav tm="0">
                                          <p:val>
                                            <p:fltVal val="0"/>
                                          </p:val>
                                        </p:tav>
                                        <p:tav tm="100000">
                                          <p:val>
                                            <p:strVal val="#ppt_w"/>
                                          </p:val>
                                        </p:tav>
                                      </p:tavLst>
                                    </p:anim>
                                    <p:anim calcmode="lin" valueType="num">
                                      <p:cBhvr>
                                        <p:cTn id="43" dur="1500" fill="hold"/>
                                        <p:tgtEl>
                                          <p:spTgt spid="38"/>
                                        </p:tgtEl>
                                        <p:attrNameLst>
                                          <p:attrName>ppt_h</p:attrName>
                                        </p:attrNameLst>
                                      </p:cBhvr>
                                      <p:tavLst>
                                        <p:tav tm="0">
                                          <p:val>
                                            <p:fltVal val="0"/>
                                          </p:val>
                                        </p:tav>
                                        <p:tav tm="100000">
                                          <p:val>
                                            <p:strVal val="#ppt_h"/>
                                          </p:val>
                                        </p:tav>
                                      </p:tavLst>
                                    </p:anim>
                                  </p:childTnLst>
                                </p:cTn>
                              </p:par>
                              <p:par>
                                <p:cTn id="44" presetID="23" presetClass="entr" presetSubtype="16" fill="hold" nodeType="withEffect">
                                  <p:stCondLst>
                                    <p:cond delay="2000"/>
                                  </p:stCondLst>
                                  <p:childTnLst>
                                    <p:set>
                                      <p:cBhvr>
                                        <p:cTn id="45" dur="1" fill="hold">
                                          <p:stCondLst>
                                            <p:cond delay="0"/>
                                          </p:stCondLst>
                                        </p:cTn>
                                        <p:tgtEl>
                                          <p:spTgt spid="12324"/>
                                        </p:tgtEl>
                                        <p:attrNameLst>
                                          <p:attrName>style.visibility</p:attrName>
                                        </p:attrNameLst>
                                      </p:cBhvr>
                                      <p:to>
                                        <p:strVal val="visible"/>
                                      </p:to>
                                    </p:set>
                                    <p:anim calcmode="lin" valueType="num">
                                      <p:cBhvr>
                                        <p:cTn id="46" dur="1500" fill="hold"/>
                                        <p:tgtEl>
                                          <p:spTgt spid="12324"/>
                                        </p:tgtEl>
                                        <p:attrNameLst>
                                          <p:attrName>ppt_w</p:attrName>
                                        </p:attrNameLst>
                                      </p:cBhvr>
                                      <p:tavLst>
                                        <p:tav tm="0">
                                          <p:val>
                                            <p:fltVal val="0"/>
                                          </p:val>
                                        </p:tav>
                                        <p:tav tm="100000">
                                          <p:val>
                                            <p:strVal val="#ppt_w"/>
                                          </p:val>
                                        </p:tav>
                                      </p:tavLst>
                                    </p:anim>
                                    <p:anim calcmode="lin" valueType="num">
                                      <p:cBhvr>
                                        <p:cTn id="47" dur="1500" fill="hold"/>
                                        <p:tgtEl>
                                          <p:spTgt spid="12324"/>
                                        </p:tgtEl>
                                        <p:attrNameLst>
                                          <p:attrName>ppt_h</p:attrName>
                                        </p:attrNameLst>
                                      </p:cBhvr>
                                      <p:tavLst>
                                        <p:tav tm="0">
                                          <p:val>
                                            <p:fltVal val="0"/>
                                          </p:val>
                                        </p:tav>
                                        <p:tav tm="100000">
                                          <p:val>
                                            <p:strVal val="#ppt_h"/>
                                          </p:val>
                                        </p:tav>
                                      </p:tavLst>
                                    </p:anim>
                                  </p:childTnLst>
                                </p:cTn>
                              </p:par>
                              <p:par>
                                <p:cTn id="48" presetID="23" presetClass="entr" presetSubtype="16" fill="hold" nodeType="withEffect">
                                  <p:stCondLst>
                                    <p:cond delay="2000"/>
                                  </p:stCondLst>
                                  <p:childTnLst>
                                    <p:set>
                                      <p:cBhvr>
                                        <p:cTn id="49" dur="1" fill="hold">
                                          <p:stCondLst>
                                            <p:cond delay="0"/>
                                          </p:stCondLst>
                                        </p:cTn>
                                        <p:tgtEl>
                                          <p:spTgt spid="12323"/>
                                        </p:tgtEl>
                                        <p:attrNameLst>
                                          <p:attrName>style.visibility</p:attrName>
                                        </p:attrNameLst>
                                      </p:cBhvr>
                                      <p:to>
                                        <p:strVal val="visible"/>
                                      </p:to>
                                    </p:set>
                                    <p:anim calcmode="lin" valueType="num">
                                      <p:cBhvr>
                                        <p:cTn id="50" dur="1500" fill="hold"/>
                                        <p:tgtEl>
                                          <p:spTgt spid="12323"/>
                                        </p:tgtEl>
                                        <p:attrNameLst>
                                          <p:attrName>ppt_w</p:attrName>
                                        </p:attrNameLst>
                                      </p:cBhvr>
                                      <p:tavLst>
                                        <p:tav tm="0">
                                          <p:val>
                                            <p:fltVal val="0"/>
                                          </p:val>
                                        </p:tav>
                                        <p:tav tm="100000">
                                          <p:val>
                                            <p:strVal val="#ppt_w"/>
                                          </p:val>
                                        </p:tav>
                                      </p:tavLst>
                                    </p:anim>
                                    <p:anim calcmode="lin" valueType="num">
                                      <p:cBhvr>
                                        <p:cTn id="51" dur="1500" fill="hold"/>
                                        <p:tgtEl>
                                          <p:spTgt spid="12323"/>
                                        </p:tgtEl>
                                        <p:attrNameLst>
                                          <p:attrName>ppt_h</p:attrName>
                                        </p:attrNameLst>
                                      </p:cBhvr>
                                      <p:tavLst>
                                        <p:tav tm="0">
                                          <p:val>
                                            <p:fltVal val="0"/>
                                          </p:val>
                                        </p:tav>
                                        <p:tav tm="100000">
                                          <p:val>
                                            <p:strVal val="#ppt_h"/>
                                          </p:val>
                                        </p:tav>
                                      </p:tavLst>
                                    </p:anim>
                                  </p:childTnLst>
                                </p:cTn>
                              </p:par>
                              <p:par>
                                <p:cTn id="52" presetID="23" presetClass="entr" presetSubtype="16" fill="hold" nodeType="withEffect">
                                  <p:stCondLst>
                                    <p:cond delay="2000"/>
                                  </p:stCondLst>
                                  <p:childTnLst>
                                    <p:set>
                                      <p:cBhvr>
                                        <p:cTn id="53" dur="1" fill="hold">
                                          <p:stCondLst>
                                            <p:cond delay="0"/>
                                          </p:stCondLst>
                                        </p:cTn>
                                        <p:tgtEl>
                                          <p:spTgt spid="12322"/>
                                        </p:tgtEl>
                                        <p:attrNameLst>
                                          <p:attrName>style.visibility</p:attrName>
                                        </p:attrNameLst>
                                      </p:cBhvr>
                                      <p:to>
                                        <p:strVal val="visible"/>
                                      </p:to>
                                    </p:set>
                                    <p:anim calcmode="lin" valueType="num">
                                      <p:cBhvr>
                                        <p:cTn id="54" dur="1500" fill="hold"/>
                                        <p:tgtEl>
                                          <p:spTgt spid="12322"/>
                                        </p:tgtEl>
                                        <p:attrNameLst>
                                          <p:attrName>ppt_w</p:attrName>
                                        </p:attrNameLst>
                                      </p:cBhvr>
                                      <p:tavLst>
                                        <p:tav tm="0">
                                          <p:val>
                                            <p:fltVal val="0"/>
                                          </p:val>
                                        </p:tav>
                                        <p:tav tm="100000">
                                          <p:val>
                                            <p:strVal val="#ppt_w"/>
                                          </p:val>
                                        </p:tav>
                                      </p:tavLst>
                                    </p:anim>
                                    <p:anim calcmode="lin" valueType="num">
                                      <p:cBhvr>
                                        <p:cTn id="55" dur="1500" fill="hold"/>
                                        <p:tgtEl>
                                          <p:spTgt spid="12322"/>
                                        </p:tgtEl>
                                        <p:attrNameLst>
                                          <p:attrName>ppt_h</p:attrName>
                                        </p:attrNameLst>
                                      </p:cBhvr>
                                      <p:tavLst>
                                        <p:tav tm="0">
                                          <p:val>
                                            <p:fltVal val="0"/>
                                          </p:val>
                                        </p:tav>
                                        <p:tav tm="100000">
                                          <p:val>
                                            <p:strVal val="#ppt_h"/>
                                          </p:val>
                                        </p:tav>
                                      </p:tavLst>
                                    </p:anim>
                                  </p:childTnLst>
                                </p:cTn>
                              </p:par>
                              <p:par>
                                <p:cTn id="56" presetID="23" presetClass="entr" presetSubtype="16" fill="hold" nodeType="withEffect">
                                  <p:stCondLst>
                                    <p:cond delay="2000"/>
                                  </p:stCondLst>
                                  <p:childTnLst>
                                    <p:set>
                                      <p:cBhvr>
                                        <p:cTn id="57" dur="1" fill="hold">
                                          <p:stCondLst>
                                            <p:cond delay="0"/>
                                          </p:stCondLst>
                                        </p:cTn>
                                        <p:tgtEl>
                                          <p:spTgt spid="66"/>
                                        </p:tgtEl>
                                        <p:attrNameLst>
                                          <p:attrName>style.visibility</p:attrName>
                                        </p:attrNameLst>
                                      </p:cBhvr>
                                      <p:to>
                                        <p:strVal val="visible"/>
                                      </p:to>
                                    </p:set>
                                    <p:anim calcmode="lin" valueType="num">
                                      <p:cBhvr>
                                        <p:cTn id="58" dur="1500" fill="hold"/>
                                        <p:tgtEl>
                                          <p:spTgt spid="66"/>
                                        </p:tgtEl>
                                        <p:attrNameLst>
                                          <p:attrName>ppt_w</p:attrName>
                                        </p:attrNameLst>
                                      </p:cBhvr>
                                      <p:tavLst>
                                        <p:tav tm="0">
                                          <p:val>
                                            <p:fltVal val="0"/>
                                          </p:val>
                                        </p:tav>
                                        <p:tav tm="100000">
                                          <p:val>
                                            <p:strVal val="#ppt_w"/>
                                          </p:val>
                                        </p:tav>
                                      </p:tavLst>
                                    </p:anim>
                                    <p:anim calcmode="lin" valueType="num">
                                      <p:cBhvr>
                                        <p:cTn id="59" dur="1500" fill="hold"/>
                                        <p:tgtEl>
                                          <p:spTgt spid="66"/>
                                        </p:tgtEl>
                                        <p:attrNameLst>
                                          <p:attrName>ppt_h</p:attrName>
                                        </p:attrNameLst>
                                      </p:cBhvr>
                                      <p:tavLst>
                                        <p:tav tm="0">
                                          <p:val>
                                            <p:fltVal val="0"/>
                                          </p:val>
                                        </p:tav>
                                        <p:tav tm="100000">
                                          <p:val>
                                            <p:strVal val="#ppt_h"/>
                                          </p:val>
                                        </p:tav>
                                      </p:tavLst>
                                    </p:anim>
                                  </p:childTnLst>
                                </p:cTn>
                              </p:par>
                              <p:par>
                                <p:cTn id="60" presetID="23" presetClass="entr" presetSubtype="16" fill="hold" nodeType="withEffect">
                                  <p:stCondLst>
                                    <p:cond delay="2000"/>
                                  </p:stCondLst>
                                  <p:childTnLst>
                                    <p:set>
                                      <p:cBhvr>
                                        <p:cTn id="61" dur="1" fill="hold">
                                          <p:stCondLst>
                                            <p:cond delay="0"/>
                                          </p:stCondLst>
                                        </p:cTn>
                                        <p:tgtEl>
                                          <p:spTgt spid="12321"/>
                                        </p:tgtEl>
                                        <p:attrNameLst>
                                          <p:attrName>style.visibility</p:attrName>
                                        </p:attrNameLst>
                                      </p:cBhvr>
                                      <p:to>
                                        <p:strVal val="visible"/>
                                      </p:to>
                                    </p:set>
                                    <p:anim calcmode="lin" valueType="num">
                                      <p:cBhvr>
                                        <p:cTn id="62" dur="1500" fill="hold"/>
                                        <p:tgtEl>
                                          <p:spTgt spid="12321"/>
                                        </p:tgtEl>
                                        <p:attrNameLst>
                                          <p:attrName>ppt_w</p:attrName>
                                        </p:attrNameLst>
                                      </p:cBhvr>
                                      <p:tavLst>
                                        <p:tav tm="0">
                                          <p:val>
                                            <p:fltVal val="0"/>
                                          </p:val>
                                        </p:tav>
                                        <p:tav tm="100000">
                                          <p:val>
                                            <p:strVal val="#ppt_w"/>
                                          </p:val>
                                        </p:tav>
                                      </p:tavLst>
                                    </p:anim>
                                    <p:anim calcmode="lin" valueType="num">
                                      <p:cBhvr>
                                        <p:cTn id="63" dur="1500" fill="hold"/>
                                        <p:tgtEl>
                                          <p:spTgt spid="12321"/>
                                        </p:tgtEl>
                                        <p:attrNameLst>
                                          <p:attrName>ppt_h</p:attrName>
                                        </p:attrNameLst>
                                      </p:cBhvr>
                                      <p:tavLst>
                                        <p:tav tm="0">
                                          <p:val>
                                            <p:fltVal val="0"/>
                                          </p:val>
                                        </p:tav>
                                        <p:tav tm="100000">
                                          <p:val>
                                            <p:strVal val="#ppt_h"/>
                                          </p:val>
                                        </p:tav>
                                      </p:tavLst>
                                    </p:anim>
                                  </p:childTnLst>
                                </p:cTn>
                              </p:par>
                              <p:par>
                                <p:cTn id="64" presetID="23" presetClass="entr" presetSubtype="16" fill="hold" nodeType="withEffect">
                                  <p:stCondLst>
                                    <p:cond delay="2000"/>
                                  </p:stCondLst>
                                  <p:childTnLst>
                                    <p:set>
                                      <p:cBhvr>
                                        <p:cTn id="65" dur="1" fill="hold">
                                          <p:stCondLst>
                                            <p:cond delay="0"/>
                                          </p:stCondLst>
                                        </p:cTn>
                                        <p:tgtEl>
                                          <p:spTgt spid="69"/>
                                        </p:tgtEl>
                                        <p:attrNameLst>
                                          <p:attrName>style.visibility</p:attrName>
                                        </p:attrNameLst>
                                      </p:cBhvr>
                                      <p:to>
                                        <p:strVal val="visible"/>
                                      </p:to>
                                    </p:set>
                                    <p:anim calcmode="lin" valueType="num">
                                      <p:cBhvr>
                                        <p:cTn id="66" dur="1500" fill="hold"/>
                                        <p:tgtEl>
                                          <p:spTgt spid="69"/>
                                        </p:tgtEl>
                                        <p:attrNameLst>
                                          <p:attrName>ppt_w</p:attrName>
                                        </p:attrNameLst>
                                      </p:cBhvr>
                                      <p:tavLst>
                                        <p:tav tm="0">
                                          <p:val>
                                            <p:fltVal val="0"/>
                                          </p:val>
                                        </p:tav>
                                        <p:tav tm="100000">
                                          <p:val>
                                            <p:strVal val="#ppt_w"/>
                                          </p:val>
                                        </p:tav>
                                      </p:tavLst>
                                    </p:anim>
                                    <p:anim calcmode="lin" valueType="num">
                                      <p:cBhvr>
                                        <p:cTn id="67" dur="1500" fill="hold"/>
                                        <p:tgtEl>
                                          <p:spTgt spid="69"/>
                                        </p:tgtEl>
                                        <p:attrNameLst>
                                          <p:attrName>ppt_h</p:attrName>
                                        </p:attrNameLst>
                                      </p:cBhvr>
                                      <p:tavLst>
                                        <p:tav tm="0">
                                          <p:val>
                                            <p:fltVal val="0"/>
                                          </p:val>
                                        </p:tav>
                                        <p:tav tm="100000">
                                          <p:val>
                                            <p:strVal val="#ppt_h"/>
                                          </p:val>
                                        </p:tav>
                                      </p:tavLst>
                                    </p:anim>
                                  </p:childTnLst>
                                </p:cTn>
                              </p:par>
                              <p:par>
                                <p:cTn id="68" presetID="23" presetClass="entr" presetSubtype="16" fill="hold" nodeType="withEffect">
                                  <p:stCondLst>
                                    <p:cond delay="2000"/>
                                  </p:stCondLst>
                                  <p:childTnLst>
                                    <p:set>
                                      <p:cBhvr>
                                        <p:cTn id="69" dur="1" fill="hold">
                                          <p:stCondLst>
                                            <p:cond delay="0"/>
                                          </p:stCondLst>
                                        </p:cTn>
                                        <p:tgtEl>
                                          <p:spTgt spid="72"/>
                                        </p:tgtEl>
                                        <p:attrNameLst>
                                          <p:attrName>style.visibility</p:attrName>
                                        </p:attrNameLst>
                                      </p:cBhvr>
                                      <p:to>
                                        <p:strVal val="visible"/>
                                      </p:to>
                                    </p:set>
                                    <p:anim calcmode="lin" valueType="num">
                                      <p:cBhvr>
                                        <p:cTn id="70" dur="1500" fill="hold"/>
                                        <p:tgtEl>
                                          <p:spTgt spid="72"/>
                                        </p:tgtEl>
                                        <p:attrNameLst>
                                          <p:attrName>ppt_w</p:attrName>
                                        </p:attrNameLst>
                                      </p:cBhvr>
                                      <p:tavLst>
                                        <p:tav tm="0">
                                          <p:val>
                                            <p:fltVal val="0"/>
                                          </p:val>
                                        </p:tav>
                                        <p:tav tm="100000">
                                          <p:val>
                                            <p:strVal val="#ppt_w"/>
                                          </p:val>
                                        </p:tav>
                                      </p:tavLst>
                                    </p:anim>
                                    <p:anim calcmode="lin" valueType="num">
                                      <p:cBhvr>
                                        <p:cTn id="71" dur="1500" fill="hold"/>
                                        <p:tgtEl>
                                          <p:spTgt spid="72"/>
                                        </p:tgtEl>
                                        <p:attrNameLst>
                                          <p:attrName>ppt_h</p:attrName>
                                        </p:attrNameLst>
                                      </p:cBhvr>
                                      <p:tavLst>
                                        <p:tav tm="0">
                                          <p:val>
                                            <p:fltVal val="0"/>
                                          </p:val>
                                        </p:tav>
                                        <p:tav tm="100000">
                                          <p:val>
                                            <p:strVal val="#ppt_h"/>
                                          </p:val>
                                        </p:tav>
                                      </p:tavLst>
                                    </p:anim>
                                  </p:childTnLst>
                                </p:cTn>
                              </p:par>
                              <p:par>
                                <p:cTn id="72" presetID="23" presetClass="entr" presetSubtype="16" fill="hold" nodeType="withEffect">
                                  <p:stCondLst>
                                    <p:cond delay="2000"/>
                                  </p:stCondLst>
                                  <p:childTnLst>
                                    <p:set>
                                      <p:cBhvr>
                                        <p:cTn id="73" dur="1" fill="hold">
                                          <p:stCondLst>
                                            <p:cond delay="0"/>
                                          </p:stCondLst>
                                        </p:cTn>
                                        <p:tgtEl>
                                          <p:spTgt spid="78"/>
                                        </p:tgtEl>
                                        <p:attrNameLst>
                                          <p:attrName>style.visibility</p:attrName>
                                        </p:attrNameLst>
                                      </p:cBhvr>
                                      <p:to>
                                        <p:strVal val="visible"/>
                                      </p:to>
                                    </p:set>
                                    <p:anim calcmode="lin" valueType="num">
                                      <p:cBhvr>
                                        <p:cTn id="74" dur="1500" fill="hold"/>
                                        <p:tgtEl>
                                          <p:spTgt spid="78"/>
                                        </p:tgtEl>
                                        <p:attrNameLst>
                                          <p:attrName>ppt_w</p:attrName>
                                        </p:attrNameLst>
                                      </p:cBhvr>
                                      <p:tavLst>
                                        <p:tav tm="0">
                                          <p:val>
                                            <p:fltVal val="0"/>
                                          </p:val>
                                        </p:tav>
                                        <p:tav tm="100000">
                                          <p:val>
                                            <p:strVal val="#ppt_w"/>
                                          </p:val>
                                        </p:tav>
                                      </p:tavLst>
                                    </p:anim>
                                    <p:anim calcmode="lin" valueType="num">
                                      <p:cBhvr>
                                        <p:cTn id="75" dur="1500" fill="hold"/>
                                        <p:tgtEl>
                                          <p:spTgt spid="78"/>
                                        </p:tgtEl>
                                        <p:attrNameLst>
                                          <p:attrName>ppt_h</p:attrName>
                                        </p:attrNameLst>
                                      </p:cBhvr>
                                      <p:tavLst>
                                        <p:tav tm="0">
                                          <p:val>
                                            <p:fltVal val="0"/>
                                          </p:val>
                                        </p:tav>
                                        <p:tav tm="100000">
                                          <p:val>
                                            <p:strVal val="#ppt_h"/>
                                          </p:val>
                                        </p:tav>
                                      </p:tavLst>
                                    </p:anim>
                                  </p:childTnLst>
                                </p:cTn>
                              </p:par>
                              <p:par>
                                <p:cTn id="76" presetID="23" presetClass="entr" presetSubtype="16" fill="hold" nodeType="withEffect">
                                  <p:stCondLst>
                                    <p:cond delay="2000"/>
                                  </p:stCondLst>
                                  <p:childTnLst>
                                    <p:set>
                                      <p:cBhvr>
                                        <p:cTn id="77" dur="1" fill="hold">
                                          <p:stCondLst>
                                            <p:cond delay="0"/>
                                          </p:stCondLst>
                                        </p:cTn>
                                        <p:tgtEl>
                                          <p:spTgt spid="81"/>
                                        </p:tgtEl>
                                        <p:attrNameLst>
                                          <p:attrName>style.visibility</p:attrName>
                                        </p:attrNameLst>
                                      </p:cBhvr>
                                      <p:to>
                                        <p:strVal val="visible"/>
                                      </p:to>
                                    </p:set>
                                    <p:anim calcmode="lin" valueType="num">
                                      <p:cBhvr>
                                        <p:cTn id="78" dur="1500" fill="hold"/>
                                        <p:tgtEl>
                                          <p:spTgt spid="81"/>
                                        </p:tgtEl>
                                        <p:attrNameLst>
                                          <p:attrName>ppt_w</p:attrName>
                                        </p:attrNameLst>
                                      </p:cBhvr>
                                      <p:tavLst>
                                        <p:tav tm="0">
                                          <p:val>
                                            <p:fltVal val="0"/>
                                          </p:val>
                                        </p:tav>
                                        <p:tav tm="100000">
                                          <p:val>
                                            <p:strVal val="#ppt_w"/>
                                          </p:val>
                                        </p:tav>
                                      </p:tavLst>
                                    </p:anim>
                                    <p:anim calcmode="lin" valueType="num">
                                      <p:cBhvr>
                                        <p:cTn id="79" dur="1500" fill="hold"/>
                                        <p:tgtEl>
                                          <p:spTgt spid="81"/>
                                        </p:tgtEl>
                                        <p:attrNameLst>
                                          <p:attrName>ppt_h</p:attrName>
                                        </p:attrNameLst>
                                      </p:cBhvr>
                                      <p:tavLst>
                                        <p:tav tm="0">
                                          <p:val>
                                            <p:fltVal val="0"/>
                                          </p:val>
                                        </p:tav>
                                        <p:tav tm="100000">
                                          <p:val>
                                            <p:strVal val="#ppt_h"/>
                                          </p:val>
                                        </p:tav>
                                      </p:tavLst>
                                    </p:anim>
                                  </p:childTnLst>
                                </p:cTn>
                              </p:par>
                              <p:par>
                                <p:cTn id="80" presetID="12" presetClass="entr" presetSubtype="1" fill="hold" grpId="0" nodeType="withEffect">
                                  <p:stCondLst>
                                    <p:cond delay="3500"/>
                                  </p:stCondLst>
                                  <p:childTnLst>
                                    <p:set>
                                      <p:cBhvr>
                                        <p:cTn id="81" dur="1" fill="hold">
                                          <p:stCondLst>
                                            <p:cond delay="0"/>
                                          </p:stCondLst>
                                        </p:cTn>
                                        <p:tgtEl>
                                          <p:spTgt spid="12315"/>
                                        </p:tgtEl>
                                        <p:attrNameLst>
                                          <p:attrName>style.visibility</p:attrName>
                                        </p:attrNameLst>
                                      </p:cBhvr>
                                      <p:to>
                                        <p:strVal val="visible"/>
                                      </p:to>
                                    </p:set>
                                    <p:anim calcmode="lin" valueType="num">
                                      <p:cBhvr additive="base">
                                        <p:cTn id="82" dur="1500"/>
                                        <p:tgtEl>
                                          <p:spTgt spid="12315"/>
                                        </p:tgtEl>
                                        <p:attrNameLst>
                                          <p:attrName>ppt_y</p:attrName>
                                        </p:attrNameLst>
                                      </p:cBhvr>
                                      <p:tavLst>
                                        <p:tav tm="0">
                                          <p:val>
                                            <p:strVal val="#ppt_y-#ppt_h*1.125000"/>
                                          </p:val>
                                        </p:tav>
                                        <p:tav tm="100000">
                                          <p:val>
                                            <p:strVal val="#ppt_y"/>
                                          </p:val>
                                        </p:tav>
                                      </p:tavLst>
                                    </p:anim>
                                    <p:animEffect transition="in" filter="wipe(down)">
                                      <p:cBhvr>
                                        <p:cTn id="83" dur="1500"/>
                                        <p:tgtEl>
                                          <p:spTgt spid="12315"/>
                                        </p:tgtEl>
                                      </p:cBhvr>
                                    </p:animEffect>
                                  </p:childTnLst>
                                </p:cTn>
                              </p:par>
                              <p:par>
                                <p:cTn id="84" presetID="12" presetClass="entr" presetSubtype="1" fill="hold" grpId="0" nodeType="withEffect">
                                  <p:stCondLst>
                                    <p:cond delay="3500"/>
                                  </p:stCondLst>
                                  <p:childTnLst>
                                    <p:set>
                                      <p:cBhvr>
                                        <p:cTn id="85" dur="1" fill="hold">
                                          <p:stCondLst>
                                            <p:cond delay="0"/>
                                          </p:stCondLst>
                                        </p:cTn>
                                        <p:tgtEl>
                                          <p:spTgt spid="115"/>
                                        </p:tgtEl>
                                        <p:attrNameLst>
                                          <p:attrName>style.visibility</p:attrName>
                                        </p:attrNameLst>
                                      </p:cBhvr>
                                      <p:to>
                                        <p:strVal val="visible"/>
                                      </p:to>
                                    </p:set>
                                    <p:anim calcmode="lin" valueType="num">
                                      <p:cBhvr additive="base">
                                        <p:cTn id="86" dur="1500"/>
                                        <p:tgtEl>
                                          <p:spTgt spid="115"/>
                                        </p:tgtEl>
                                        <p:attrNameLst>
                                          <p:attrName>ppt_y</p:attrName>
                                        </p:attrNameLst>
                                      </p:cBhvr>
                                      <p:tavLst>
                                        <p:tav tm="0">
                                          <p:val>
                                            <p:strVal val="#ppt_y-#ppt_h*1.125000"/>
                                          </p:val>
                                        </p:tav>
                                        <p:tav tm="100000">
                                          <p:val>
                                            <p:strVal val="#ppt_y"/>
                                          </p:val>
                                        </p:tav>
                                      </p:tavLst>
                                    </p:anim>
                                    <p:animEffect transition="in" filter="wipe(down)">
                                      <p:cBhvr>
                                        <p:cTn id="87" dur="1500"/>
                                        <p:tgtEl>
                                          <p:spTgt spid="115"/>
                                        </p:tgtEl>
                                      </p:cBhvr>
                                    </p:animEffect>
                                  </p:childTnLst>
                                </p:cTn>
                              </p:par>
                              <p:par>
                                <p:cTn id="88" presetID="12" presetClass="entr" presetSubtype="1" fill="hold" grpId="0" nodeType="withEffect">
                                  <p:stCondLst>
                                    <p:cond delay="3500"/>
                                  </p:stCondLst>
                                  <p:childTnLst>
                                    <p:set>
                                      <p:cBhvr>
                                        <p:cTn id="89" dur="1" fill="hold">
                                          <p:stCondLst>
                                            <p:cond delay="0"/>
                                          </p:stCondLst>
                                        </p:cTn>
                                        <p:tgtEl>
                                          <p:spTgt spid="116"/>
                                        </p:tgtEl>
                                        <p:attrNameLst>
                                          <p:attrName>style.visibility</p:attrName>
                                        </p:attrNameLst>
                                      </p:cBhvr>
                                      <p:to>
                                        <p:strVal val="visible"/>
                                      </p:to>
                                    </p:set>
                                    <p:anim calcmode="lin" valueType="num">
                                      <p:cBhvr additive="base">
                                        <p:cTn id="90" dur="1500"/>
                                        <p:tgtEl>
                                          <p:spTgt spid="116"/>
                                        </p:tgtEl>
                                        <p:attrNameLst>
                                          <p:attrName>ppt_y</p:attrName>
                                        </p:attrNameLst>
                                      </p:cBhvr>
                                      <p:tavLst>
                                        <p:tav tm="0">
                                          <p:val>
                                            <p:strVal val="#ppt_y-#ppt_h*1.125000"/>
                                          </p:val>
                                        </p:tav>
                                        <p:tav tm="100000">
                                          <p:val>
                                            <p:strVal val="#ppt_y"/>
                                          </p:val>
                                        </p:tav>
                                      </p:tavLst>
                                    </p:anim>
                                    <p:animEffect transition="in" filter="wipe(down)">
                                      <p:cBhvr>
                                        <p:cTn id="91" dur="1500"/>
                                        <p:tgtEl>
                                          <p:spTgt spid="116"/>
                                        </p:tgtEl>
                                      </p:cBhvr>
                                    </p:animEffect>
                                  </p:childTnLst>
                                </p:cTn>
                              </p:par>
                              <p:par>
                                <p:cTn id="92" presetID="12" presetClass="entr" presetSubtype="1" fill="hold" grpId="0" nodeType="withEffect">
                                  <p:stCondLst>
                                    <p:cond delay="3500"/>
                                  </p:stCondLst>
                                  <p:childTnLst>
                                    <p:set>
                                      <p:cBhvr>
                                        <p:cTn id="93" dur="1" fill="hold">
                                          <p:stCondLst>
                                            <p:cond delay="0"/>
                                          </p:stCondLst>
                                        </p:cTn>
                                        <p:tgtEl>
                                          <p:spTgt spid="118"/>
                                        </p:tgtEl>
                                        <p:attrNameLst>
                                          <p:attrName>style.visibility</p:attrName>
                                        </p:attrNameLst>
                                      </p:cBhvr>
                                      <p:to>
                                        <p:strVal val="visible"/>
                                      </p:to>
                                    </p:set>
                                    <p:anim calcmode="lin" valueType="num">
                                      <p:cBhvr additive="base">
                                        <p:cTn id="94" dur="1500"/>
                                        <p:tgtEl>
                                          <p:spTgt spid="118"/>
                                        </p:tgtEl>
                                        <p:attrNameLst>
                                          <p:attrName>ppt_y</p:attrName>
                                        </p:attrNameLst>
                                      </p:cBhvr>
                                      <p:tavLst>
                                        <p:tav tm="0">
                                          <p:val>
                                            <p:strVal val="#ppt_y-#ppt_h*1.125000"/>
                                          </p:val>
                                        </p:tav>
                                        <p:tav tm="100000">
                                          <p:val>
                                            <p:strVal val="#ppt_y"/>
                                          </p:val>
                                        </p:tav>
                                      </p:tavLst>
                                    </p:anim>
                                    <p:animEffect transition="in" filter="wipe(down)">
                                      <p:cBhvr>
                                        <p:cTn id="95" dur="1500"/>
                                        <p:tgtEl>
                                          <p:spTgt spid="118"/>
                                        </p:tgtEl>
                                      </p:cBhvr>
                                    </p:animEffect>
                                  </p:childTnLst>
                                </p:cTn>
                              </p:par>
                              <p:par>
                                <p:cTn id="96" presetID="12" presetClass="entr" presetSubtype="1" fill="hold" grpId="0" nodeType="withEffect">
                                  <p:stCondLst>
                                    <p:cond delay="3500"/>
                                  </p:stCondLst>
                                  <p:childTnLst>
                                    <p:set>
                                      <p:cBhvr>
                                        <p:cTn id="97" dur="1" fill="hold">
                                          <p:stCondLst>
                                            <p:cond delay="0"/>
                                          </p:stCondLst>
                                        </p:cTn>
                                        <p:tgtEl>
                                          <p:spTgt spid="120"/>
                                        </p:tgtEl>
                                        <p:attrNameLst>
                                          <p:attrName>style.visibility</p:attrName>
                                        </p:attrNameLst>
                                      </p:cBhvr>
                                      <p:to>
                                        <p:strVal val="visible"/>
                                      </p:to>
                                    </p:set>
                                    <p:anim calcmode="lin" valueType="num">
                                      <p:cBhvr additive="base">
                                        <p:cTn id="98" dur="1500"/>
                                        <p:tgtEl>
                                          <p:spTgt spid="120"/>
                                        </p:tgtEl>
                                        <p:attrNameLst>
                                          <p:attrName>ppt_y</p:attrName>
                                        </p:attrNameLst>
                                      </p:cBhvr>
                                      <p:tavLst>
                                        <p:tav tm="0">
                                          <p:val>
                                            <p:strVal val="#ppt_y-#ppt_h*1.125000"/>
                                          </p:val>
                                        </p:tav>
                                        <p:tav tm="100000">
                                          <p:val>
                                            <p:strVal val="#ppt_y"/>
                                          </p:val>
                                        </p:tav>
                                      </p:tavLst>
                                    </p:anim>
                                    <p:animEffect transition="in" filter="wipe(down)">
                                      <p:cBhvr>
                                        <p:cTn id="99" dur="1500"/>
                                        <p:tgtEl>
                                          <p:spTgt spid="120"/>
                                        </p:tgtEl>
                                      </p:cBhvr>
                                    </p:animEffect>
                                  </p:childTnLst>
                                </p:cTn>
                              </p:par>
                              <p:par>
                                <p:cTn id="100" presetID="12" presetClass="entr" presetSubtype="1" fill="hold" grpId="0" nodeType="withEffect">
                                  <p:stCondLst>
                                    <p:cond delay="3500"/>
                                  </p:stCondLst>
                                  <p:childTnLst>
                                    <p:set>
                                      <p:cBhvr>
                                        <p:cTn id="101" dur="1" fill="hold">
                                          <p:stCondLst>
                                            <p:cond delay="0"/>
                                          </p:stCondLst>
                                        </p:cTn>
                                        <p:tgtEl>
                                          <p:spTgt spid="121"/>
                                        </p:tgtEl>
                                        <p:attrNameLst>
                                          <p:attrName>style.visibility</p:attrName>
                                        </p:attrNameLst>
                                      </p:cBhvr>
                                      <p:to>
                                        <p:strVal val="visible"/>
                                      </p:to>
                                    </p:set>
                                    <p:anim calcmode="lin" valueType="num">
                                      <p:cBhvr additive="base">
                                        <p:cTn id="102" dur="1500"/>
                                        <p:tgtEl>
                                          <p:spTgt spid="121"/>
                                        </p:tgtEl>
                                        <p:attrNameLst>
                                          <p:attrName>ppt_y</p:attrName>
                                        </p:attrNameLst>
                                      </p:cBhvr>
                                      <p:tavLst>
                                        <p:tav tm="0">
                                          <p:val>
                                            <p:strVal val="#ppt_y-#ppt_h*1.125000"/>
                                          </p:val>
                                        </p:tav>
                                        <p:tav tm="100000">
                                          <p:val>
                                            <p:strVal val="#ppt_y"/>
                                          </p:val>
                                        </p:tav>
                                      </p:tavLst>
                                    </p:anim>
                                    <p:animEffect transition="in" filter="wipe(down)">
                                      <p:cBhvr>
                                        <p:cTn id="103" dur="1500"/>
                                        <p:tgtEl>
                                          <p:spTgt spid="121"/>
                                        </p:tgtEl>
                                      </p:cBhvr>
                                    </p:animEffect>
                                  </p:childTnLst>
                                </p:cTn>
                              </p:par>
                              <p:par>
                                <p:cTn id="104" presetID="12" presetClass="entr" presetSubtype="1" fill="hold" grpId="0" nodeType="withEffect">
                                  <p:stCondLst>
                                    <p:cond delay="3500"/>
                                  </p:stCondLst>
                                  <p:childTnLst>
                                    <p:set>
                                      <p:cBhvr>
                                        <p:cTn id="105" dur="1" fill="hold">
                                          <p:stCondLst>
                                            <p:cond delay="0"/>
                                          </p:stCondLst>
                                        </p:cTn>
                                        <p:tgtEl>
                                          <p:spTgt spid="123"/>
                                        </p:tgtEl>
                                        <p:attrNameLst>
                                          <p:attrName>style.visibility</p:attrName>
                                        </p:attrNameLst>
                                      </p:cBhvr>
                                      <p:to>
                                        <p:strVal val="visible"/>
                                      </p:to>
                                    </p:set>
                                    <p:anim calcmode="lin" valueType="num">
                                      <p:cBhvr additive="base">
                                        <p:cTn id="106" dur="1500"/>
                                        <p:tgtEl>
                                          <p:spTgt spid="123"/>
                                        </p:tgtEl>
                                        <p:attrNameLst>
                                          <p:attrName>ppt_y</p:attrName>
                                        </p:attrNameLst>
                                      </p:cBhvr>
                                      <p:tavLst>
                                        <p:tav tm="0">
                                          <p:val>
                                            <p:strVal val="#ppt_y-#ppt_h*1.125000"/>
                                          </p:val>
                                        </p:tav>
                                        <p:tav tm="100000">
                                          <p:val>
                                            <p:strVal val="#ppt_y"/>
                                          </p:val>
                                        </p:tav>
                                      </p:tavLst>
                                    </p:anim>
                                    <p:animEffect transition="in" filter="wipe(down)">
                                      <p:cBhvr>
                                        <p:cTn id="107" dur="1500"/>
                                        <p:tgtEl>
                                          <p:spTgt spid="123"/>
                                        </p:tgtEl>
                                      </p:cBhvr>
                                    </p:animEffect>
                                  </p:childTnLst>
                                </p:cTn>
                              </p:par>
                              <p:par>
                                <p:cTn id="108" presetID="12" presetClass="entr" presetSubtype="1" fill="hold" grpId="0" nodeType="withEffect">
                                  <p:stCondLst>
                                    <p:cond delay="3500"/>
                                  </p:stCondLst>
                                  <p:childTnLst>
                                    <p:set>
                                      <p:cBhvr>
                                        <p:cTn id="109" dur="1" fill="hold">
                                          <p:stCondLst>
                                            <p:cond delay="0"/>
                                          </p:stCondLst>
                                        </p:cTn>
                                        <p:tgtEl>
                                          <p:spTgt spid="122"/>
                                        </p:tgtEl>
                                        <p:attrNameLst>
                                          <p:attrName>style.visibility</p:attrName>
                                        </p:attrNameLst>
                                      </p:cBhvr>
                                      <p:to>
                                        <p:strVal val="visible"/>
                                      </p:to>
                                    </p:set>
                                    <p:anim calcmode="lin" valueType="num">
                                      <p:cBhvr additive="base">
                                        <p:cTn id="110" dur="1500"/>
                                        <p:tgtEl>
                                          <p:spTgt spid="122"/>
                                        </p:tgtEl>
                                        <p:attrNameLst>
                                          <p:attrName>ppt_y</p:attrName>
                                        </p:attrNameLst>
                                      </p:cBhvr>
                                      <p:tavLst>
                                        <p:tav tm="0">
                                          <p:val>
                                            <p:strVal val="#ppt_y-#ppt_h*1.125000"/>
                                          </p:val>
                                        </p:tav>
                                        <p:tav tm="100000">
                                          <p:val>
                                            <p:strVal val="#ppt_y"/>
                                          </p:val>
                                        </p:tav>
                                      </p:tavLst>
                                    </p:anim>
                                    <p:animEffect transition="in" filter="wipe(down)">
                                      <p:cBhvr>
                                        <p:cTn id="111" dur="1500"/>
                                        <p:tgtEl>
                                          <p:spTgt spid="122"/>
                                        </p:tgtEl>
                                      </p:cBhvr>
                                    </p:animEffect>
                                  </p:childTnLst>
                                </p:cTn>
                              </p:par>
                              <p:par>
                                <p:cTn id="112" presetID="12" presetClass="entr" presetSubtype="1" fill="hold" grpId="0" nodeType="withEffect">
                                  <p:stCondLst>
                                    <p:cond delay="3500"/>
                                  </p:stCondLst>
                                  <p:childTnLst>
                                    <p:set>
                                      <p:cBhvr>
                                        <p:cTn id="113" dur="1" fill="hold">
                                          <p:stCondLst>
                                            <p:cond delay="0"/>
                                          </p:stCondLst>
                                        </p:cTn>
                                        <p:tgtEl>
                                          <p:spTgt spid="124"/>
                                        </p:tgtEl>
                                        <p:attrNameLst>
                                          <p:attrName>style.visibility</p:attrName>
                                        </p:attrNameLst>
                                      </p:cBhvr>
                                      <p:to>
                                        <p:strVal val="visible"/>
                                      </p:to>
                                    </p:set>
                                    <p:anim calcmode="lin" valueType="num">
                                      <p:cBhvr additive="base">
                                        <p:cTn id="114" dur="1500"/>
                                        <p:tgtEl>
                                          <p:spTgt spid="124"/>
                                        </p:tgtEl>
                                        <p:attrNameLst>
                                          <p:attrName>ppt_y</p:attrName>
                                        </p:attrNameLst>
                                      </p:cBhvr>
                                      <p:tavLst>
                                        <p:tav tm="0">
                                          <p:val>
                                            <p:strVal val="#ppt_y-#ppt_h*1.125000"/>
                                          </p:val>
                                        </p:tav>
                                        <p:tav tm="100000">
                                          <p:val>
                                            <p:strVal val="#ppt_y"/>
                                          </p:val>
                                        </p:tav>
                                      </p:tavLst>
                                    </p:anim>
                                    <p:animEffect transition="in" filter="wipe(down)">
                                      <p:cBhvr>
                                        <p:cTn id="115" dur="1500"/>
                                        <p:tgtEl>
                                          <p:spTgt spid="124"/>
                                        </p:tgtEl>
                                      </p:cBhvr>
                                    </p:animEffect>
                                  </p:childTnLst>
                                </p:cTn>
                              </p:par>
                              <p:par>
                                <p:cTn id="116" presetID="12" presetClass="entr" presetSubtype="1" fill="hold" grpId="0" nodeType="withEffect">
                                  <p:stCondLst>
                                    <p:cond delay="3500"/>
                                  </p:stCondLst>
                                  <p:childTnLst>
                                    <p:set>
                                      <p:cBhvr>
                                        <p:cTn id="117" dur="1" fill="hold">
                                          <p:stCondLst>
                                            <p:cond delay="0"/>
                                          </p:stCondLst>
                                        </p:cTn>
                                        <p:tgtEl>
                                          <p:spTgt spid="119"/>
                                        </p:tgtEl>
                                        <p:attrNameLst>
                                          <p:attrName>style.visibility</p:attrName>
                                        </p:attrNameLst>
                                      </p:cBhvr>
                                      <p:to>
                                        <p:strVal val="visible"/>
                                      </p:to>
                                    </p:set>
                                    <p:anim calcmode="lin" valueType="num">
                                      <p:cBhvr additive="base">
                                        <p:cTn id="118" dur="1500"/>
                                        <p:tgtEl>
                                          <p:spTgt spid="119"/>
                                        </p:tgtEl>
                                        <p:attrNameLst>
                                          <p:attrName>ppt_y</p:attrName>
                                        </p:attrNameLst>
                                      </p:cBhvr>
                                      <p:tavLst>
                                        <p:tav tm="0">
                                          <p:val>
                                            <p:strVal val="#ppt_y-#ppt_h*1.125000"/>
                                          </p:val>
                                        </p:tav>
                                        <p:tav tm="100000">
                                          <p:val>
                                            <p:strVal val="#ppt_y"/>
                                          </p:val>
                                        </p:tav>
                                      </p:tavLst>
                                    </p:anim>
                                    <p:animEffect transition="in" filter="wipe(down)">
                                      <p:cBhvr>
                                        <p:cTn id="119" dur="1500"/>
                                        <p:tgtEl>
                                          <p:spTgt spid="119"/>
                                        </p:tgtEl>
                                      </p:cBhvr>
                                    </p:animEffect>
                                  </p:childTnLst>
                                </p:cTn>
                              </p:par>
                              <p:par>
                                <p:cTn id="120" presetID="12" presetClass="entr" presetSubtype="1" fill="hold" grpId="0" nodeType="withEffect">
                                  <p:stCondLst>
                                    <p:cond delay="3500"/>
                                  </p:stCondLst>
                                  <p:childTnLst>
                                    <p:set>
                                      <p:cBhvr>
                                        <p:cTn id="121" dur="1" fill="hold">
                                          <p:stCondLst>
                                            <p:cond delay="0"/>
                                          </p:stCondLst>
                                        </p:cTn>
                                        <p:tgtEl>
                                          <p:spTgt spid="117"/>
                                        </p:tgtEl>
                                        <p:attrNameLst>
                                          <p:attrName>style.visibility</p:attrName>
                                        </p:attrNameLst>
                                      </p:cBhvr>
                                      <p:to>
                                        <p:strVal val="visible"/>
                                      </p:to>
                                    </p:set>
                                    <p:anim calcmode="lin" valueType="num">
                                      <p:cBhvr additive="base">
                                        <p:cTn id="122" dur="1500"/>
                                        <p:tgtEl>
                                          <p:spTgt spid="117"/>
                                        </p:tgtEl>
                                        <p:attrNameLst>
                                          <p:attrName>ppt_y</p:attrName>
                                        </p:attrNameLst>
                                      </p:cBhvr>
                                      <p:tavLst>
                                        <p:tav tm="0">
                                          <p:val>
                                            <p:strVal val="#ppt_y-#ppt_h*1.125000"/>
                                          </p:val>
                                        </p:tav>
                                        <p:tav tm="100000">
                                          <p:val>
                                            <p:strVal val="#ppt_y"/>
                                          </p:val>
                                        </p:tav>
                                      </p:tavLst>
                                    </p:anim>
                                    <p:animEffect transition="in" filter="wipe(down)">
                                      <p:cBhvr>
                                        <p:cTn id="123" dur="1500"/>
                                        <p:tgtEl>
                                          <p:spTgt spid="117"/>
                                        </p:tgtEl>
                                      </p:cBhvr>
                                    </p:animEffect>
                                  </p:childTnLst>
                                </p:cTn>
                              </p:par>
                              <p:par>
                                <p:cTn id="124" presetID="22" presetClass="entr" presetSubtype="8" fill="hold" nodeType="withEffect">
                                  <p:stCondLst>
                                    <p:cond delay="3500"/>
                                  </p:stCondLst>
                                  <p:childTnLst>
                                    <p:set>
                                      <p:cBhvr>
                                        <p:cTn id="125" dur="1" fill="hold">
                                          <p:stCondLst>
                                            <p:cond delay="0"/>
                                          </p:stCondLst>
                                        </p:cTn>
                                        <p:tgtEl>
                                          <p:spTgt spid="12294"/>
                                        </p:tgtEl>
                                        <p:attrNameLst>
                                          <p:attrName>style.visibility</p:attrName>
                                        </p:attrNameLst>
                                      </p:cBhvr>
                                      <p:to>
                                        <p:strVal val="visible"/>
                                      </p:to>
                                    </p:set>
                                    <p:animEffect transition="in" filter="wipe(left)">
                                      <p:cBhvr>
                                        <p:cTn id="126" dur="1500"/>
                                        <p:tgtEl>
                                          <p:spTgt spid="12294"/>
                                        </p:tgtEl>
                                      </p:cBhvr>
                                    </p:animEffect>
                                  </p:childTnLst>
                                </p:cTn>
                              </p:par>
                              <p:par>
                                <p:cTn id="127" presetID="22" presetClass="entr" presetSubtype="8" fill="hold" nodeType="withEffect">
                                  <p:stCondLst>
                                    <p:cond delay="3500"/>
                                  </p:stCondLst>
                                  <p:childTnLst>
                                    <p:set>
                                      <p:cBhvr>
                                        <p:cTn id="128" dur="1" fill="hold">
                                          <p:stCondLst>
                                            <p:cond delay="0"/>
                                          </p:stCondLst>
                                        </p:cTn>
                                        <p:tgtEl>
                                          <p:spTgt spid="108"/>
                                        </p:tgtEl>
                                        <p:attrNameLst>
                                          <p:attrName>style.visibility</p:attrName>
                                        </p:attrNameLst>
                                      </p:cBhvr>
                                      <p:to>
                                        <p:strVal val="visible"/>
                                      </p:to>
                                    </p:set>
                                    <p:animEffect transition="in" filter="wipe(left)">
                                      <p:cBhvr>
                                        <p:cTn id="129" dur="1500"/>
                                        <p:tgtEl>
                                          <p:spTgt spid="108"/>
                                        </p:tgtEl>
                                      </p:cBhvr>
                                    </p:animEffect>
                                  </p:childTnLst>
                                </p:cTn>
                              </p:par>
                              <p:par>
                                <p:cTn id="130" presetID="22" presetClass="entr" presetSubtype="8" fill="hold" nodeType="withEffect">
                                  <p:stCondLst>
                                    <p:cond delay="3500"/>
                                  </p:stCondLst>
                                  <p:childTnLst>
                                    <p:set>
                                      <p:cBhvr>
                                        <p:cTn id="131" dur="1" fill="hold">
                                          <p:stCondLst>
                                            <p:cond delay="0"/>
                                          </p:stCondLst>
                                        </p:cTn>
                                        <p:tgtEl>
                                          <p:spTgt spid="12297"/>
                                        </p:tgtEl>
                                        <p:attrNameLst>
                                          <p:attrName>style.visibility</p:attrName>
                                        </p:attrNameLst>
                                      </p:cBhvr>
                                      <p:to>
                                        <p:strVal val="visible"/>
                                      </p:to>
                                    </p:set>
                                    <p:animEffect transition="in" filter="wipe(left)">
                                      <p:cBhvr>
                                        <p:cTn id="132" dur="1500"/>
                                        <p:tgtEl>
                                          <p:spTgt spid="12297"/>
                                        </p:tgtEl>
                                      </p:cBhvr>
                                    </p:animEffect>
                                  </p:childTnLst>
                                </p:cTn>
                              </p:par>
                              <p:par>
                                <p:cTn id="133" presetID="22" presetClass="entr" presetSubtype="8" fill="hold" nodeType="withEffect">
                                  <p:stCondLst>
                                    <p:cond delay="3500"/>
                                  </p:stCondLst>
                                  <p:childTnLst>
                                    <p:set>
                                      <p:cBhvr>
                                        <p:cTn id="134" dur="1" fill="hold">
                                          <p:stCondLst>
                                            <p:cond delay="0"/>
                                          </p:stCondLst>
                                        </p:cTn>
                                        <p:tgtEl>
                                          <p:spTgt spid="111"/>
                                        </p:tgtEl>
                                        <p:attrNameLst>
                                          <p:attrName>style.visibility</p:attrName>
                                        </p:attrNameLst>
                                      </p:cBhvr>
                                      <p:to>
                                        <p:strVal val="visible"/>
                                      </p:to>
                                    </p:set>
                                    <p:animEffect transition="in" filter="wipe(left)">
                                      <p:cBhvr>
                                        <p:cTn id="135" dur="1500"/>
                                        <p:tgtEl>
                                          <p:spTgt spid="111"/>
                                        </p:tgtEl>
                                      </p:cBhvr>
                                    </p:animEffect>
                                  </p:childTnLst>
                                </p:cTn>
                              </p:par>
                              <p:par>
                                <p:cTn id="136" presetID="22" presetClass="entr" presetSubtype="8" fill="hold" nodeType="withEffect">
                                  <p:stCondLst>
                                    <p:cond delay="3500"/>
                                  </p:stCondLst>
                                  <p:childTnLst>
                                    <p:set>
                                      <p:cBhvr>
                                        <p:cTn id="137" dur="1" fill="hold">
                                          <p:stCondLst>
                                            <p:cond delay="0"/>
                                          </p:stCondLst>
                                        </p:cTn>
                                        <p:tgtEl>
                                          <p:spTgt spid="96"/>
                                        </p:tgtEl>
                                        <p:attrNameLst>
                                          <p:attrName>style.visibility</p:attrName>
                                        </p:attrNameLst>
                                      </p:cBhvr>
                                      <p:to>
                                        <p:strVal val="visible"/>
                                      </p:to>
                                    </p:set>
                                    <p:animEffect transition="in" filter="wipe(left)">
                                      <p:cBhvr>
                                        <p:cTn id="138" dur="1500"/>
                                        <p:tgtEl>
                                          <p:spTgt spid="96"/>
                                        </p:tgtEl>
                                      </p:cBhvr>
                                    </p:animEffect>
                                  </p:childTnLst>
                                </p:cTn>
                              </p:par>
                              <p:par>
                                <p:cTn id="139" presetID="22" presetClass="entr" presetSubtype="8" fill="hold" nodeType="withEffect">
                                  <p:stCondLst>
                                    <p:cond delay="3500"/>
                                  </p:stCondLst>
                                  <p:childTnLst>
                                    <p:set>
                                      <p:cBhvr>
                                        <p:cTn id="140" dur="1" fill="hold">
                                          <p:stCondLst>
                                            <p:cond delay="0"/>
                                          </p:stCondLst>
                                        </p:cTn>
                                        <p:tgtEl>
                                          <p:spTgt spid="90"/>
                                        </p:tgtEl>
                                        <p:attrNameLst>
                                          <p:attrName>style.visibility</p:attrName>
                                        </p:attrNameLst>
                                      </p:cBhvr>
                                      <p:to>
                                        <p:strVal val="visible"/>
                                      </p:to>
                                    </p:set>
                                    <p:animEffect transition="in" filter="wipe(left)">
                                      <p:cBhvr>
                                        <p:cTn id="141" dur="1500"/>
                                        <p:tgtEl>
                                          <p:spTgt spid="90"/>
                                        </p:tgtEl>
                                      </p:cBhvr>
                                    </p:animEffect>
                                  </p:childTnLst>
                                </p:cTn>
                              </p:par>
                              <p:par>
                                <p:cTn id="142" presetID="22" presetClass="entr" presetSubtype="8" fill="hold" nodeType="withEffect">
                                  <p:stCondLst>
                                    <p:cond delay="3500"/>
                                  </p:stCondLst>
                                  <p:childTnLst>
                                    <p:set>
                                      <p:cBhvr>
                                        <p:cTn id="143" dur="1" fill="hold">
                                          <p:stCondLst>
                                            <p:cond delay="0"/>
                                          </p:stCondLst>
                                        </p:cTn>
                                        <p:tgtEl>
                                          <p:spTgt spid="99"/>
                                        </p:tgtEl>
                                        <p:attrNameLst>
                                          <p:attrName>style.visibility</p:attrName>
                                        </p:attrNameLst>
                                      </p:cBhvr>
                                      <p:to>
                                        <p:strVal val="visible"/>
                                      </p:to>
                                    </p:set>
                                    <p:animEffect transition="in" filter="wipe(left)">
                                      <p:cBhvr>
                                        <p:cTn id="144" dur="1500"/>
                                        <p:tgtEl>
                                          <p:spTgt spid="99"/>
                                        </p:tgtEl>
                                      </p:cBhvr>
                                    </p:animEffect>
                                  </p:childTnLst>
                                </p:cTn>
                              </p:par>
                              <p:par>
                                <p:cTn id="145" presetID="22" presetClass="entr" presetSubtype="8" fill="hold" nodeType="withEffect">
                                  <p:stCondLst>
                                    <p:cond delay="3500"/>
                                  </p:stCondLst>
                                  <p:childTnLst>
                                    <p:set>
                                      <p:cBhvr>
                                        <p:cTn id="146" dur="1" fill="hold">
                                          <p:stCondLst>
                                            <p:cond delay="0"/>
                                          </p:stCondLst>
                                        </p:cTn>
                                        <p:tgtEl>
                                          <p:spTgt spid="93"/>
                                        </p:tgtEl>
                                        <p:attrNameLst>
                                          <p:attrName>style.visibility</p:attrName>
                                        </p:attrNameLst>
                                      </p:cBhvr>
                                      <p:to>
                                        <p:strVal val="visible"/>
                                      </p:to>
                                    </p:set>
                                    <p:animEffect transition="in" filter="wipe(left)">
                                      <p:cBhvr>
                                        <p:cTn id="147" dur="1500"/>
                                        <p:tgtEl>
                                          <p:spTgt spid="93"/>
                                        </p:tgtEl>
                                      </p:cBhvr>
                                    </p:animEffect>
                                  </p:childTnLst>
                                </p:cTn>
                              </p:par>
                              <p:par>
                                <p:cTn id="148" presetID="22" presetClass="entr" presetSubtype="8" fill="hold" nodeType="withEffect">
                                  <p:stCondLst>
                                    <p:cond delay="3500"/>
                                  </p:stCondLst>
                                  <p:childTnLst>
                                    <p:set>
                                      <p:cBhvr>
                                        <p:cTn id="149" dur="1" fill="hold">
                                          <p:stCondLst>
                                            <p:cond delay="0"/>
                                          </p:stCondLst>
                                        </p:cTn>
                                        <p:tgtEl>
                                          <p:spTgt spid="102"/>
                                        </p:tgtEl>
                                        <p:attrNameLst>
                                          <p:attrName>style.visibility</p:attrName>
                                        </p:attrNameLst>
                                      </p:cBhvr>
                                      <p:to>
                                        <p:strVal val="visible"/>
                                      </p:to>
                                    </p:set>
                                    <p:animEffect transition="in" filter="wipe(left)">
                                      <p:cBhvr>
                                        <p:cTn id="150" dur="1500"/>
                                        <p:tgtEl>
                                          <p:spTgt spid="102"/>
                                        </p:tgtEl>
                                      </p:cBhvr>
                                    </p:animEffect>
                                  </p:childTnLst>
                                </p:cTn>
                              </p:par>
                              <p:par>
                                <p:cTn id="151" presetID="22" presetClass="entr" presetSubtype="8" fill="hold" nodeType="withEffect">
                                  <p:stCondLst>
                                    <p:cond delay="3500"/>
                                  </p:stCondLst>
                                  <p:childTnLst>
                                    <p:set>
                                      <p:cBhvr>
                                        <p:cTn id="152" dur="1" fill="hold">
                                          <p:stCondLst>
                                            <p:cond delay="0"/>
                                          </p:stCondLst>
                                        </p:cTn>
                                        <p:tgtEl>
                                          <p:spTgt spid="105"/>
                                        </p:tgtEl>
                                        <p:attrNameLst>
                                          <p:attrName>style.visibility</p:attrName>
                                        </p:attrNameLst>
                                      </p:cBhvr>
                                      <p:to>
                                        <p:strVal val="visible"/>
                                      </p:to>
                                    </p:set>
                                    <p:animEffect transition="in" filter="wipe(left)">
                                      <p:cBhvr>
                                        <p:cTn id="153" dur="1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17" grpId="0" animBg="1"/>
      <p:bldP spid="131" grpId="0" animBg="1"/>
      <p:bldP spid="132" grpId="0" animBg="1"/>
      <p:bldP spid="133" grpId="0" animBg="1"/>
      <p:bldP spid="38" grpId="0" animBg="1"/>
      <p:bldP spid="41" grpId="0" animBg="1"/>
      <p:bldP spid="12315" grpId="0"/>
      <p:bldP spid="115" grpId="0"/>
      <p:bldP spid="116" grpId="0"/>
      <p:bldP spid="117" grpId="0"/>
      <p:bldP spid="118" grpId="0"/>
      <p:bldP spid="119" grpId="0"/>
      <p:bldP spid="120" grpId="0"/>
      <p:bldP spid="121" grpId="0"/>
      <p:bldP spid="122" grpId="0"/>
      <p:bldP spid="123" grpId="0"/>
      <p:bldP spid="1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B9FF94-3AEC-0E22-13CA-DAC0A5EB8F92}"/>
              </a:ext>
            </a:extLst>
          </p:cNvPr>
          <p:cNvSpPr txBox="1"/>
          <p:nvPr/>
        </p:nvSpPr>
        <p:spPr>
          <a:xfrm>
            <a:off x="4942433" y="2998113"/>
            <a:ext cx="2307042" cy="861774"/>
          </a:xfrm>
          <a:prstGeom prst="rect">
            <a:avLst/>
          </a:prstGeom>
          <a:noFill/>
        </p:spPr>
        <p:txBody>
          <a:bodyPr wrap="none" rtlCol="0">
            <a:spAutoFit/>
          </a:bodyPr>
          <a:lstStyle>
            <a:defPPr>
              <a:defRPr lang="en-US"/>
            </a:defPPr>
            <a:lvl1pPr algn="ctr">
              <a:defRPr sz="3500">
                <a:gradFill>
                  <a:gsLst>
                    <a:gs pos="64000">
                      <a:schemeClr val="bg2"/>
                    </a:gs>
                    <a:gs pos="0">
                      <a:schemeClr val="accent4"/>
                    </a:gs>
                  </a:gsLst>
                  <a:path path="circle">
                    <a:fillToRect r="100000" b="100000"/>
                  </a:path>
                </a:gradFill>
                <a:latin typeface="Montserrat" panose="00000500000000000000" pitchFamily="50" charset="0"/>
              </a:defRPr>
            </a:lvl1pPr>
          </a:lstStyle>
          <a:p>
            <a:r>
              <a:rPr lang="en-US" sz="2500" b="1" dirty="0"/>
              <a:t>OUR ABM</a:t>
            </a:r>
          </a:p>
          <a:p>
            <a:r>
              <a:rPr lang="en-US" sz="2500" b="1" dirty="0"/>
              <a:t>TECH STACK</a:t>
            </a:r>
          </a:p>
        </p:txBody>
      </p:sp>
      <p:grpSp>
        <p:nvGrpSpPr>
          <p:cNvPr id="58" name="Group 57">
            <a:extLst>
              <a:ext uri="{FF2B5EF4-FFF2-40B4-BE49-F238E27FC236}">
                <a16:creationId xmlns:a16="http://schemas.microsoft.com/office/drawing/2014/main" id="{F5F982E5-BBF4-4159-9010-72BB9FA1142E}"/>
              </a:ext>
            </a:extLst>
          </p:cNvPr>
          <p:cNvGrpSpPr/>
          <p:nvPr/>
        </p:nvGrpSpPr>
        <p:grpSpPr>
          <a:xfrm>
            <a:off x="355506" y="363883"/>
            <a:ext cx="11480894" cy="6130234"/>
            <a:chOff x="485207" y="433137"/>
            <a:chExt cx="11221492" cy="5991726"/>
          </a:xfrm>
        </p:grpSpPr>
        <p:sp>
          <p:nvSpPr>
            <p:cNvPr id="5" name="Rectangle: Rounded Corners 4">
              <a:extLst>
                <a:ext uri="{FF2B5EF4-FFF2-40B4-BE49-F238E27FC236}">
                  <a16:creationId xmlns:a16="http://schemas.microsoft.com/office/drawing/2014/main" id="{E41F86D7-3E31-4A22-99AC-574BF389CD3A}"/>
                </a:ext>
              </a:extLst>
            </p:cNvPr>
            <p:cNvSpPr/>
            <p:nvPr/>
          </p:nvSpPr>
          <p:spPr>
            <a:xfrm>
              <a:off x="485209" y="3505477"/>
              <a:ext cx="1944135" cy="2919386"/>
            </a:xfrm>
            <a:prstGeom prst="roundRect">
              <a:avLst>
                <a:gd name="adj" fmla="val 7726"/>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tlCol="0" anchor="t" anchorCtr="0"/>
            <a:lstStyle/>
            <a:p>
              <a:pPr>
                <a:lnSpc>
                  <a:spcPts val="1700"/>
                </a:lnSpc>
              </a:pPr>
              <a:r>
                <a:rPr lang="en-US" sz="1200" b="1" dirty="0">
                  <a:latin typeface="Montserrat" panose="00000500000000000000" pitchFamily="50" charset="0"/>
                </a:rPr>
                <a:t>Digital Advertising</a:t>
              </a:r>
            </a:p>
          </p:txBody>
        </p:sp>
        <p:sp>
          <p:nvSpPr>
            <p:cNvPr id="8" name="Rectangle: Rounded Corners 7">
              <a:extLst>
                <a:ext uri="{FF2B5EF4-FFF2-40B4-BE49-F238E27FC236}">
                  <a16:creationId xmlns:a16="http://schemas.microsoft.com/office/drawing/2014/main" id="{2B84E7B3-76AD-4C90-BC79-FBE4D46D228F}"/>
                </a:ext>
              </a:extLst>
            </p:cNvPr>
            <p:cNvSpPr/>
            <p:nvPr/>
          </p:nvSpPr>
          <p:spPr>
            <a:xfrm>
              <a:off x="2580235" y="3505477"/>
              <a:ext cx="2231627" cy="1375682"/>
            </a:xfrm>
            <a:prstGeom prst="roundRect">
              <a:avLst>
                <a:gd name="adj" fmla="val 10609"/>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tlCol="0" anchor="t" anchorCtr="0"/>
            <a:lstStyle/>
            <a:p>
              <a:pPr>
                <a:lnSpc>
                  <a:spcPts val="1700"/>
                </a:lnSpc>
              </a:pPr>
              <a:r>
                <a:rPr lang="en-US" sz="1200" b="1" dirty="0">
                  <a:latin typeface="Montserrat" panose="00000500000000000000" pitchFamily="50" charset="0"/>
                </a:rPr>
                <a:t>Reporting/Attribution</a:t>
              </a:r>
            </a:p>
          </p:txBody>
        </p:sp>
        <p:sp>
          <p:nvSpPr>
            <p:cNvPr id="9" name="Rectangle: Rounded Corners 8">
              <a:extLst>
                <a:ext uri="{FF2B5EF4-FFF2-40B4-BE49-F238E27FC236}">
                  <a16:creationId xmlns:a16="http://schemas.microsoft.com/office/drawing/2014/main" id="{BEE8E38B-7197-4A2B-A892-AF6F940D152C}"/>
                </a:ext>
              </a:extLst>
            </p:cNvPr>
            <p:cNvSpPr/>
            <p:nvPr/>
          </p:nvSpPr>
          <p:spPr>
            <a:xfrm>
              <a:off x="2580235" y="1976841"/>
              <a:ext cx="2231627" cy="1375682"/>
            </a:xfrm>
            <a:prstGeom prst="roundRect">
              <a:avLst>
                <a:gd name="adj" fmla="val 10782"/>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tlCol="0" anchor="t" anchorCtr="0"/>
            <a:lstStyle/>
            <a:p>
              <a:pPr>
                <a:lnSpc>
                  <a:spcPts val="1700"/>
                </a:lnSpc>
              </a:pPr>
              <a:r>
                <a:rPr lang="en-US" sz="1200" b="1" dirty="0">
                  <a:latin typeface="Montserrat" panose="00000500000000000000" pitchFamily="50" charset="0"/>
                </a:rPr>
                <a:t>CRM</a:t>
              </a:r>
            </a:p>
          </p:txBody>
        </p:sp>
        <p:sp>
          <p:nvSpPr>
            <p:cNvPr id="16" name="Rectangle: Rounded Corners 15">
              <a:extLst>
                <a:ext uri="{FF2B5EF4-FFF2-40B4-BE49-F238E27FC236}">
                  <a16:creationId xmlns:a16="http://schemas.microsoft.com/office/drawing/2014/main" id="{90481CE7-EA17-499D-9AED-C5A41CFE9405}"/>
                </a:ext>
              </a:extLst>
            </p:cNvPr>
            <p:cNvSpPr/>
            <p:nvPr/>
          </p:nvSpPr>
          <p:spPr>
            <a:xfrm>
              <a:off x="485207" y="433137"/>
              <a:ext cx="1944135" cy="2919386"/>
            </a:xfrm>
            <a:prstGeom prst="roundRect">
              <a:avLst>
                <a:gd name="adj" fmla="val 7481"/>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tlCol="0" anchor="t" anchorCtr="0"/>
            <a:lstStyle/>
            <a:p>
              <a:pPr>
                <a:lnSpc>
                  <a:spcPts val="1700"/>
                </a:lnSpc>
              </a:pPr>
              <a:r>
                <a:rPr lang="en-US" sz="1200" b="1" dirty="0">
                  <a:latin typeface="Montserrat" panose="00000500000000000000" pitchFamily="50" charset="0"/>
                </a:rPr>
                <a:t>Marketing &amp; Sales Intelligence</a:t>
              </a:r>
            </a:p>
          </p:txBody>
        </p:sp>
        <p:sp>
          <p:nvSpPr>
            <p:cNvPr id="18" name="Rectangle: Rounded Corners 17">
              <a:extLst>
                <a:ext uri="{FF2B5EF4-FFF2-40B4-BE49-F238E27FC236}">
                  <a16:creationId xmlns:a16="http://schemas.microsoft.com/office/drawing/2014/main" id="{8D86607A-D83D-49BF-AF5B-154F2051D6B8}"/>
                </a:ext>
              </a:extLst>
            </p:cNvPr>
            <p:cNvSpPr/>
            <p:nvPr/>
          </p:nvSpPr>
          <p:spPr>
            <a:xfrm>
              <a:off x="2580233" y="433137"/>
              <a:ext cx="7031536" cy="1375682"/>
            </a:xfrm>
            <a:prstGeom prst="roundRect">
              <a:avLst>
                <a:gd name="adj" fmla="val 10781"/>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tlCol="0" anchor="t" anchorCtr="0"/>
            <a:lstStyle/>
            <a:p>
              <a:pPr>
                <a:lnSpc>
                  <a:spcPts val="1700"/>
                </a:lnSpc>
              </a:pPr>
              <a:r>
                <a:rPr lang="en-US" sz="1200" b="1" dirty="0">
                  <a:latin typeface="Montserrat" panose="00000500000000000000" pitchFamily="50" charset="0"/>
                </a:rPr>
                <a:t>All-Around Account-Based Marketing</a:t>
              </a:r>
            </a:p>
          </p:txBody>
        </p:sp>
        <p:sp>
          <p:nvSpPr>
            <p:cNvPr id="19" name="Rectangle: Rounded Corners 18">
              <a:extLst>
                <a:ext uri="{FF2B5EF4-FFF2-40B4-BE49-F238E27FC236}">
                  <a16:creationId xmlns:a16="http://schemas.microsoft.com/office/drawing/2014/main" id="{7ED8B941-3459-4472-957F-50CF7772786E}"/>
                </a:ext>
              </a:extLst>
            </p:cNvPr>
            <p:cNvSpPr/>
            <p:nvPr/>
          </p:nvSpPr>
          <p:spPr>
            <a:xfrm>
              <a:off x="7380046" y="3505477"/>
              <a:ext cx="2231627" cy="1375682"/>
            </a:xfrm>
            <a:prstGeom prst="roundRect">
              <a:avLst>
                <a:gd name="adj" fmla="val 10609"/>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tlCol="0" anchor="t" anchorCtr="0"/>
            <a:lstStyle/>
            <a:p>
              <a:pPr>
                <a:lnSpc>
                  <a:spcPts val="1700"/>
                </a:lnSpc>
              </a:pPr>
              <a:r>
                <a:rPr lang="en-US" sz="1200" b="1" dirty="0">
                  <a:latin typeface="Montserrat" panose="00000500000000000000" pitchFamily="50" charset="0"/>
                </a:rPr>
                <a:t>Web Experience/ Personalization</a:t>
              </a:r>
            </a:p>
          </p:txBody>
        </p:sp>
        <p:sp>
          <p:nvSpPr>
            <p:cNvPr id="20" name="Rectangle: Rounded Corners 19">
              <a:extLst>
                <a:ext uri="{FF2B5EF4-FFF2-40B4-BE49-F238E27FC236}">
                  <a16:creationId xmlns:a16="http://schemas.microsoft.com/office/drawing/2014/main" id="{B1695E6E-809C-4C30-AF12-812E234FC74D}"/>
                </a:ext>
              </a:extLst>
            </p:cNvPr>
            <p:cNvSpPr/>
            <p:nvPr/>
          </p:nvSpPr>
          <p:spPr>
            <a:xfrm>
              <a:off x="7380046" y="1976841"/>
              <a:ext cx="2231627" cy="1375682"/>
            </a:xfrm>
            <a:prstGeom prst="roundRect">
              <a:avLst>
                <a:gd name="adj" fmla="val 10782"/>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tlCol="0" anchor="t" anchorCtr="0"/>
            <a:lstStyle/>
            <a:p>
              <a:pPr>
                <a:lnSpc>
                  <a:spcPts val="1700"/>
                </a:lnSpc>
              </a:pPr>
              <a:r>
                <a:rPr lang="en-US" sz="1200" b="1" dirty="0">
                  <a:latin typeface="Montserrat" panose="00000500000000000000" pitchFamily="50" charset="0"/>
                </a:rPr>
                <a:t>Marketing Automation</a:t>
              </a:r>
            </a:p>
          </p:txBody>
        </p:sp>
        <p:sp>
          <p:nvSpPr>
            <p:cNvPr id="21" name="Rectangle: Rounded Corners 20">
              <a:extLst>
                <a:ext uri="{FF2B5EF4-FFF2-40B4-BE49-F238E27FC236}">
                  <a16:creationId xmlns:a16="http://schemas.microsoft.com/office/drawing/2014/main" id="{43A20174-9A07-43ED-A660-0E7A9361505E}"/>
                </a:ext>
              </a:extLst>
            </p:cNvPr>
            <p:cNvSpPr/>
            <p:nvPr/>
          </p:nvSpPr>
          <p:spPr>
            <a:xfrm>
              <a:off x="9762564" y="3505477"/>
              <a:ext cx="1944135" cy="2919386"/>
            </a:xfrm>
            <a:prstGeom prst="roundRect">
              <a:avLst>
                <a:gd name="adj" fmla="val 7726"/>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tlCol="0" anchor="t" anchorCtr="0"/>
            <a:lstStyle/>
            <a:p>
              <a:pPr>
                <a:lnSpc>
                  <a:spcPts val="1700"/>
                </a:lnSpc>
              </a:pPr>
              <a:r>
                <a:rPr lang="en-US" sz="1200" b="1" dirty="0">
                  <a:latin typeface="Montserrat" panose="00000500000000000000" pitchFamily="50" charset="0"/>
                </a:rPr>
                <a:t>Content/Sales Enablement</a:t>
              </a:r>
            </a:p>
          </p:txBody>
        </p:sp>
        <p:sp>
          <p:nvSpPr>
            <p:cNvPr id="22" name="Rectangle: Rounded Corners 21">
              <a:extLst>
                <a:ext uri="{FF2B5EF4-FFF2-40B4-BE49-F238E27FC236}">
                  <a16:creationId xmlns:a16="http://schemas.microsoft.com/office/drawing/2014/main" id="{1D3E4EF4-D94C-48F2-B737-B9EBE7CB9780}"/>
                </a:ext>
              </a:extLst>
            </p:cNvPr>
            <p:cNvSpPr/>
            <p:nvPr/>
          </p:nvSpPr>
          <p:spPr>
            <a:xfrm>
              <a:off x="9762564" y="433137"/>
              <a:ext cx="1944135" cy="2919386"/>
            </a:xfrm>
            <a:prstGeom prst="roundRect">
              <a:avLst>
                <a:gd name="adj" fmla="val 7481"/>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tlCol="0" anchor="t" anchorCtr="0"/>
            <a:lstStyle/>
            <a:p>
              <a:pPr>
                <a:lnSpc>
                  <a:spcPts val="1700"/>
                </a:lnSpc>
              </a:pPr>
              <a:r>
                <a:rPr lang="en-US" sz="1200" b="1" dirty="0">
                  <a:latin typeface="Montserrat" panose="00000500000000000000" pitchFamily="50" charset="0"/>
                </a:rPr>
                <a:t>Social</a:t>
              </a:r>
            </a:p>
          </p:txBody>
        </p:sp>
        <p:sp>
          <p:nvSpPr>
            <p:cNvPr id="24" name="Rectangle: Rounded Corners 23">
              <a:extLst>
                <a:ext uri="{FF2B5EF4-FFF2-40B4-BE49-F238E27FC236}">
                  <a16:creationId xmlns:a16="http://schemas.microsoft.com/office/drawing/2014/main" id="{1CD5520D-437F-420A-9304-BAB9D03E166B}"/>
                </a:ext>
              </a:extLst>
            </p:cNvPr>
            <p:cNvSpPr/>
            <p:nvPr/>
          </p:nvSpPr>
          <p:spPr>
            <a:xfrm>
              <a:off x="2580235" y="5049181"/>
              <a:ext cx="2231627" cy="1375682"/>
            </a:xfrm>
            <a:prstGeom prst="roundRect">
              <a:avLst>
                <a:gd name="adj" fmla="val 10609"/>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tlCol="0" anchor="t" anchorCtr="0"/>
            <a:lstStyle/>
            <a:p>
              <a:pPr>
                <a:lnSpc>
                  <a:spcPts val="1700"/>
                </a:lnSpc>
              </a:pPr>
              <a:r>
                <a:rPr lang="en-US" sz="1200" b="1" dirty="0">
                  <a:latin typeface="Montserrat" panose="00000500000000000000" pitchFamily="50" charset="0"/>
                </a:rPr>
                <a:t>Events</a:t>
              </a:r>
            </a:p>
          </p:txBody>
        </p:sp>
        <p:sp>
          <p:nvSpPr>
            <p:cNvPr id="25" name="Rectangle: Rounded Corners 24">
              <a:extLst>
                <a:ext uri="{FF2B5EF4-FFF2-40B4-BE49-F238E27FC236}">
                  <a16:creationId xmlns:a16="http://schemas.microsoft.com/office/drawing/2014/main" id="{1CAB888A-EB8A-410E-A73F-915ABFF60181}"/>
                </a:ext>
              </a:extLst>
            </p:cNvPr>
            <p:cNvSpPr/>
            <p:nvPr/>
          </p:nvSpPr>
          <p:spPr>
            <a:xfrm>
              <a:off x="4979392" y="5049181"/>
              <a:ext cx="2231627" cy="1375682"/>
            </a:xfrm>
            <a:prstGeom prst="roundRect">
              <a:avLst>
                <a:gd name="adj" fmla="val 10609"/>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tlCol="0" anchor="t" anchorCtr="0"/>
            <a:lstStyle/>
            <a:p>
              <a:pPr>
                <a:lnSpc>
                  <a:spcPts val="1700"/>
                </a:lnSpc>
              </a:pPr>
              <a:r>
                <a:rPr lang="en-US" sz="1200" b="1" dirty="0">
                  <a:latin typeface="Montserrat" panose="00000500000000000000" pitchFamily="50" charset="0"/>
                </a:rPr>
                <a:t>Conversational ABM</a:t>
              </a:r>
            </a:p>
          </p:txBody>
        </p:sp>
        <p:sp>
          <p:nvSpPr>
            <p:cNvPr id="26" name="Rectangle: Rounded Corners 25">
              <a:extLst>
                <a:ext uri="{FF2B5EF4-FFF2-40B4-BE49-F238E27FC236}">
                  <a16:creationId xmlns:a16="http://schemas.microsoft.com/office/drawing/2014/main" id="{ABB1830F-8750-4487-8A0F-3D1C49241E3D}"/>
                </a:ext>
              </a:extLst>
            </p:cNvPr>
            <p:cNvSpPr/>
            <p:nvPr/>
          </p:nvSpPr>
          <p:spPr>
            <a:xfrm>
              <a:off x="7378455" y="5049181"/>
              <a:ext cx="2231627" cy="1375682"/>
            </a:xfrm>
            <a:prstGeom prst="roundRect">
              <a:avLst>
                <a:gd name="adj" fmla="val 10609"/>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tlCol="0" anchor="t" anchorCtr="0"/>
            <a:lstStyle/>
            <a:p>
              <a:pPr>
                <a:lnSpc>
                  <a:spcPts val="1700"/>
                </a:lnSpc>
              </a:pPr>
              <a:r>
                <a:rPr lang="en-US" sz="1200" b="1" dirty="0">
                  <a:latin typeface="Montserrat" panose="00000500000000000000" pitchFamily="50" charset="0"/>
                </a:rPr>
                <a:t>Giving (Physical/Virtual)</a:t>
              </a:r>
            </a:p>
          </p:txBody>
        </p:sp>
        <p:pic>
          <p:nvPicPr>
            <p:cNvPr id="33" name="Picture 32">
              <a:extLst>
                <a:ext uri="{FF2B5EF4-FFF2-40B4-BE49-F238E27FC236}">
                  <a16:creationId xmlns:a16="http://schemas.microsoft.com/office/drawing/2014/main" id="{3A3D3C86-CB19-499F-8960-556C4FCA619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852663" y="1476702"/>
              <a:ext cx="1209222" cy="346740"/>
            </a:xfrm>
            <a:prstGeom prst="rect">
              <a:avLst/>
            </a:prstGeom>
          </p:spPr>
        </p:pic>
        <p:pic>
          <p:nvPicPr>
            <p:cNvPr id="34" name="Picture 33">
              <a:extLst>
                <a:ext uri="{FF2B5EF4-FFF2-40B4-BE49-F238E27FC236}">
                  <a16:creationId xmlns:a16="http://schemas.microsoft.com/office/drawing/2014/main" id="{6372E0DA-4D48-4BB6-BA8D-CFFD568286E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852663" y="1980448"/>
              <a:ext cx="1209222" cy="346740"/>
            </a:xfrm>
            <a:prstGeom prst="rect">
              <a:avLst/>
            </a:prstGeom>
          </p:spPr>
        </p:pic>
        <p:pic>
          <p:nvPicPr>
            <p:cNvPr id="35" name="Picture 34">
              <a:extLst>
                <a:ext uri="{FF2B5EF4-FFF2-40B4-BE49-F238E27FC236}">
                  <a16:creationId xmlns:a16="http://schemas.microsoft.com/office/drawing/2014/main" id="{C6C561D1-E68A-4A6B-BBDF-6838E46B35F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852663" y="2484194"/>
              <a:ext cx="1209222" cy="346740"/>
            </a:xfrm>
            <a:prstGeom prst="rect">
              <a:avLst/>
            </a:prstGeom>
          </p:spPr>
        </p:pic>
        <p:pic>
          <p:nvPicPr>
            <p:cNvPr id="37" name="Picture 36">
              <a:extLst>
                <a:ext uri="{FF2B5EF4-FFF2-40B4-BE49-F238E27FC236}">
                  <a16:creationId xmlns:a16="http://schemas.microsoft.com/office/drawing/2014/main" id="{FECF6362-EBC4-4454-8848-6D69851A9EF1}"/>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796798" y="1129962"/>
              <a:ext cx="1209222" cy="346740"/>
            </a:xfrm>
            <a:prstGeom prst="rect">
              <a:avLst/>
            </a:prstGeom>
          </p:spPr>
        </p:pic>
        <p:pic>
          <p:nvPicPr>
            <p:cNvPr id="38" name="Picture 37">
              <a:extLst>
                <a:ext uri="{FF2B5EF4-FFF2-40B4-BE49-F238E27FC236}">
                  <a16:creationId xmlns:a16="http://schemas.microsoft.com/office/drawing/2014/main" id="{82E9153A-09D8-44C5-A393-4293231F679C}"/>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4207251" y="1129962"/>
              <a:ext cx="1209222" cy="346740"/>
            </a:xfrm>
            <a:prstGeom prst="rect">
              <a:avLst/>
            </a:prstGeom>
          </p:spPr>
        </p:pic>
        <p:pic>
          <p:nvPicPr>
            <p:cNvPr id="39" name="Picture 38">
              <a:extLst>
                <a:ext uri="{FF2B5EF4-FFF2-40B4-BE49-F238E27FC236}">
                  <a16:creationId xmlns:a16="http://schemas.microsoft.com/office/drawing/2014/main" id="{9201C85C-20A3-49D2-8F6E-5D622AE0462A}"/>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5617704" y="1129962"/>
              <a:ext cx="1209222" cy="346740"/>
            </a:xfrm>
            <a:prstGeom prst="rect">
              <a:avLst/>
            </a:prstGeom>
          </p:spPr>
        </p:pic>
        <p:pic>
          <p:nvPicPr>
            <p:cNvPr id="40" name="Picture 39">
              <a:extLst>
                <a:ext uri="{FF2B5EF4-FFF2-40B4-BE49-F238E27FC236}">
                  <a16:creationId xmlns:a16="http://schemas.microsoft.com/office/drawing/2014/main" id="{2FE55B5C-3BA9-4E40-8FE1-6719ECF99851}"/>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796798" y="2680234"/>
              <a:ext cx="1209222" cy="346740"/>
            </a:xfrm>
            <a:prstGeom prst="rect">
              <a:avLst/>
            </a:prstGeom>
          </p:spPr>
        </p:pic>
        <p:pic>
          <p:nvPicPr>
            <p:cNvPr id="41" name="Picture 40">
              <a:extLst>
                <a:ext uri="{FF2B5EF4-FFF2-40B4-BE49-F238E27FC236}">
                  <a16:creationId xmlns:a16="http://schemas.microsoft.com/office/drawing/2014/main" id="{C8A58DF7-1136-4CE1-AD62-E46FAE77AD9C}"/>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796798" y="4193318"/>
              <a:ext cx="1209222" cy="346740"/>
            </a:xfrm>
            <a:prstGeom prst="rect">
              <a:avLst/>
            </a:prstGeom>
          </p:spPr>
        </p:pic>
        <p:pic>
          <p:nvPicPr>
            <p:cNvPr id="42" name="Picture 41">
              <a:extLst>
                <a:ext uri="{FF2B5EF4-FFF2-40B4-BE49-F238E27FC236}">
                  <a16:creationId xmlns:a16="http://schemas.microsoft.com/office/drawing/2014/main" id="{1BB3F9B9-D4E7-491F-8BCC-7A0CD809EAC4}"/>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796798" y="5737022"/>
              <a:ext cx="1209222" cy="346740"/>
            </a:xfrm>
            <a:prstGeom prst="rect">
              <a:avLst/>
            </a:prstGeom>
          </p:spPr>
        </p:pic>
        <p:pic>
          <p:nvPicPr>
            <p:cNvPr id="43" name="Picture 42">
              <a:extLst>
                <a:ext uri="{FF2B5EF4-FFF2-40B4-BE49-F238E27FC236}">
                  <a16:creationId xmlns:a16="http://schemas.microsoft.com/office/drawing/2014/main" id="{B6640EC2-F6DF-45CC-AC4D-22FC55B5935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5197098" y="5737022"/>
              <a:ext cx="1209222" cy="346740"/>
            </a:xfrm>
            <a:prstGeom prst="rect">
              <a:avLst/>
            </a:prstGeom>
          </p:spPr>
        </p:pic>
        <p:pic>
          <p:nvPicPr>
            <p:cNvPr id="44" name="Picture 43">
              <a:extLst>
                <a:ext uri="{FF2B5EF4-FFF2-40B4-BE49-F238E27FC236}">
                  <a16:creationId xmlns:a16="http://schemas.microsoft.com/office/drawing/2014/main" id="{7BD5D5F5-4F93-49E7-A905-739DE9884A5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7597398" y="5883505"/>
              <a:ext cx="1209222" cy="346740"/>
            </a:xfrm>
            <a:prstGeom prst="rect">
              <a:avLst/>
            </a:prstGeom>
          </p:spPr>
        </p:pic>
        <p:pic>
          <p:nvPicPr>
            <p:cNvPr id="45" name="Picture 44">
              <a:extLst>
                <a:ext uri="{FF2B5EF4-FFF2-40B4-BE49-F238E27FC236}">
                  <a16:creationId xmlns:a16="http://schemas.microsoft.com/office/drawing/2014/main" id="{46664BB2-A143-41C1-BB70-731BF0D6E00D}"/>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7597398" y="4354869"/>
              <a:ext cx="1209222" cy="346740"/>
            </a:xfrm>
            <a:prstGeom prst="rect">
              <a:avLst/>
            </a:prstGeom>
          </p:spPr>
        </p:pic>
        <p:pic>
          <p:nvPicPr>
            <p:cNvPr id="46" name="Picture 45">
              <a:extLst>
                <a:ext uri="{FF2B5EF4-FFF2-40B4-BE49-F238E27FC236}">
                  <a16:creationId xmlns:a16="http://schemas.microsoft.com/office/drawing/2014/main" id="{AF92894C-3A68-4F0F-AB06-901B8B7434EB}"/>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7597398" y="2680234"/>
              <a:ext cx="1209222" cy="346740"/>
            </a:xfrm>
            <a:prstGeom prst="rect">
              <a:avLst/>
            </a:prstGeom>
          </p:spPr>
        </p:pic>
        <p:pic>
          <p:nvPicPr>
            <p:cNvPr id="47" name="Picture 46">
              <a:extLst>
                <a:ext uri="{FF2B5EF4-FFF2-40B4-BE49-F238E27FC236}">
                  <a16:creationId xmlns:a16="http://schemas.microsoft.com/office/drawing/2014/main" id="{70F4184A-676C-4EC8-BBCF-1DD472AEEEC1}"/>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852663" y="4407860"/>
              <a:ext cx="1209222" cy="346740"/>
            </a:xfrm>
            <a:prstGeom prst="rect">
              <a:avLst/>
            </a:prstGeom>
          </p:spPr>
        </p:pic>
        <p:pic>
          <p:nvPicPr>
            <p:cNvPr id="48" name="Picture 47">
              <a:extLst>
                <a:ext uri="{FF2B5EF4-FFF2-40B4-BE49-F238E27FC236}">
                  <a16:creationId xmlns:a16="http://schemas.microsoft.com/office/drawing/2014/main" id="{F253262A-3E6E-40C0-9C50-D8C46F731818}"/>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852663" y="4911606"/>
              <a:ext cx="1209222" cy="346740"/>
            </a:xfrm>
            <a:prstGeom prst="rect">
              <a:avLst/>
            </a:prstGeom>
          </p:spPr>
        </p:pic>
        <p:pic>
          <p:nvPicPr>
            <p:cNvPr id="49" name="Picture 48">
              <a:extLst>
                <a:ext uri="{FF2B5EF4-FFF2-40B4-BE49-F238E27FC236}">
                  <a16:creationId xmlns:a16="http://schemas.microsoft.com/office/drawing/2014/main" id="{123A8F15-EAA3-4585-88BD-D5055BE4FE8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852663" y="5415352"/>
              <a:ext cx="1209222" cy="346740"/>
            </a:xfrm>
            <a:prstGeom prst="rect">
              <a:avLst/>
            </a:prstGeom>
          </p:spPr>
        </p:pic>
        <p:pic>
          <p:nvPicPr>
            <p:cNvPr id="50" name="Picture 49">
              <a:extLst>
                <a:ext uri="{FF2B5EF4-FFF2-40B4-BE49-F238E27FC236}">
                  <a16:creationId xmlns:a16="http://schemas.microsoft.com/office/drawing/2014/main" id="{B204379B-F003-46BD-9D82-82F81D822B5B}"/>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0130020" y="1326002"/>
              <a:ext cx="1209222" cy="346740"/>
            </a:xfrm>
            <a:prstGeom prst="rect">
              <a:avLst/>
            </a:prstGeom>
          </p:spPr>
        </p:pic>
        <p:pic>
          <p:nvPicPr>
            <p:cNvPr id="51" name="Picture 50">
              <a:extLst>
                <a:ext uri="{FF2B5EF4-FFF2-40B4-BE49-F238E27FC236}">
                  <a16:creationId xmlns:a16="http://schemas.microsoft.com/office/drawing/2014/main" id="{8DB5E094-1C3B-423C-91CE-11074533E7B2}"/>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0130020" y="1829748"/>
              <a:ext cx="1209222" cy="346740"/>
            </a:xfrm>
            <a:prstGeom prst="rect">
              <a:avLst/>
            </a:prstGeom>
          </p:spPr>
        </p:pic>
        <p:pic>
          <p:nvPicPr>
            <p:cNvPr id="52" name="Picture 51">
              <a:extLst>
                <a:ext uri="{FF2B5EF4-FFF2-40B4-BE49-F238E27FC236}">
                  <a16:creationId xmlns:a16="http://schemas.microsoft.com/office/drawing/2014/main" id="{DF0930E4-3136-49B6-BDFA-65CC410038E5}"/>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0130020" y="2333494"/>
              <a:ext cx="1209222" cy="346740"/>
            </a:xfrm>
            <a:prstGeom prst="rect">
              <a:avLst/>
            </a:prstGeom>
          </p:spPr>
        </p:pic>
        <p:pic>
          <p:nvPicPr>
            <p:cNvPr id="53" name="Picture 52">
              <a:extLst>
                <a:ext uri="{FF2B5EF4-FFF2-40B4-BE49-F238E27FC236}">
                  <a16:creationId xmlns:a16="http://schemas.microsoft.com/office/drawing/2014/main" id="{28D82014-95CE-4EE9-9C08-1CF604514A2C}"/>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0130020" y="4540693"/>
              <a:ext cx="1209222" cy="346740"/>
            </a:xfrm>
            <a:prstGeom prst="rect">
              <a:avLst/>
            </a:prstGeom>
          </p:spPr>
        </p:pic>
        <p:pic>
          <p:nvPicPr>
            <p:cNvPr id="54" name="Picture 53">
              <a:extLst>
                <a:ext uri="{FF2B5EF4-FFF2-40B4-BE49-F238E27FC236}">
                  <a16:creationId xmlns:a16="http://schemas.microsoft.com/office/drawing/2014/main" id="{6B761A80-9920-4AB2-BA0C-4C83453FA4B9}"/>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0130020" y="5044439"/>
              <a:ext cx="1209222" cy="346740"/>
            </a:xfrm>
            <a:prstGeom prst="rect">
              <a:avLst/>
            </a:prstGeom>
          </p:spPr>
        </p:pic>
        <p:pic>
          <p:nvPicPr>
            <p:cNvPr id="55" name="Picture 54">
              <a:extLst>
                <a:ext uri="{FF2B5EF4-FFF2-40B4-BE49-F238E27FC236}">
                  <a16:creationId xmlns:a16="http://schemas.microsoft.com/office/drawing/2014/main" id="{C18EE228-CD5D-42A3-BD5F-BD68F09B320E}"/>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0130020" y="5548185"/>
              <a:ext cx="1209222" cy="346740"/>
            </a:xfrm>
            <a:prstGeom prst="rect">
              <a:avLst/>
            </a:prstGeom>
          </p:spPr>
        </p:pic>
      </p:grpSp>
    </p:spTree>
    <p:extLst>
      <p:ext uri="{BB962C8B-B14F-4D97-AF65-F5344CB8AC3E}">
        <p14:creationId xmlns:p14="http://schemas.microsoft.com/office/powerpoint/2010/main" val="3164379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30F1DD5-467E-4A6E-B58E-37FD241BCF5D}"/>
              </a:ext>
            </a:extLst>
          </p:cNvPr>
          <p:cNvSpPr/>
          <p:nvPr/>
        </p:nvSpPr>
        <p:spPr>
          <a:xfrm flipH="1">
            <a:off x="9230774" y="348810"/>
            <a:ext cx="1925589" cy="1029018"/>
          </a:xfrm>
          <a:custGeom>
            <a:avLst/>
            <a:gdLst>
              <a:gd name="connsiteX0" fmla="*/ 1286995 w 1283328"/>
              <a:gd name="connsiteY0" fmla="*/ 0 h 685800"/>
              <a:gd name="connsiteX1" fmla="*/ 598140 w 1283328"/>
              <a:gd name="connsiteY1" fmla="*/ 685325 h 685800"/>
              <a:gd name="connsiteX2" fmla="*/ 1358 w 1283328"/>
              <a:gd name="connsiteY2" fmla="*/ 685325 h 685800"/>
              <a:gd name="connsiteX3" fmla="*/ 272 w 1283328"/>
              <a:gd name="connsiteY3" fmla="*/ 686411 h 685800"/>
              <a:gd name="connsiteX4" fmla="*/ 0 w 1283328"/>
              <a:gd name="connsiteY4" fmla="*/ 686411 h 685800"/>
              <a:gd name="connsiteX5" fmla="*/ 689942 w 1283328"/>
              <a:gd name="connsiteY5"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328" h="685800">
                <a:moveTo>
                  <a:pt x="1286995" y="0"/>
                </a:moveTo>
                <a:lnTo>
                  <a:pt x="598140" y="685325"/>
                </a:lnTo>
                <a:lnTo>
                  <a:pt x="1358" y="685325"/>
                </a:lnTo>
                <a:lnTo>
                  <a:pt x="272" y="686411"/>
                </a:lnTo>
                <a:lnTo>
                  <a:pt x="0" y="686411"/>
                </a:lnTo>
                <a:lnTo>
                  <a:pt x="68994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435C627A-CFA6-4EF9-9560-12555EEE84F9}"/>
              </a:ext>
            </a:extLst>
          </p:cNvPr>
          <p:cNvSpPr/>
          <p:nvPr/>
        </p:nvSpPr>
        <p:spPr>
          <a:xfrm flipH="1">
            <a:off x="10259384" y="1377115"/>
            <a:ext cx="896571" cy="10188"/>
          </a:xfrm>
          <a:custGeom>
            <a:avLst/>
            <a:gdLst>
              <a:gd name="connsiteX0" fmla="*/ 597868 w 597528"/>
              <a:gd name="connsiteY0" fmla="*/ 0 h 0"/>
              <a:gd name="connsiteX1" fmla="*/ 596782 w 597528"/>
              <a:gd name="connsiteY1" fmla="*/ 1086 h 0"/>
              <a:gd name="connsiteX2" fmla="*/ 0 w 597528"/>
              <a:gd name="connsiteY2" fmla="*/ 1086 h 0"/>
              <a:gd name="connsiteX3" fmla="*/ 1086 w 597528"/>
              <a:gd name="connsiteY3" fmla="*/ 0 h 0"/>
            </a:gdLst>
            <a:ahLst/>
            <a:cxnLst>
              <a:cxn ang="0">
                <a:pos x="connsiteX0" y="connsiteY0"/>
              </a:cxn>
              <a:cxn ang="0">
                <a:pos x="connsiteX1" y="connsiteY1"/>
              </a:cxn>
              <a:cxn ang="0">
                <a:pos x="connsiteX2" y="connsiteY2"/>
              </a:cxn>
              <a:cxn ang="0">
                <a:pos x="connsiteX3" y="connsiteY3"/>
              </a:cxn>
            </a:cxnLst>
            <a:rect l="l" t="t" r="r" b="b"/>
            <a:pathLst>
              <a:path w="597528">
                <a:moveTo>
                  <a:pt x="597868" y="0"/>
                </a:moveTo>
                <a:lnTo>
                  <a:pt x="596782" y="1086"/>
                </a:lnTo>
                <a:lnTo>
                  <a:pt x="0" y="1086"/>
                </a:lnTo>
                <a:lnTo>
                  <a:pt x="1086"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09BEE14B-1F0F-4868-B210-6F74DE127941}"/>
              </a:ext>
            </a:extLst>
          </p:cNvPr>
          <p:cNvSpPr/>
          <p:nvPr/>
        </p:nvSpPr>
        <p:spPr>
          <a:xfrm flipH="1">
            <a:off x="11282391" y="2398008"/>
            <a:ext cx="1925589" cy="2058036"/>
          </a:xfrm>
          <a:custGeom>
            <a:avLst/>
            <a:gdLst>
              <a:gd name="connsiteX0" fmla="*/ 1281631 w 1283328"/>
              <a:gd name="connsiteY0" fmla="*/ 1368816 h 1371600"/>
              <a:gd name="connsiteX1" fmla="*/ 1284551 w 1283328"/>
              <a:gd name="connsiteY1" fmla="*/ 1371736 h 1371600"/>
              <a:gd name="connsiteX2" fmla="*/ 1284076 w 1283328"/>
              <a:gd name="connsiteY2" fmla="*/ 1371736 h 1371600"/>
              <a:gd name="connsiteX3" fmla="*/ 1281156 w 1283328"/>
              <a:gd name="connsiteY3" fmla="*/ 1368816 h 1371600"/>
              <a:gd name="connsiteX4" fmla="*/ 687022 w 1283328"/>
              <a:gd name="connsiteY4" fmla="*/ 1368816 h 1371600"/>
              <a:gd name="connsiteX5" fmla="*/ 0 w 1283328"/>
              <a:gd name="connsiteY5" fmla="*/ 685325 h 1371600"/>
              <a:gd name="connsiteX6" fmla="*/ 6451 w 1283328"/>
              <a:gd name="connsiteY6" fmla="*/ 685325 h 1371600"/>
              <a:gd name="connsiteX7" fmla="*/ 692454 w 1283328"/>
              <a:gd name="connsiteY7" fmla="*/ 2852 h 1371600"/>
              <a:gd name="connsiteX8" fmla="*/ 1275860 w 1283328"/>
              <a:gd name="connsiteY8" fmla="*/ 2852 h 1371600"/>
              <a:gd name="connsiteX9" fmla="*/ 1278711 w 1283328"/>
              <a:gd name="connsiteY9" fmla="*/ 0 h 1371600"/>
              <a:gd name="connsiteX10" fmla="*/ 1279187 w 1283328"/>
              <a:gd name="connsiteY10" fmla="*/ 0 h 1371600"/>
              <a:gd name="connsiteX11" fmla="*/ 1276335 w 1283328"/>
              <a:gd name="connsiteY11" fmla="*/ 2852 h 1371600"/>
              <a:gd name="connsiteX12" fmla="*/ 1289508 w 1283328"/>
              <a:gd name="connsiteY12" fmla="*/ 2852 h 1371600"/>
              <a:gd name="connsiteX13" fmla="*/ 603504 w 1283328"/>
              <a:gd name="connsiteY13" fmla="*/ 685325 h 1371600"/>
              <a:gd name="connsiteX14" fmla="*/ 597597 w 1283328"/>
              <a:gd name="connsiteY14" fmla="*/ 685325 h 1371600"/>
              <a:gd name="connsiteX15" fmla="*/ 598683 w 1283328"/>
              <a:gd name="connsiteY15" fmla="*/ 686411 h 1371600"/>
              <a:gd name="connsiteX16" fmla="*/ 598208 w 1283328"/>
              <a:gd name="connsiteY16" fmla="*/ 686411 h 1371600"/>
              <a:gd name="connsiteX17" fmla="*/ 1284144 w 1283328"/>
              <a:gd name="connsiteY17" fmla="*/ 136881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83328" h="1371600">
                <a:moveTo>
                  <a:pt x="1281631" y="1368816"/>
                </a:moveTo>
                <a:lnTo>
                  <a:pt x="1284551" y="1371736"/>
                </a:lnTo>
                <a:lnTo>
                  <a:pt x="1284076" y="1371736"/>
                </a:lnTo>
                <a:lnTo>
                  <a:pt x="1281156" y="1368816"/>
                </a:lnTo>
                <a:lnTo>
                  <a:pt x="687022" y="1368816"/>
                </a:lnTo>
                <a:lnTo>
                  <a:pt x="0" y="685325"/>
                </a:lnTo>
                <a:lnTo>
                  <a:pt x="6451" y="685325"/>
                </a:lnTo>
                <a:lnTo>
                  <a:pt x="692454" y="2852"/>
                </a:lnTo>
                <a:lnTo>
                  <a:pt x="1275860" y="2852"/>
                </a:lnTo>
                <a:lnTo>
                  <a:pt x="1278711" y="0"/>
                </a:lnTo>
                <a:lnTo>
                  <a:pt x="1279187" y="0"/>
                </a:lnTo>
                <a:lnTo>
                  <a:pt x="1276335" y="2852"/>
                </a:lnTo>
                <a:lnTo>
                  <a:pt x="1289508" y="2852"/>
                </a:lnTo>
                <a:lnTo>
                  <a:pt x="603504" y="685325"/>
                </a:lnTo>
                <a:lnTo>
                  <a:pt x="597597" y="685325"/>
                </a:lnTo>
                <a:lnTo>
                  <a:pt x="598683" y="686411"/>
                </a:lnTo>
                <a:lnTo>
                  <a:pt x="598208" y="686411"/>
                </a:lnTo>
                <a:lnTo>
                  <a:pt x="1284144" y="1368816"/>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3DF6E2F-EC5F-410C-976A-B1B69DA45F98}"/>
              </a:ext>
            </a:extLst>
          </p:cNvPr>
          <p:cNvSpPr/>
          <p:nvPr/>
        </p:nvSpPr>
        <p:spPr>
          <a:xfrm flipH="1">
            <a:off x="12301120" y="3426314"/>
            <a:ext cx="10188" cy="10188"/>
          </a:xfrm>
          <a:custGeom>
            <a:avLst/>
            <a:gdLst>
              <a:gd name="connsiteX0" fmla="*/ 0 w 0"/>
              <a:gd name="connsiteY0" fmla="*/ 0 h 0"/>
              <a:gd name="connsiteX1" fmla="*/ 5907 w 0"/>
              <a:gd name="connsiteY1" fmla="*/ 0 h 0"/>
              <a:gd name="connsiteX2" fmla="*/ 4821 w 0"/>
              <a:gd name="connsiteY2" fmla="*/ 1086 h 0"/>
              <a:gd name="connsiteX3" fmla="*/ 1086 w 0"/>
              <a:gd name="connsiteY3" fmla="*/ 1086 h 0"/>
            </a:gdLst>
            <a:ahLst/>
            <a:cxnLst>
              <a:cxn ang="0">
                <a:pos x="connsiteX0" y="connsiteY0"/>
              </a:cxn>
              <a:cxn ang="0">
                <a:pos x="connsiteX1" y="connsiteY1"/>
              </a:cxn>
              <a:cxn ang="0">
                <a:pos x="connsiteX2" y="connsiteY2"/>
              </a:cxn>
              <a:cxn ang="0">
                <a:pos x="connsiteX3" y="connsiteY3"/>
              </a:cxn>
            </a:cxnLst>
            <a:rect l="l" t="t" r="r" b="b"/>
            <a:pathLst>
              <a:path>
                <a:moveTo>
                  <a:pt x="0" y="0"/>
                </a:moveTo>
                <a:lnTo>
                  <a:pt x="5907" y="0"/>
                </a:lnTo>
                <a:lnTo>
                  <a:pt x="4821" y="1086"/>
                </a:lnTo>
                <a:lnTo>
                  <a:pt x="1086" y="1086"/>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33094F8-56FE-44AC-B58B-C1494AEC648B}"/>
              </a:ext>
            </a:extLst>
          </p:cNvPr>
          <p:cNvSpPr/>
          <p:nvPr/>
        </p:nvSpPr>
        <p:spPr>
          <a:xfrm flipH="1">
            <a:off x="11292784" y="2402771"/>
            <a:ext cx="876195" cy="10188"/>
          </a:xfrm>
          <a:custGeom>
            <a:avLst/>
            <a:gdLst>
              <a:gd name="connsiteX0" fmla="*/ 586257 w 583948"/>
              <a:gd name="connsiteY0" fmla="*/ 0 h 0"/>
              <a:gd name="connsiteX1" fmla="*/ 583405 w 583948"/>
              <a:gd name="connsiteY1" fmla="*/ 2852 h 0"/>
              <a:gd name="connsiteX2" fmla="*/ 0 w 583948"/>
              <a:gd name="connsiteY2" fmla="*/ 2852 h 0"/>
              <a:gd name="connsiteX3" fmla="*/ 2852 w 583948"/>
              <a:gd name="connsiteY3" fmla="*/ 0 h 0"/>
            </a:gdLst>
            <a:ahLst/>
            <a:cxnLst>
              <a:cxn ang="0">
                <a:pos x="connsiteX0" y="connsiteY0"/>
              </a:cxn>
              <a:cxn ang="0">
                <a:pos x="connsiteX1" y="connsiteY1"/>
              </a:cxn>
              <a:cxn ang="0">
                <a:pos x="connsiteX2" y="connsiteY2"/>
              </a:cxn>
              <a:cxn ang="0">
                <a:pos x="connsiteX3" y="connsiteY3"/>
              </a:cxn>
            </a:cxnLst>
            <a:rect l="l" t="t" r="r" b="b"/>
            <a:pathLst>
              <a:path w="583948">
                <a:moveTo>
                  <a:pt x="586257" y="0"/>
                </a:moveTo>
                <a:lnTo>
                  <a:pt x="583405" y="2852"/>
                </a:lnTo>
                <a:lnTo>
                  <a:pt x="0" y="2852"/>
                </a:lnTo>
                <a:lnTo>
                  <a:pt x="285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33EB579-FCCE-41BD-BBC6-E5F3401CE0B5}"/>
              </a:ext>
            </a:extLst>
          </p:cNvPr>
          <p:cNvSpPr/>
          <p:nvPr/>
        </p:nvSpPr>
        <p:spPr>
          <a:xfrm flipH="1">
            <a:off x="11290746" y="4451867"/>
            <a:ext cx="886383" cy="10188"/>
          </a:xfrm>
          <a:custGeom>
            <a:avLst/>
            <a:gdLst>
              <a:gd name="connsiteX0" fmla="*/ 597053 w 590738"/>
              <a:gd name="connsiteY0" fmla="*/ 2920 h 0"/>
              <a:gd name="connsiteX1" fmla="*/ 2920 w 590738"/>
              <a:gd name="connsiteY1" fmla="*/ 2920 h 0"/>
              <a:gd name="connsiteX2" fmla="*/ 0 w 590738"/>
              <a:gd name="connsiteY2" fmla="*/ 0 h 0"/>
              <a:gd name="connsiteX3" fmla="*/ 594134 w 590738"/>
              <a:gd name="connsiteY3" fmla="*/ 0 h 0"/>
            </a:gdLst>
            <a:ahLst/>
            <a:cxnLst>
              <a:cxn ang="0">
                <a:pos x="connsiteX0" y="connsiteY0"/>
              </a:cxn>
              <a:cxn ang="0">
                <a:pos x="connsiteX1" y="connsiteY1"/>
              </a:cxn>
              <a:cxn ang="0">
                <a:pos x="connsiteX2" y="connsiteY2"/>
              </a:cxn>
              <a:cxn ang="0">
                <a:pos x="connsiteX3" y="connsiteY3"/>
              </a:cxn>
            </a:cxnLst>
            <a:rect l="l" t="t" r="r" b="b"/>
            <a:pathLst>
              <a:path w="590738">
                <a:moveTo>
                  <a:pt x="597053" y="2920"/>
                </a:moveTo>
                <a:lnTo>
                  <a:pt x="2920" y="2920"/>
                </a:lnTo>
                <a:lnTo>
                  <a:pt x="0" y="0"/>
                </a:lnTo>
                <a:lnTo>
                  <a:pt x="594134"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9729562-D8B4-4FBF-A99D-E9D229C41154}"/>
              </a:ext>
            </a:extLst>
          </p:cNvPr>
          <p:cNvSpPr/>
          <p:nvPr/>
        </p:nvSpPr>
        <p:spPr>
          <a:xfrm flipH="1">
            <a:off x="11274751" y="4451867"/>
            <a:ext cx="10188" cy="10188"/>
          </a:xfrm>
          <a:custGeom>
            <a:avLst/>
            <a:gdLst>
              <a:gd name="connsiteX0" fmla="*/ 5432 w 0"/>
              <a:gd name="connsiteY0" fmla="*/ 2920 h 0"/>
              <a:gd name="connsiteX1" fmla="*/ 2920 w 0"/>
              <a:gd name="connsiteY1" fmla="*/ 2920 h 0"/>
              <a:gd name="connsiteX2" fmla="*/ 0 w 0"/>
              <a:gd name="connsiteY2" fmla="*/ 0 h 0"/>
              <a:gd name="connsiteX3" fmla="*/ 2512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5432" y="2920"/>
                </a:moveTo>
                <a:lnTo>
                  <a:pt x="2920" y="2920"/>
                </a:lnTo>
                <a:lnTo>
                  <a:pt x="0" y="0"/>
                </a:lnTo>
                <a:lnTo>
                  <a:pt x="251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0A8D92E-167B-4B14-A6E4-EAE630793D6D}"/>
              </a:ext>
            </a:extLst>
          </p:cNvPr>
          <p:cNvSpPr/>
          <p:nvPr/>
        </p:nvSpPr>
        <p:spPr>
          <a:xfrm flipH="1">
            <a:off x="11272509" y="2402771"/>
            <a:ext cx="20376" cy="10188"/>
          </a:xfrm>
          <a:custGeom>
            <a:avLst/>
            <a:gdLst>
              <a:gd name="connsiteX0" fmla="*/ 16025 w 13580"/>
              <a:gd name="connsiteY0" fmla="*/ 0 h 0"/>
              <a:gd name="connsiteX1" fmla="*/ 13173 w 13580"/>
              <a:gd name="connsiteY1" fmla="*/ 2852 h 0"/>
              <a:gd name="connsiteX2" fmla="*/ 0 w 13580"/>
              <a:gd name="connsiteY2" fmla="*/ 2852 h 0"/>
              <a:gd name="connsiteX3" fmla="*/ 2852 w 13580"/>
              <a:gd name="connsiteY3" fmla="*/ 0 h 0"/>
            </a:gdLst>
            <a:ahLst/>
            <a:cxnLst>
              <a:cxn ang="0">
                <a:pos x="connsiteX0" y="connsiteY0"/>
              </a:cxn>
              <a:cxn ang="0">
                <a:pos x="connsiteX1" y="connsiteY1"/>
              </a:cxn>
              <a:cxn ang="0">
                <a:pos x="connsiteX2" y="connsiteY2"/>
              </a:cxn>
              <a:cxn ang="0">
                <a:pos x="connsiteX3" y="connsiteY3"/>
              </a:cxn>
            </a:cxnLst>
            <a:rect l="l" t="t" r="r" b="b"/>
            <a:pathLst>
              <a:path w="13580">
                <a:moveTo>
                  <a:pt x="16025" y="0"/>
                </a:moveTo>
                <a:lnTo>
                  <a:pt x="13173" y="2852"/>
                </a:lnTo>
                <a:lnTo>
                  <a:pt x="0" y="2852"/>
                </a:lnTo>
                <a:lnTo>
                  <a:pt x="285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A50300B-4CDE-49D6-908A-DC393F477779}"/>
              </a:ext>
            </a:extLst>
          </p:cNvPr>
          <p:cNvSpPr/>
          <p:nvPr/>
        </p:nvSpPr>
        <p:spPr>
          <a:xfrm flipH="1">
            <a:off x="10866301" y="6510210"/>
            <a:ext cx="1925589" cy="1029018"/>
          </a:xfrm>
          <a:custGeom>
            <a:avLst/>
            <a:gdLst>
              <a:gd name="connsiteX0" fmla="*/ 1286996 w 1283328"/>
              <a:gd name="connsiteY0" fmla="*/ 686411 h 685800"/>
              <a:gd name="connsiteX1" fmla="*/ 689942 w 1283328"/>
              <a:gd name="connsiteY1" fmla="*/ 686411 h 685800"/>
              <a:gd name="connsiteX2" fmla="*/ 0 w 1283328"/>
              <a:gd name="connsiteY2" fmla="*/ 0 h 685800"/>
              <a:gd name="connsiteX3" fmla="*/ 597053 w 1283328"/>
              <a:gd name="connsiteY3" fmla="*/ 0 h 685800"/>
            </a:gdLst>
            <a:ahLst/>
            <a:cxnLst>
              <a:cxn ang="0">
                <a:pos x="connsiteX0" y="connsiteY0"/>
              </a:cxn>
              <a:cxn ang="0">
                <a:pos x="connsiteX1" y="connsiteY1"/>
              </a:cxn>
              <a:cxn ang="0">
                <a:pos x="connsiteX2" y="connsiteY2"/>
              </a:cxn>
              <a:cxn ang="0">
                <a:pos x="connsiteX3" y="connsiteY3"/>
              </a:cxn>
            </a:cxnLst>
            <a:rect l="l" t="t" r="r" b="b"/>
            <a:pathLst>
              <a:path w="1283328" h="685800">
                <a:moveTo>
                  <a:pt x="1286996" y="686411"/>
                </a:moveTo>
                <a:lnTo>
                  <a:pt x="689942" y="686411"/>
                </a:lnTo>
                <a:lnTo>
                  <a:pt x="0" y="0"/>
                </a:lnTo>
                <a:lnTo>
                  <a:pt x="597053"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0675A2A-25E4-42EA-8BCC-25CF21837E16}"/>
              </a:ext>
            </a:extLst>
          </p:cNvPr>
          <p:cNvSpPr/>
          <p:nvPr/>
        </p:nvSpPr>
        <p:spPr>
          <a:xfrm flipH="1">
            <a:off x="11015968" y="5480275"/>
            <a:ext cx="1925589" cy="1029018"/>
          </a:xfrm>
          <a:custGeom>
            <a:avLst/>
            <a:gdLst>
              <a:gd name="connsiteX0" fmla="*/ 1286995 w 1283328"/>
              <a:gd name="connsiteY0" fmla="*/ 686411 h 685800"/>
              <a:gd name="connsiteX1" fmla="*/ 689942 w 1283328"/>
              <a:gd name="connsiteY1" fmla="*/ 686411 h 685800"/>
              <a:gd name="connsiteX2" fmla="*/ 0 w 1283328"/>
              <a:gd name="connsiteY2" fmla="*/ 0 h 685800"/>
              <a:gd name="connsiteX3" fmla="*/ 272 w 1283328"/>
              <a:gd name="connsiteY3" fmla="*/ 0 h 685800"/>
              <a:gd name="connsiteX4" fmla="*/ 1358 w 1283328"/>
              <a:gd name="connsiteY4" fmla="*/ 1086 h 685800"/>
              <a:gd name="connsiteX5" fmla="*/ 598140 w 1283328"/>
              <a:gd name="connsiteY5" fmla="*/ 108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328" h="685800">
                <a:moveTo>
                  <a:pt x="1286995" y="686411"/>
                </a:moveTo>
                <a:lnTo>
                  <a:pt x="689942" y="686411"/>
                </a:lnTo>
                <a:lnTo>
                  <a:pt x="0" y="0"/>
                </a:lnTo>
                <a:lnTo>
                  <a:pt x="272" y="0"/>
                </a:lnTo>
                <a:lnTo>
                  <a:pt x="1358" y="1086"/>
                </a:lnTo>
                <a:lnTo>
                  <a:pt x="598140" y="1086"/>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9D3CC80-80FA-4866-B82F-601DD9F970BF}"/>
              </a:ext>
            </a:extLst>
          </p:cNvPr>
          <p:cNvSpPr/>
          <p:nvPr/>
        </p:nvSpPr>
        <p:spPr>
          <a:xfrm flipH="1">
            <a:off x="12044578" y="5480275"/>
            <a:ext cx="896571" cy="10188"/>
          </a:xfrm>
          <a:custGeom>
            <a:avLst/>
            <a:gdLst>
              <a:gd name="connsiteX0" fmla="*/ 597868 w 597528"/>
              <a:gd name="connsiteY0" fmla="*/ 1086 h 0"/>
              <a:gd name="connsiteX1" fmla="*/ 1086 w 597528"/>
              <a:gd name="connsiteY1" fmla="*/ 1086 h 0"/>
              <a:gd name="connsiteX2" fmla="*/ 0 w 597528"/>
              <a:gd name="connsiteY2" fmla="*/ 0 h 0"/>
              <a:gd name="connsiteX3" fmla="*/ 596782 w 597528"/>
              <a:gd name="connsiteY3" fmla="*/ 0 h 0"/>
            </a:gdLst>
            <a:ahLst/>
            <a:cxnLst>
              <a:cxn ang="0">
                <a:pos x="connsiteX0" y="connsiteY0"/>
              </a:cxn>
              <a:cxn ang="0">
                <a:pos x="connsiteX1" y="connsiteY1"/>
              </a:cxn>
              <a:cxn ang="0">
                <a:pos x="connsiteX2" y="connsiteY2"/>
              </a:cxn>
              <a:cxn ang="0">
                <a:pos x="connsiteX3" y="connsiteY3"/>
              </a:cxn>
            </a:cxnLst>
            <a:rect l="l" t="t" r="r" b="b"/>
            <a:pathLst>
              <a:path w="597528">
                <a:moveTo>
                  <a:pt x="597868" y="1086"/>
                </a:moveTo>
                <a:lnTo>
                  <a:pt x="1086" y="1086"/>
                </a:lnTo>
                <a:lnTo>
                  <a:pt x="0" y="0"/>
                </a:lnTo>
                <a:lnTo>
                  <a:pt x="59678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AFEA3D2-5228-44F6-AD98-D94D8A9042E9}"/>
              </a:ext>
            </a:extLst>
          </p:cNvPr>
          <p:cNvSpPr/>
          <p:nvPr/>
        </p:nvSpPr>
        <p:spPr>
          <a:xfrm flipH="1">
            <a:off x="11148008" y="5480275"/>
            <a:ext cx="896571" cy="10188"/>
          </a:xfrm>
          <a:custGeom>
            <a:avLst/>
            <a:gdLst>
              <a:gd name="connsiteX0" fmla="*/ 597868 w 597528"/>
              <a:gd name="connsiteY0" fmla="*/ 1086 h 0"/>
              <a:gd name="connsiteX1" fmla="*/ 1086 w 597528"/>
              <a:gd name="connsiteY1" fmla="*/ 1086 h 0"/>
              <a:gd name="connsiteX2" fmla="*/ 0 w 597528"/>
              <a:gd name="connsiteY2" fmla="*/ 0 h 0"/>
              <a:gd name="connsiteX3" fmla="*/ 596782 w 597528"/>
              <a:gd name="connsiteY3" fmla="*/ 0 h 0"/>
            </a:gdLst>
            <a:ahLst/>
            <a:cxnLst>
              <a:cxn ang="0">
                <a:pos x="connsiteX0" y="connsiteY0"/>
              </a:cxn>
              <a:cxn ang="0">
                <a:pos x="connsiteX1" y="connsiteY1"/>
              </a:cxn>
              <a:cxn ang="0">
                <a:pos x="connsiteX2" y="connsiteY2"/>
              </a:cxn>
              <a:cxn ang="0">
                <a:pos x="connsiteX3" y="connsiteY3"/>
              </a:cxn>
            </a:cxnLst>
            <a:rect l="l" t="t" r="r" b="b"/>
            <a:pathLst>
              <a:path w="597528">
                <a:moveTo>
                  <a:pt x="597868" y="1086"/>
                </a:moveTo>
                <a:lnTo>
                  <a:pt x="1086" y="1086"/>
                </a:lnTo>
                <a:lnTo>
                  <a:pt x="0" y="0"/>
                </a:lnTo>
                <a:lnTo>
                  <a:pt x="59678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D07F6BA-D7C2-484A-8294-6493DA36EC18}"/>
              </a:ext>
            </a:extLst>
          </p:cNvPr>
          <p:cNvSpPr/>
          <p:nvPr/>
        </p:nvSpPr>
        <p:spPr>
          <a:xfrm flipH="1">
            <a:off x="10874249" y="-681227"/>
            <a:ext cx="1925589" cy="1029018"/>
          </a:xfrm>
          <a:custGeom>
            <a:avLst/>
            <a:gdLst>
              <a:gd name="connsiteX0" fmla="*/ 1286996 w 1283328"/>
              <a:gd name="connsiteY0" fmla="*/ 0 h 685800"/>
              <a:gd name="connsiteX1" fmla="*/ 597053 w 1283328"/>
              <a:gd name="connsiteY1" fmla="*/ 686479 h 685800"/>
              <a:gd name="connsiteX2" fmla="*/ 0 w 1283328"/>
              <a:gd name="connsiteY2" fmla="*/ 686479 h 685800"/>
              <a:gd name="connsiteX3" fmla="*/ 689942 w 1283328"/>
              <a:gd name="connsiteY3" fmla="*/ 0 h 685800"/>
            </a:gdLst>
            <a:ahLst/>
            <a:cxnLst>
              <a:cxn ang="0">
                <a:pos x="connsiteX0" y="connsiteY0"/>
              </a:cxn>
              <a:cxn ang="0">
                <a:pos x="connsiteX1" y="connsiteY1"/>
              </a:cxn>
              <a:cxn ang="0">
                <a:pos x="connsiteX2" y="connsiteY2"/>
              </a:cxn>
              <a:cxn ang="0">
                <a:pos x="connsiteX3" y="connsiteY3"/>
              </a:cxn>
            </a:cxnLst>
            <a:rect l="l" t="t" r="r" b="b"/>
            <a:pathLst>
              <a:path w="1283328" h="685800">
                <a:moveTo>
                  <a:pt x="1286996" y="0"/>
                </a:moveTo>
                <a:lnTo>
                  <a:pt x="597053" y="686479"/>
                </a:lnTo>
                <a:lnTo>
                  <a:pt x="0" y="686479"/>
                </a:lnTo>
                <a:lnTo>
                  <a:pt x="68994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A55F762-F57F-4EFC-B492-C3382627BC77}"/>
              </a:ext>
            </a:extLst>
          </p:cNvPr>
          <p:cNvSpPr/>
          <p:nvPr/>
        </p:nvSpPr>
        <p:spPr>
          <a:xfrm flipH="1">
            <a:off x="11621153" y="7540145"/>
            <a:ext cx="1925589" cy="1029018"/>
          </a:xfrm>
          <a:custGeom>
            <a:avLst/>
            <a:gdLst>
              <a:gd name="connsiteX0" fmla="*/ 1286995 w 1283328"/>
              <a:gd name="connsiteY0" fmla="*/ 686411 h 685800"/>
              <a:gd name="connsiteX1" fmla="*/ 689942 w 1283328"/>
              <a:gd name="connsiteY1" fmla="*/ 686411 h 685800"/>
              <a:gd name="connsiteX2" fmla="*/ 0 w 1283328"/>
              <a:gd name="connsiteY2" fmla="*/ 0 h 685800"/>
              <a:gd name="connsiteX3" fmla="*/ 597053 w 1283328"/>
              <a:gd name="connsiteY3" fmla="*/ 0 h 685800"/>
            </a:gdLst>
            <a:ahLst/>
            <a:cxnLst>
              <a:cxn ang="0">
                <a:pos x="connsiteX0" y="connsiteY0"/>
              </a:cxn>
              <a:cxn ang="0">
                <a:pos x="connsiteX1" y="connsiteY1"/>
              </a:cxn>
              <a:cxn ang="0">
                <a:pos x="connsiteX2" y="connsiteY2"/>
              </a:cxn>
              <a:cxn ang="0">
                <a:pos x="connsiteX3" y="connsiteY3"/>
              </a:cxn>
            </a:cxnLst>
            <a:rect l="l" t="t" r="r" b="b"/>
            <a:pathLst>
              <a:path w="1283328" h="685800">
                <a:moveTo>
                  <a:pt x="1286995" y="686411"/>
                </a:moveTo>
                <a:lnTo>
                  <a:pt x="689942" y="686411"/>
                </a:lnTo>
                <a:lnTo>
                  <a:pt x="0" y="0"/>
                </a:lnTo>
                <a:lnTo>
                  <a:pt x="597053"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A2822D5-2B7B-4C1C-B55B-5936217EA830}"/>
              </a:ext>
            </a:extLst>
          </p:cNvPr>
          <p:cNvSpPr/>
          <p:nvPr/>
        </p:nvSpPr>
        <p:spPr>
          <a:xfrm flipH="1">
            <a:off x="10724582" y="7540145"/>
            <a:ext cx="1925589" cy="1029018"/>
          </a:xfrm>
          <a:custGeom>
            <a:avLst/>
            <a:gdLst>
              <a:gd name="connsiteX0" fmla="*/ 1287063 w 1283328"/>
              <a:gd name="connsiteY0" fmla="*/ 686411 h 685800"/>
              <a:gd name="connsiteX1" fmla="*/ 689942 w 1283328"/>
              <a:gd name="connsiteY1" fmla="*/ 686411 h 685800"/>
              <a:gd name="connsiteX2" fmla="*/ 0 w 1283328"/>
              <a:gd name="connsiteY2" fmla="*/ 0 h 685800"/>
              <a:gd name="connsiteX3" fmla="*/ 597121 w 1283328"/>
              <a:gd name="connsiteY3" fmla="*/ 0 h 685800"/>
            </a:gdLst>
            <a:ahLst/>
            <a:cxnLst>
              <a:cxn ang="0">
                <a:pos x="connsiteX0" y="connsiteY0"/>
              </a:cxn>
              <a:cxn ang="0">
                <a:pos x="connsiteX1" y="connsiteY1"/>
              </a:cxn>
              <a:cxn ang="0">
                <a:pos x="connsiteX2" y="connsiteY2"/>
              </a:cxn>
              <a:cxn ang="0">
                <a:pos x="connsiteX3" y="connsiteY3"/>
              </a:cxn>
            </a:cxnLst>
            <a:rect l="l" t="t" r="r" b="b"/>
            <a:pathLst>
              <a:path w="1283328" h="685800">
                <a:moveTo>
                  <a:pt x="1287063" y="686411"/>
                </a:moveTo>
                <a:lnTo>
                  <a:pt x="689942" y="686411"/>
                </a:lnTo>
                <a:lnTo>
                  <a:pt x="0" y="0"/>
                </a:lnTo>
                <a:lnTo>
                  <a:pt x="597121"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95F1A4F-4118-44C6-95A8-1CA4A1D5035A}"/>
              </a:ext>
            </a:extLst>
          </p:cNvPr>
          <p:cNvSpPr/>
          <p:nvPr/>
        </p:nvSpPr>
        <p:spPr>
          <a:xfrm flipH="1">
            <a:off x="11762872" y="6510210"/>
            <a:ext cx="1925589" cy="1029018"/>
          </a:xfrm>
          <a:custGeom>
            <a:avLst/>
            <a:gdLst>
              <a:gd name="connsiteX0" fmla="*/ 1286995 w 1283328"/>
              <a:gd name="connsiteY0" fmla="*/ 686411 h 685800"/>
              <a:gd name="connsiteX1" fmla="*/ 689942 w 1283328"/>
              <a:gd name="connsiteY1" fmla="*/ 686411 h 685800"/>
              <a:gd name="connsiteX2" fmla="*/ 0 w 1283328"/>
              <a:gd name="connsiteY2" fmla="*/ 0 h 685800"/>
              <a:gd name="connsiteX3" fmla="*/ 597053 w 1283328"/>
              <a:gd name="connsiteY3" fmla="*/ 0 h 685800"/>
            </a:gdLst>
            <a:ahLst/>
            <a:cxnLst>
              <a:cxn ang="0">
                <a:pos x="connsiteX0" y="connsiteY0"/>
              </a:cxn>
              <a:cxn ang="0">
                <a:pos x="connsiteX1" y="connsiteY1"/>
              </a:cxn>
              <a:cxn ang="0">
                <a:pos x="connsiteX2" y="connsiteY2"/>
              </a:cxn>
              <a:cxn ang="0">
                <a:pos x="connsiteX3" y="connsiteY3"/>
              </a:cxn>
            </a:cxnLst>
            <a:rect l="l" t="t" r="r" b="b"/>
            <a:pathLst>
              <a:path w="1283328" h="685800">
                <a:moveTo>
                  <a:pt x="1286995" y="686411"/>
                </a:moveTo>
                <a:lnTo>
                  <a:pt x="689942" y="686411"/>
                </a:lnTo>
                <a:lnTo>
                  <a:pt x="0" y="0"/>
                </a:lnTo>
                <a:lnTo>
                  <a:pt x="597053"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CCA451B-907F-422B-AE1E-E5D5D705951E}"/>
              </a:ext>
            </a:extLst>
          </p:cNvPr>
          <p:cNvSpPr/>
          <p:nvPr/>
        </p:nvSpPr>
        <p:spPr>
          <a:xfrm flipH="1">
            <a:off x="9073058" y="6510210"/>
            <a:ext cx="1925589" cy="1029018"/>
          </a:xfrm>
          <a:custGeom>
            <a:avLst/>
            <a:gdLst>
              <a:gd name="connsiteX0" fmla="*/ 1286995 w 1283328"/>
              <a:gd name="connsiteY0" fmla="*/ 686411 h 685800"/>
              <a:gd name="connsiteX1" fmla="*/ 689942 w 1283328"/>
              <a:gd name="connsiteY1" fmla="*/ 686411 h 685800"/>
              <a:gd name="connsiteX2" fmla="*/ 0 w 1283328"/>
              <a:gd name="connsiteY2" fmla="*/ 0 h 685800"/>
              <a:gd name="connsiteX3" fmla="*/ 597053 w 1283328"/>
              <a:gd name="connsiteY3" fmla="*/ 0 h 685800"/>
            </a:gdLst>
            <a:ahLst/>
            <a:cxnLst>
              <a:cxn ang="0">
                <a:pos x="connsiteX0" y="connsiteY0"/>
              </a:cxn>
              <a:cxn ang="0">
                <a:pos x="connsiteX1" y="connsiteY1"/>
              </a:cxn>
              <a:cxn ang="0">
                <a:pos x="connsiteX2" y="connsiteY2"/>
              </a:cxn>
              <a:cxn ang="0">
                <a:pos x="connsiteX3" y="connsiteY3"/>
              </a:cxn>
            </a:cxnLst>
            <a:rect l="l" t="t" r="r" b="b"/>
            <a:pathLst>
              <a:path w="1283328" h="685800">
                <a:moveTo>
                  <a:pt x="1286995" y="686411"/>
                </a:moveTo>
                <a:lnTo>
                  <a:pt x="689942" y="686411"/>
                </a:lnTo>
                <a:lnTo>
                  <a:pt x="0" y="0"/>
                </a:lnTo>
                <a:lnTo>
                  <a:pt x="597053"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509DFFB-BB92-4863-B70D-53B0B0E466AB}"/>
              </a:ext>
            </a:extLst>
          </p:cNvPr>
          <p:cNvSpPr/>
          <p:nvPr/>
        </p:nvSpPr>
        <p:spPr>
          <a:xfrm flipH="1">
            <a:off x="11912537" y="5480275"/>
            <a:ext cx="1925589" cy="1029018"/>
          </a:xfrm>
          <a:custGeom>
            <a:avLst/>
            <a:gdLst>
              <a:gd name="connsiteX0" fmla="*/ 1286995 w 1283328"/>
              <a:gd name="connsiteY0" fmla="*/ 686411 h 685800"/>
              <a:gd name="connsiteX1" fmla="*/ 689942 w 1283328"/>
              <a:gd name="connsiteY1" fmla="*/ 686411 h 685800"/>
              <a:gd name="connsiteX2" fmla="*/ 0 w 1283328"/>
              <a:gd name="connsiteY2" fmla="*/ 0 h 685800"/>
              <a:gd name="connsiteX3" fmla="*/ 597053 w 1283328"/>
              <a:gd name="connsiteY3" fmla="*/ 0 h 685800"/>
            </a:gdLst>
            <a:ahLst/>
            <a:cxnLst>
              <a:cxn ang="0">
                <a:pos x="connsiteX0" y="connsiteY0"/>
              </a:cxn>
              <a:cxn ang="0">
                <a:pos x="connsiteX1" y="connsiteY1"/>
              </a:cxn>
              <a:cxn ang="0">
                <a:pos x="connsiteX2" y="connsiteY2"/>
              </a:cxn>
              <a:cxn ang="0">
                <a:pos x="connsiteX3" y="connsiteY3"/>
              </a:cxn>
            </a:cxnLst>
            <a:rect l="l" t="t" r="r" b="b"/>
            <a:pathLst>
              <a:path w="1283328" h="685800">
                <a:moveTo>
                  <a:pt x="1286995" y="686411"/>
                </a:moveTo>
                <a:lnTo>
                  <a:pt x="689942" y="686411"/>
                </a:lnTo>
                <a:lnTo>
                  <a:pt x="0" y="0"/>
                </a:lnTo>
                <a:lnTo>
                  <a:pt x="597053"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4C4F226-0AD6-46B4-9E8F-C52D25ACCE08}"/>
              </a:ext>
            </a:extLst>
          </p:cNvPr>
          <p:cNvSpPr/>
          <p:nvPr/>
        </p:nvSpPr>
        <p:spPr>
          <a:xfrm flipH="1">
            <a:off x="9222826" y="5480275"/>
            <a:ext cx="1925589" cy="1029018"/>
          </a:xfrm>
          <a:custGeom>
            <a:avLst/>
            <a:gdLst>
              <a:gd name="connsiteX0" fmla="*/ 1287063 w 1283328"/>
              <a:gd name="connsiteY0" fmla="*/ 686411 h 685800"/>
              <a:gd name="connsiteX1" fmla="*/ 689942 w 1283328"/>
              <a:gd name="connsiteY1" fmla="*/ 686411 h 685800"/>
              <a:gd name="connsiteX2" fmla="*/ 0 w 1283328"/>
              <a:gd name="connsiteY2" fmla="*/ 0 h 685800"/>
              <a:gd name="connsiteX3" fmla="*/ 339 w 1283328"/>
              <a:gd name="connsiteY3" fmla="*/ 0 h 685800"/>
              <a:gd name="connsiteX4" fmla="*/ 1426 w 1283328"/>
              <a:gd name="connsiteY4" fmla="*/ 1086 h 685800"/>
              <a:gd name="connsiteX5" fmla="*/ 598208 w 1283328"/>
              <a:gd name="connsiteY5" fmla="*/ 108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328" h="685800">
                <a:moveTo>
                  <a:pt x="1287063" y="686411"/>
                </a:moveTo>
                <a:lnTo>
                  <a:pt x="689942" y="686411"/>
                </a:lnTo>
                <a:lnTo>
                  <a:pt x="0" y="0"/>
                </a:lnTo>
                <a:lnTo>
                  <a:pt x="339" y="0"/>
                </a:lnTo>
                <a:lnTo>
                  <a:pt x="1426" y="1086"/>
                </a:lnTo>
                <a:lnTo>
                  <a:pt x="598208" y="1086"/>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4C0EF06-1258-4581-902E-0ADC6A6951F7}"/>
              </a:ext>
            </a:extLst>
          </p:cNvPr>
          <p:cNvSpPr/>
          <p:nvPr/>
        </p:nvSpPr>
        <p:spPr>
          <a:xfrm flipH="1">
            <a:off x="10251335" y="5480275"/>
            <a:ext cx="896571" cy="10188"/>
          </a:xfrm>
          <a:custGeom>
            <a:avLst/>
            <a:gdLst>
              <a:gd name="connsiteX0" fmla="*/ 597868 w 597528"/>
              <a:gd name="connsiteY0" fmla="*/ 1086 h 0"/>
              <a:gd name="connsiteX1" fmla="*/ 1086 w 597528"/>
              <a:gd name="connsiteY1" fmla="*/ 1086 h 0"/>
              <a:gd name="connsiteX2" fmla="*/ 0 w 597528"/>
              <a:gd name="connsiteY2" fmla="*/ 0 h 0"/>
              <a:gd name="connsiteX3" fmla="*/ 596782 w 597528"/>
              <a:gd name="connsiteY3" fmla="*/ 0 h 0"/>
            </a:gdLst>
            <a:ahLst/>
            <a:cxnLst>
              <a:cxn ang="0">
                <a:pos x="connsiteX0" y="connsiteY0"/>
              </a:cxn>
              <a:cxn ang="0">
                <a:pos x="connsiteX1" y="connsiteY1"/>
              </a:cxn>
              <a:cxn ang="0">
                <a:pos x="connsiteX2" y="connsiteY2"/>
              </a:cxn>
              <a:cxn ang="0">
                <a:pos x="connsiteX3" y="connsiteY3"/>
              </a:cxn>
            </a:cxnLst>
            <a:rect l="l" t="t" r="r" b="b"/>
            <a:pathLst>
              <a:path w="597528">
                <a:moveTo>
                  <a:pt x="597868" y="1086"/>
                </a:moveTo>
                <a:lnTo>
                  <a:pt x="1086" y="1086"/>
                </a:lnTo>
                <a:lnTo>
                  <a:pt x="0" y="0"/>
                </a:lnTo>
                <a:lnTo>
                  <a:pt x="59678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345E1A7-CD59-4383-A887-ED1546978D00}"/>
              </a:ext>
            </a:extLst>
          </p:cNvPr>
          <p:cNvSpPr/>
          <p:nvPr/>
        </p:nvSpPr>
        <p:spPr>
          <a:xfrm flipH="1">
            <a:off x="12049163" y="4451867"/>
            <a:ext cx="1925589" cy="1029018"/>
          </a:xfrm>
          <a:custGeom>
            <a:avLst/>
            <a:gdLst>
              <a:gd name="connsiteX0" fmla="*/ 1286995 w 1283328"/>
              <a:gd name="connsiteY0" fmla="*/ 686479 h 685800"/>
              <a:gd name="connsiteX1" fmla="*/ 1286724 w 1283328"/>
              <a:gd name="connsiteY1" fmla="*/ 686479 h 685800"/>
              <a:gd name="connsiteX2" fmla="*/ 1285637 w 1283328"/>
              <a:gd name="connsiteY2" fmla="*/ 685393 h 685800"/>
              <a:gd name="connsiteX3" fmla="*/ 688856 w 1283328"/>
              <a:gd name="connsiteY3" fmla="*/ 685393 h 685800"/>
              <a:gd name="connsiteX4" fmla="*/ 0 w 1283328"/>
              <a:gd name="connsiteY4" fmla="*/ 0 h 685800"/>
              <a:gd name="connsiteX5" fmla="*/ 597053 w 1283328"/>
              <a:gd name="connsiteY5"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328" h="685800">
                <a:moveTo>
                  <a:pt x="1286995" y="686479"/>
                </a:moveTo>
                <a:lnTo>
                  <a:pt x="1286724" y="686479"/>
                </a:lnTo>
                <a:lnTo>
                  <a:pt x="1285637" y="685393"/>
                </a:lnTo>
                <a:lnTo>
                  <a:pt x="688856" y="685393"/>
                </a:lnTo>
                <a:lnTo>
                  <a:pt x="0" y="0"/>
                </a:lnTo>
                <a:lnTo>
                  <a:pt x="597053"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2AD67B6-79D2-4F69-BB41-9C39101E3BC8}"/>
              </a:ext>
            </a:extLst>
          </p:cNvPr>
          <p:cNvSpPr/>
          <p:nvPr/>
        </p:nvSpPr>
        <p:spPr>
          <a:xfrm flipH="1">
            <a:off x="12044578" y="5480275"/>
            <a:ext cx="896571" cy="10188"/>
          </a:xfrm>
          <a:custGeom>
            <a:avLst/>
            <a:gdLst>
              <a:gd name="connsiteX0" fmla="*/ 597868 w 597528"/>
              <a:gd name="connsiteY0" fmla="*/ 1086 h 0"/>
              <a:gd name="connsiteX1" fmla="*/ 1086 w 597528"/>
              <a:gd name="connsiteY1" fmla="*/ 1086 h 0"/>
              <a:gd name="connsiteX2" fmla="*/ 0 w 597528"/>
              <a:gd name="connsiteY2" fmla="*/ 0 h 0"/>
              <a:gd name="connsiteX3" fmla="*/ 596782 w 597528"/>
              <a:gd name="connsiteY3" fmla="*/ 0 h 0"/>
            </a:gdLst>
            <a:ahLst/>
            <a:cxnLst>
              <a:cxn ang="0">
                <a:pos x="connsiteX0" y="connsiteY0"/>
              </a:cxn>
              <a:cxn ang="0">
                <a:pos x="connsiteX1" y="connsiteY1"/>
              </a:cxn>
              <a:cxn ang="0">
                <a:pos x="connsiteX2" y="connsiteY2"/>
              </a:cxn>
              <a:cxn ang="0">
                <a:pos x="connsiteX3" y="connsiteY3"/>
              </a:cxn>
            </a:cxnLst>
            <a:rect l="l" t="t" r="r" b="b"/>
            <a:pathLst>
              <a:path w="597528">
                <a:moveTo>
                  <a:pt x="597868" y="1086"/>
                </a:moveTo>
                <a:lnTo>
                  <a:pt x="1086" y="1086"/>
                </a:lnTo>
                <a:lnTo>
                  <a:pt x="0" y="0"/>
                </a:lnTo>
                <a:lnTo>
                  <a:pt x="59678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0574E72-4E65-4E42-98A6-331454C7A9A0}"/>
              </a:ext>
            </a:extLst>
          </p:cNvPr>
          <p:cNvSpPr/>
          <p:nvPr/>
        </p:nvSpPr>
        <p:spPr>
          <a:xfrm flipH="1">
            <a:off x="9355579" y="4451867"/>
            <a:ext cx="1925589" cy="1029018"/>
          </a:xfrm>
          <a:custGeom>
            <a:avLst/>
            <a:gdLst>
              <a:gd name="connsiteX0" fmla="*/ 1284483 w 1283328"/>
              <a:gd name="connsiteY0" fmla="*/ 686479 h 685800"/>
              <a:gd name="connsiteX1" fmla="*/ 1284211 w 1283328"/>
              <a:gd name="connsiteY1" fmla="*/ 686479 h 685800"/>
              <a:gd name="connsiteX2" fmla="*/ 1283125 w 1283328"/>
              <a:gd name="connsiteY2" fmla="*/ 685393 h 685800"/>
              <a:gd name="connsiteX3" fmla="*/ 686343 w 1283328"/>
              <a:gd name="connsiteY3" fmla="*/ 685393 h 685800"/>
              <a:gd name="connsiteX4" fmla="*/ 407 w 1283328"/>
              <a:gd name="connsiteY4" fmla="*/ 2920 h 685800"/>
              <a:gd name="connsiteX5" fmla="*/ 2920 w 1283328"/>
              <a:gd name="connsiteY5" fmla="*/ 2920 h 685800"/>
              <a:gd name="connsiteX6" fmla="*/ 0 w 1283328"/>
              <a:gd name="connsiteY6" fmla="*/ 0 h 685800"/>
              <a:gd name="connsiteX7" fmla="*/ 475 w 1283328"/>
              <a:gd name="connsiteY7" fmla="*/ 0 h 685800"/>
              <a:gd name="connsiteX8" fmla="*/ 3395 w 1283328"/>
              <a:gd name="connsiteY8" fmla="*/ 2920 h 685800"/>
              <a:gd name="connsiteX9" fmla="*/ 597461 w 1283328"/>
              <a:gd name="connsiteY9" fmla="*/ 292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3328" h="685800">
                <a:moveTo>
                  <a:pt x="1284483" y="686479"/>
                </a:moveTo>
                <a:lnTo>
                  <a:pt x="1284211" y="686479"/>
                </a:lnTo>
                <a:lnTo>
                  <a:pt x="1283125" y="685393"/>
                </a:lnTo>
                <a:lnTo>
                  <a:pt x="686343" y="685393"/>
                </a:lnTo>
                <a:lnTo>
                  <a:pt x="407" y="2920"/>
                </a:lnTo>
                <a:lnTo>
                  <a:pt x="2920" y="2920"/>
                </a:lnTo>
                <a:lnTo>
                  <a:pt x="0" y="0"/>
                </a:lnTo>
                <a:lnTo>
                  <a:pt x="475" y="0"/>
                </a:lnTo>
                <a:lnTo>
                  <a:pt x="3395" y="2920"/>
                </a:lnTo>
                <a:lnTo>
                  <a:pt x="597461" y="292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0C5D126-C451-45B2-AD12-773F9B440ECC}"/>
              </a:ext>
            </a:extLst>
          </p:cNvPr>
          <p:cNvSpPr/>
          <p:nvPr/>
        </p:nvSpPr>
        <p:spPr>
          <a:xfrm flipH="1">
            <a:off x="11274751" y="4451867"/>
            <a:ext cx="10188" cy="10188"/>
          </a:xfrm>
          <a:custGeom>
            <a:avLst/>
            <a:gdLst>
              <a:gd name="connsiteX0" fmla="*/ 2512 w 0"/>
              <a:gd name="connsiteY0" fmla="*/ 0 h 0"/>
              <a:gd name="connsiteX1" fmla="*/ 5432 w 0"/>
              <a:gd name="connsiteY1" fmla="*/ 2920 h 0"/>
              <a:gd name="connsiteX2" fmla="*/ 2920 w 0"/>
              <a:gd name="connsiteY2" fmla="*/ 292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2512" y="0"/>
                </a:moveTo>
                <a:lnTo>
                  <a:pt x="5432" y="2920"/>
                </a:lnTo>
                <a:lnTo>
                  <a:pt x="2920" y="2920"/>
                </a:lnTo>
                <a:lnTo>
                  <a:pt x="0"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C564754-7BE3-4205-BD49-CEA736298378}"/>
              </a:ext>
            </a:extLst>
          </p:cNvPr>
          <p:cNvSpPr/>
          <p:nvPr/>
        </p:nvSpPr>
        <p:spPr>
          <a:xfrm flipH="1">
            <a:off x="10394073" y="4451867"/>
            <a:ext cx="886383" cy="10188"/>
          </a:xfrm>
          <a:custGeom>
            <a:avLst/>
            <a:gdLst>
              <a:gd name="connsiteX0" fmla="*/ 594066 w 590738"/>
              <a:gd name="connsiteY0" fmla="*/ 0 h 0"/>
              <a:gd name="connsiteX1" fmla="*/ 596985 w 590738"/>
              <a:gd name="connsiteY1" fmla="*/ 2920 h 0"/>
              <a:gd name="connsiteX2" fmla="*/ 2920 w 590738"/>
              <a:gd name="connsiteY2" fmla="*/ 2920 h 0"/>
              <a:gd name="connsiteX3" fmla="*/ 0 w 590738"/>
              <a:gd name="connsiteY3" fmla="*/ 0 h 0"/>
            </a:gdLst>
            <a:ahLst/>
            <a:cxnLst>
              <a:cxn ang="0">
                <a:pos x="connsiteX0" y="connsiteY0"/>
              </a:cxn>
              <a:cxn ang="0">
                <a:pos x="connsiteX1" y="connsiteY1"/>
              </a:cxn>
              <a:cxn ang="0">
                <a:pos x="connsiteX2" y="connsiteY2"/>
              </a:cxn>
              <a:cxn ang="0">
                <a:pos x="connsiteX3" y="connsiteY3"/>
              </a:cxn>
            </a:cxnLst>
            <a:rect l="l" t="t" r="r" b="b"/>
            <a:pathLst>
              <a:path w="590738">
                <a:moveTo>
                  <a:pt x="594066" y="0"/>
                </a:moveTo>
                <a:lnTo>
                  <a:pt x="596985" y="2920"/>
                </a:lnTo>
                <a:lnTo>
                  <a:pt x="2920" y="2920"/>
                </a:lnTo>
                <a:lnTo>
                  <a:pt x="0"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384B236-FB7B-4E8C-9F93-76213C0E30F2}"/>
              </a:ext>
            </a:extLst>
          </p:cNvPr>
          <p:cNvSpPr/>
          <p:nvPr/>
        </p:nvSpPr>
        <p:spPr>
          <a:xfrm flipH="1">
            <a:off x="9354765" y="5480275"/>
            <a:ext cx="896571" cy="10188"/>
          </a:xfrm>
          <a:custGeom>
            <a:avLst/>
            <a:gdLst>
              <a:gd name="connsiteX0" fmla="*/ 597868 w 597528"/>
              <a:gd name="connsiteY0" fmla="*/ 1086 h 0"/>
              <a:gd name="connsiteX1" fmla="*/ 1086 w 597528"/>
              <a:gd name="connsiteY1" fmla="*/ 1086 h 0"/>
              <a:gd name="connsiteX2" fmla="*/ 0 w 597528"/>
              <a:gd name="connsiteY2" fmla="*/ 0 h 0"/>
              <a:gd name="connsiteX3" fmla="*/ 596782 w 597528"/>
              <a:gd name="connsiteY3" fmla="*/ 0 h 0"/>
            </a:gdLst>
            <a:ahLst/>
            <a:cxnLst>
              <a:cxn ang="0">
                <a:pos x="connsiteX0" y="connsiteY0"/>
              </a:cxn>
              <a:cxn ang="0">
                <a:pos x="connsiteX1" y="connsiteY1"/>
              </a:cxn>
              <a:cxn ang="0">
                <a:pos x="connsiteX2" y="connsiteY2"/>
              </a:cxn>
              <a:cxn ang="0">
                <a:pos x="connsiteX3" y="connsiteY3"/>
              </a:cxn>
            </a:cxnLst>
            <a:rect l="l" t="t" r="r" b="b"/>
            <a:pathLst>
              <a:path w="597528">
                <a:moveTo>
                  <a:pt x="597868" y="1086"/>
                </a:moveTo>
                <a:lnTo>
                  <a:pt x="1086" y="1086"/>
                </a:lnTo>
                <a:lnTo>
                  <a:pt x="0" y="0"/>
                </a:lnTo>
                <a:lnTo>
                  <a:pt x="59678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7C0F17A8-50AE-4A92-9C25-E938189671F8}"/>
              </a:ext>
            </a:extLst>
          </p:cNvPr>
          <p:cNvSpPr/>
          <p:nvPr/>
        </p:nvSpPr>
        <p:spPr>
          <a:xfrm flipH="1">
            <a:off x="8590949" y="2398008"/>
            <a:ext cx="1925589" cy="2058036"/>
          </a:xfrm>
          <a:custGeom>
            <a:avLst/>
            <a:gdLst>
              <a:gd name="connsiteX0" fmla="*/ 1280545 w 1283328"/>
              <a:gd name="connsiteY0" fmla="*/ 1368816 h 1371600"/>
              <a:gd name="connsiteX1" fmla="*/ 1283464 w 1283328"/>
              <a:gd name="connsiteY1" fmla="*/ 1371736 h 1371600"/>
              <a:gd name="connsiteX2" fmla="*/ 1282989 w 1283328"/>
              <a:gd name="connsiteY2" fmla="*/ 1371736 h 1371600"/>
              <a:gd name="connsiteX3" fmla="*/ 1280069 w 1283328"/>
              <a:gd name="connsiteY3" fmla="*/ 1368816 h 1371600"/>
              <a:gd name="connsiteX4" fmla="*/ 685936 w 1283328"/>
              <a:gd name="connsiteY4" fmla="*/ 1368816 h 1371600"/>
              <a:gd name="connsiteX5" fmla="*/ 0 w 1283328"/>
              <a:gd name="connsiteY5" fmla="*/ 686411 h 1371600"/>
              <a:gd name="connsiteX6" fmla="*/ 3802 w 1283328"/>
              <a:gd name="connsiteY6" fmla="*/ 686411 h 1371600"/>
              <a:gd name="connsiteX7" fmla="*/ 4889 w 1283328"/>
              <a:gd name="connsiteY7" fmla="*/ 685325 h 1371600"/>
              <a:gd name="connsiteX8" fmla="*/ 5296 w 1283328"/>
              <a:gd name="connsiteY8" fmla="*/ 685325 h 1371600"/>
              <a:gd name="connsiteX9" fmla="*/ 691300 w 1283328"/>
              <a:gd name="connsiteY9" fmla="*/ 2852 h 1371600"/>
              <a:gd name="connsiteX10" fmla="*/ 1274705 w 1283328"/>
              <a:gd name="connsiteY10" fmla="*/ 2852 h 1371600"/>
              <a:gd name="connsiteX11" fmla="*/ 1277557 w 1283328"/>
              <a:gd name="connsiteY11" fmla="*/ 0 h 1371600"/>
              <a:gd name="connsiteX12" fmla="*/ 1278032 w 1283328"/>
              <a:gd name="connsiteY12" fmla="*/ 0 h 1371600"/>
              <a:gd name="connsiteX13" fmla="*/ 1275181 w 1283328"/>
              <a:gd name="connsiteY13" fmla="*/ 2852 h 1371600"/>
              <a:gd name="connsiteX14" fmla="*/ 1288422 w 1283328"/>
              <a:gd name="connsiteY14" fmla="*/ 2852 h 1371600"/>
              <a:gd name="connsiteX15" fmla="*/ 602418 w 1283328"/>
              <a:gd name="connsiteY15" fmla="*/ 685325 h 1371600"/>
              <a:gd name="connsiteX16" fmla="*/ 596442 w 1283328"/>
              <a:gd name="connsiteY16" fmla="*/ 685325 h 1371600"/>
              <a:gd name="connsiteX17" fmla="*/ 597529 w 1283328"/>
              <a:gd name="connsiteY17" fmla="*/ 686411 h 1371600"/>
              <a:gd name="connsiteX18" fmla="*/ 597054 w 1283328"/>
              <a:gd name="connsiteY18" fmla="*/ 686411 h 1371600"/>
              <a:gd name="connsiteX19" fmla="*/ 1282989 w 1283328"/>
              <a:gd name="connsiteY19" fmla="*/ 136881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3328" h="1371600">
                <a:moveTo>
                  <a:pt x="1280545" y="1368816"/>
                </a:moveTo>
                <a:lnTo>
                  <a:pt x="1283464" y="1371736"/>
                </a:lnTo>
                <a:lnTo>
                  <a:pt x="1282989" y="1371736"/>
                </a:lnTo>
                <a:lnTo>
                  <a:pt x="1280069" y="1368816"/>
                </a:lnTo>
                <a:lnTo>
                  <a:pt x="685936" y="1368816"/>
                </a:lnTo>
                <a:lnTo>
                  <a:pt x="0" y="686411"/>
                </a:lnTo>
                <a:lnTo>
                  <a:pt x="3802" y="686411"/>
                </a:lnTo>
                <a:lnTo>
                  <a:pt x="4889" y="685325"/>
                </a:lnTo>
                <a:lnTo>
                  <a:pt x="5296" y="685325"/>
                </a:lnTo>
                <a:lnTo>
                  <a:pt x="691300" y="2852"/>
                </a:lnTo>
                <a:lnTo>
                  <a:pt x="1274705" y="2852"/>
                </a:lnTo>
                <a:lnTo>
                  <a:pt x="1277557" y="0"/>
                </a:lnTo>
                <a:lnTo>
                  <a:pt x="1278032" y="0"/>
                </a:lnTo>
                <a:lnTo>
                  <a:pt x="1275181" y="2852"/>
                </a:lnTo>
                <a:lnTo>
                  <a:pt x="1288422" y="2852"/>
                </a:lnTo>
                <a:lnTo>
                  <a:pt x="602418" y="685325"/>
                </a:lnTo>
                <a:lnTo>
                  <a:pt x="596442" y="685325"/>
                </a:lnTo>
                <a:lnTo>
                  <a:pt x="597529" y="686411"/>
                </a:lnTo>
                <a:lnTo>
                  <a:pt x="597054" y="686411"/>
                </a:lnTo>
                <a:lnTo>
                  <a:pt x="1282989" y="1368816"/>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DC22488-B204-486D-9F16-637700700F75}"/>
              </a:ext>
            </a:extLst>
          </p:cNvPr>
          <p:cNvSpPr/>
          <p:nvPr/>
        </p:nvSpPr>
        <p:spPr>
          <a:xfrm flipH="1">
            <a:off x="10507979" y="3426314"/>
            <a:ext cx="10188" cy="10188"/>
          </a:xfrm>
          <a:custGeom>
            <a:avLst/>
            <a:gdLst>
              <a:gd name="connsiteX0" fmla="*/ 5975 w 0"/>
              <a:gd name="connsiteY0" fmla="*/ 0 h 0"/>
              <a:gd name="connsiteX1" fmla="*/ 4889 w 0"/>
              <a:gd name="connsiteY1" fmla="*/ 1086 h 0"/>
              <a:gd name="connsiteX2" fmla="*/ 1086 w 0"/>
              <a:gd name="connsiteY2" fmla="*/ 1086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5975" y="0"/>
                </a:moveTo>
                <a:lnTo>
                  <a:pt x="4889" y="1086"/>
                </a:lnTo>
                <a:lnTo>
                  <a:pt x="1086" y="1086"/>
                </a:lnTo>
                <a:lnTo>
                  <a:pt x="0"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44F41BF-3D67-4E88-9BAE-0AA875F76C1D}"/>
              </a:ext>
            </a:extLst>
          </p:cNvPr>
          <p:cNvSpPr/>
          <p:nvPr/>
        </p:nvSpPr>
        <p:spPr>
          <a:xfrm flipH="1">
            <a:off x="9611408" y="3426314"/>
            <a:ext cx="10188" cy="10188"/>
          </a:xfrm>
          <a:custGeom>
            <a:avLst/>
            <a:gdLst>
              <a:gd name="connsiteX0" fmla="*/ 0 w 0"/>
              <a:gd name="connsiteY0" fmla="*/ 0 h 0"/>
              <a:gd name="connsiteX1" fmla="*/ 5975 w 0"/>
              <a:gd name="connsiteY1" fmla="*/ 0 h 0"/>
              <a:gd name="connsiteX2" fmla="*/ 4889 w 0"/>
              <a:gd name="connsiteY2" fmla="*/ 1086 h 0"/>
              <a:gd name="connsiteX3" fmla="*/ 1086 w 0"/>
              <a:gd name="connsiteY3" fmla="*/ 1086 h 0"/>
            </a:gdLst>
            <a:ahLst/>
            <a:cxnLst>
              <a:cxn ang="0">
                <a:pos x="connsiteX0" y="connsiteY0"/>
              </a:cxn>
              <a:cxn ang="0">
                <a:pos x="connsiteX1" y="connsiteY1"/>
              </a:cxn>
              <a:cxn ang="0">
                <a:pos x="connsiteX2" y="connsiteY2"/>
              </a:cxn>
              <a:cxn ang="0">
                <a:pos x="connsiteX3" y="connsiteY3"/>
              </a:cxn>
            </a:cxnLst>
            <a:rect l="l" t="t" r="r" b="b"/>
            <a:pathLst>
              <a:path>
                <a:moveTo>
                  <a:pt x="0" y="0"/>
                </a:moveTo>
                <a:lnTo>
                  <a:pt x="5975" y="0"/>
                </a:lnTo>
                <a:lnTo>
                  <a:pt x="4889" y="1086"/>
                </a:lnTo>
                <a:lnTo>
                  <a:pt x="1086" y="1086"/>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4EA38EB-CE6B-47CE-A550-256456F297D8}"/>
              </a:ext>
            </a:extLst>
          </p:cNvPr>
          <p:cNvSpPr/>
          <p:nvPr/>
        </p:nvSpPr>
        <p:spPr>
          <a:xfrm flipH="1">
            <a:off x="8603072" y="2402771"/>
            <a:ext cx="876195" cy="10188"/>
          </a:xfrm>
          <a:custGeom>
            <a:avLst/>
            <a:gdLst>
              <a:gd name="connsiteX0" fmla="*/ 586257 w 583948"/>
              <a:gd name="connsiteY0" fmla="*/ 0 h 0"/>
              <a:gd name="connsiteX1" fmla="*/ 583405 w 583948"/>
              <a:gd name="connsiteY1" fmla="*/ 2852 h 0"/>
              <a:gd name="connsiteX2" fmla="*/ 0 w 583948"/>
              <a:gd name="connsiteY2" fmla="*/ 2852 h 0"/>
              <a:gd name="connsiteX3" fmla="*/ 2852 w 583948"/>
              <a:gd name="connsiteY3" fmla="*/ 0 h 0"/>
            </a:gdLst>
            <a:ahLst/>
            <a:cxnLst>
              <a:cxn ang="0">
                <a:pos x="connsiteX0" y="connsiteY0"/>
              </a:cxn>
              <a:cxn ang="0">
                <a:pos x="connsiteX1" y="connsiteY1"/>
              </a:cxn>
              <a:cxn ang="0">
                <a:pos x="connsiteX2" y="connsiteY2"/>
              </a:cxn>
              <a:cxn ang="0">
                <a:pos x="connsiteX3" y="connsiteY3"/>
              </a:cxn>
            </a:cxnLst>
            <a:rect l="l" t="t" r="r" b="b"/>
            <a:pathLst>
              <a:path w="583948">
                <a:moveTo>
                  <a:pt x="586257" y="0"/>
                </a:moveTo>
                <a:lnTo>
                  <a:pt x="583405" y="2852"/>
                </a:lnTo>
                <a:lnTo>
                  <a:pt x="0" y="2852"/>
                </a:lnTo>
                <a:lnTo>
                  <a:pt x="285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7C6CE193-AE25-45F6-9020-49A71262A84D}"/>
              </a:ext>
            </a:extLst>
          </p:cNvPr>
          <p:cNvSpPr/>
          <p:nvPr/>
        </p:nvSpPr>
        <p:spPr>
          <a:xfrm flipH="1">
            <a:off x="8600933" y="4451867"/>
            <a:ext cx="886383" cy="10188"/>
          </a:xfrm>
          <a:custGeom>
            <a:avLst/>
            <a:gdLst>
              <a:gd name="connsiteX0" fmla="*/ 597053 w 590738"/>
              <a:gd name="connsiteY0" fmla="*/ 2920 h 0"/>
              <a:gd name="connsiteX1" fmla="*/ 2920 w 590738"/>
              <a:gd name="connsiteY1" fmla="*/ 2920 h 0"/>
              <a:gd name="connsiteX2" fmla="*/ 0 w 590738"/>
              <a:gd name="connsiteY2" fmla="*/ 0 h 0"/>
              <a:gd name="connsiteX3" fmla="*/ 594133 w 590738"/>
              <a:gd name="connsiteY3" fmla="*/ 0 h 0"/>
            </a:gdLst>
            <a:ahLst/>
            <a:cxnLst>
              <a:cxn ang="0">
                <a:pos x="connsiteX0" y="connsiteY0"/>
              </a:cxn>
              <a:cxn ang="0">
                <a:pos x="connsiteX1" y="connsiteY1"/>
              </a:cxn>
              <a:cxn ang="0">
                <a:pos x="connsiteX2" y="connsiteY2"/>
              </a:cxn>
              <a:cxn ang="0">
                <a:pos x="connsiteX3" y="connsiteY3"/>
              </a:cxn>
            </a:cxnLst>
            <a:rect l="l" t="t" r="r" b="b"/>
            <a:pathLst>
              <a:path w="590738">
                <a:moveTo>
                  <a:pt x="597053" y="2920"/>
                </a:moveTo>
                <a:lnTo>
                  <a:pt x="2920" y="2920"/>
                </a:lnTo>
                <a:lnTo>
                  <a:pt x="0" y="0"/>
                </a:lnTo>
                <a:lnTo>
                  <a:pt x="594133"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4113EFD-2D65-4999-A2EC-4F13CF3D24D2}"/>
              </a:ext>
            </a:extLst>
          </p:cNvPr>
          <p:cNvSpPr/>
          <p:nvPr/>
        </p:nvSpPr>
        <p:spPr>
          <a:xfrm flipH="1">
            <a:off x="8584938" y="4451867"/>
            <a:ext cx="10188" cy="10188"/>
          </a:xfrm>
          <a:custGeom>
            <a:avLst/>
            <a:gdLst>
              <a:gd name="connsiteX0" fmla="*/ 5364 w 0"/>
              <a:gd name="connsiteY0" fmla="*/ 2920 h 0"/>
              <a:gd name="connsiteX1" fmla="*/ 2920 w 0"/>
              <a:gd name="connsiteY1" fmla="*/ 2920 h 0"/>
              <a:gd name="connsiteX2" fmla="*/ 0 w 0"/>
              <a:gd name="connsiteY2" fmla="*/ 0 h 0"/>
              <a:gd name="connsiteX3" fmla="*/ 2444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5364" y="2920"/>
                </a:moveTo>
                <a:lnTo>
                  <a:pt x="2920" y="2920"/>
                </a:lnTo>
                <a:lnTo>
                  <a:pt x="0" y="0"/>
                </a:lnTo>
                <a:lnTo>
                  <a:pt x="2444"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172E260-D2A5-4C3D-BF2C-2EE7155D55B9}"/>
              </a:ext>
            </a:extLst>
          </p:cNvPr>
          <p:cNvSpPr/>
          <p:nvPr/>
        </p:nvSpPr>
        <p:spPr>
          <a:xfrm flipH="1">
            <a:off x="8582798" y="2402771"/>
            <a:ext cx="20376" cy="10188"/>
          </a:xfrm>
          <a:custGeom>
            <a:avLst/>
            <a:gdLst>
              <a:gd name="connsiteX0" fmla="*/ 16093 w 13580"/>
              <a:gd name="connsiteY0" fmla="*/ 0 h 0"/>
              <a:gd name="connsiteX1" fmla="*/ 13241 w 13580"/>
              <a:gd name="connsiteY1" fmla="*/ 2852 h 0"/>
              <a:gd name="connsiteX2" fmla="*/ 0 w 13580"/>
              <a:gd name="connsiteY2" fmla="*/ 2852 h 0"/>
              <a:gd name="connsiteX3" fmla="*/ 2852 w 13580"/>
              <a:gd name="connsiteY3" fmla="*/ 0 h 0"/>
            </a:gdLst>
            <a:ahLst/>
            <a:cxnLst>
              <a:cxn ang="0">
                <a:pos x="connsiteX0" y="connsiteY0"/>
              </a:cxn>
              <a:cxn ang="0">
                <a:pos x="connsiteX1" y="connsiteY1"/>
              </a:cxn>
              <a:cxn ang="0">
                <a:pos x="connsiteX2" y="connsiteY2"/>
              </a:cxn>
              <a:cxn ang="0">
                <a:pos x="connsiteX3" y="connsiteY3"/>
              </a:cxn>
            </a:cxnLst>
            <a:rect l="l" t="t" r="r" b="b"/>
            <a:pathLst>
              <a:path w="13580">
                <a:moveTo>
                  <a:pt x="16093" y="0"/>
                </a:moveTo>
                <a:lnTo>
                  <a:pt x="13241" y="2852"/>
                </a:lnTo>
                <a:lnTo>
                  <a:pt x="0" y="2852"/>
                </a:lnTo>
                <a:lnTo>
                  <a:pt x="285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493556C3-CEB2-496F-BE59-DBECE9C4DC79}"/>
              </a:ext>
            </a:extLst>
          </p:cNvPr>
          <p:cNvSpPr/>
          <p:nvPr/>
        </p:nvSpPr>
        <p:spPr>
          <a:xfrm flipH="1">
            <a:off x="11629099" y="-1711162"/>
            <a:ext cx="1925589" cy="1029018"/>
          </a:xfrm>
          <a:custGeom>
            <a:avLst/>
            <a:gdLst>
              <a:gd name="connsiteX0" fmla="*/ 1286995 w 1283328"/>
              <a:gd name="connsiteY0" fmla="*/ 0 h 685800"/>
              <a:gd name="connsiteX1" fmla="*/ 597053 w 1283328"/>
              <a:gd name="connsiteY1" fmla="*/ 686411 h 685800"/>
              <a:gd name="connsiteX2" fmla="*/ 0 w 1283328"/>
              <a:gd name="connsiteY2" fmla="*/ 686411 h 685800"/>
              <a:gd name="connsiteX3" fmla="*/ 689942 w 1283328"/>
              <a:gd name="connsiteY3" fmla="*/ 0 h 685800"/>
            </a:gdLst>
            <a:ahLst/>
            <a:cxnLst>
              <a:cxn ang="0">
                <a:pos x="connsiteX0" y="connsiteY0"/>
              </a:cxn>
              <a:cxn ang="0">
                <a:pos x="connsiteX1" y="connsiteY1"/>
              </a:cxn>
              <a:cxn ang="0">
                <a:pos x="connsiteX2" y="connsiteY2"/>
              </a:cxn>
              <a:cxn ang="0">
                <a:pos x="connsiteX3" y="connsiteY3"/>
              </a:cxn>
            </a:cxnLst>
            <a:rect l="l" t="t" r="r" b="b"/>
            <a:pathLst>
              <a:path w="1283328" h="685800">
                <a:moveTo>
                  <a:pt x="1286995" y="0"/>
                </a:moveTo>
                <a:lnTo>
                  <a:pt x="597053" y="686411"/>
                </a:lnTo>
                <a:lnTo>
                  <a:pt x="0" y="686411"/>
                </a:lnTo>
                <a:lnTo>
                  <a:pt x="68994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6B24A4FB-EE0F-4FF5-8480-2438EC63D6C9}"/>
              </a:ext>
            </a:extLst>
          </p:cNvPr>
          <p:cNvSpPr/>
          <p:nvPr/>
        </p:nvSpPr>
        <p:spPr>
          <a:xfrm flipH="1">
            <a:off x="10732528" y="-1711162"/>
            <a:ext cx="1925589" cy="1029018"/>
          </a:xfrm>
          <a:custGeom>
            <a:avLst/>
            <a:gdLst>
              <a:gd name="connsiteX0" fmla="*/ 1286995 w 1283328"/>
              <a:gd name="connsiteY0" fmla="*/ 0 h 685800"/>
              <a:gd name="connsiteX1" fmla="*/ 597053 w 1283328"/>
              <a:gd name="connsiteY1" fmla="*/ 686411 h 685800"/>
              <a:gd name="connsiteX2" fmla="*/ 0 w 1283328"/>
              <a:gd name="connsiteY2" fmla="*/ 686411 h 685800"/>
              <a:gd name="connsiteX3" fmla="*/ 689942 w 1283328"/>
              <a:gd name="connsiteY3" fmla="*/ 0 h 685800"/>
            </a:gdLst>
            <a:ahLst/>
            <a:cxnLst>
              <a:cxn ang="0">
                <a:pos x="connsiteX0" y="connsiteY0"/>
              </a:cxn>
              <a:cxn ang="0">
                <a:pos x="connsiteX1" y="connsiteY1"/>
              </a:cxn>
              <a:cxn ang="0">
                <a:pos x="connsiteX2" y="connsiteY2"/>
              </a:cxn>
              <a:cxn ang="0">
                <a:pos x="connsiteX3" y="connsiteY3"/>
              </a:cxn>
            </a:cxnLst>
            <a:rect l="l" t="t" r="r" b="b"/>
            <a:pathLst>
              <a:path w="1283328" h="685800">
                <a:moveTo>
                  <a:pt x="1286995" y="0"/>
                </a:moveTo>
                <a:lnTo>
                  <a:pt x="597053" y="686411"/>
                </a:lnTo>
                <a:lnTo>
                  <a:pt x="0" y="686411"/>
                </a:lnTo>
                <a:lnTo>
                  <a:pt x="68994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9827DAE-2F33-4056-A9F3-3C36141C756A}"/>
              </a:ext>
            </a:extLst>
          </p:cNvPr>
          <p:cNvSpPr/>
          <p:nvPr/>
        </p:nvSpPr>
        <p:spPr>
          <a:xfrm flipH="1">
            <a:off x="9835959" y="-1711162"/>
            <a:ext cx="1925589" cy="1029018"/>
          </a:xfrm>
          <a:custGeom>
            <a:avLst/>
            <a:gdLst>
              <a:gd name="connsiteX0" fmla="*/ 1286995 w 1283328"/>
              <a:gd name="connsiteY0" fmla="*/ 0 h 685800"/>
              <a:gd name="connsiteX1" fmla="*/ 597121 w 1283328"/>
              <a:gd name="connsiteY1" fmla="*/ 686411 h 685800"/>
              <a:gd name="connsiteX2" fmla="*/ 0 w 1283328"/>
              <a:gd name="connsiteY2" fmla="*/ 686411 h 685800"/>
              <a:gd name="connsiteX3" fmla="*/ 689942 w 1283328"/>
              <a:gd name="connsiteY3" fmla="*/ 0 h 685800"/>
            </a:gdLst>
            <a:ahLst/>
            <a:cxnLst>
              <a:cxn ang="0">
                <a:pos x="connsiteX0" y="connsiteY0"/>
              </a:cxn>
              <a:cxn ang="0">
                <a:pos x="connsiteX1" y="connsiteY1"/>
              </a:cxn>
              <a:cxn ang="0">
                <a:pos x="connsiteX2" y="connsiteY2"/>
              </a:cxn>
              <a:cxn ang="0">
                <a:pos x="connsiteX3" y="connsiteY3"/>
              </a:cxn>
            </a:cxnLst>
            <a:rect l="l" t="t" r="r" b="b"/>
            <a:pathLst>
              <a:path w="1283328" h="685800">
                <a:moveTo>
                  <a:pt x="1286995" y="0"/>
                </a:moveTo>
                <a:lnTo>
                  <a:pt x="597121" y="686411"/>
                </a:lnTo>
                <a:lnTo>
                  <a:pt x="0" y="686411"/>
                </a:lnTo>
                <a:lnTo>
                  <a:pt x="68994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86D1658-42B1-4CF9-9E10-33575020B2BF}"/>
              </a:ext>
            </a:extLst>
          </p:cNvPr>
          <p:cNvSpPr/>
          <p:nvPr/>
        </p:nvSpPr>
        <p:spPr>
          <a:xfrm flipH="1">
            <a:off x="8939388" y="-1711162"/>
            <a:ext cx="1925589" cy="1029018"/>
          </a:xfrm>
          <a:custGeom>
            <a:avLst/>
            <a:gdLst>
              <a:gd name="connsiteX0" fmla="*/ 1287063 w 1283328"/>
              <a:gd name="connsiteY0" fmla="*/ 0 h 685800"/>
              <a:gd name="connsiteX1" fmla="*/ 597121 w 1283328"/>
              <a:gd name="connsiteY1" fmla="*/ 686411 h 685800"/>
              <a:gd name="connsiteX2" fmla="*/ 0 w 1283328"/>
              <a:gd name="connsiteY2" fmla="*/ 686411 h 685800"/>
              <a:gd name="connsiteX3" fmla="*/ 689942 w 1283328"/>
              <a:gd name="connsiteY3" fmla="*/ 0 h 685800"/>
            </a:gdLst>
            <a:ahLst/>
            <a:cxnLst>
              <a:cxn ang="0">
                <a:pos x="connsiteX0" y="connsiteY0"/>
              </a:cxn>
              <a:cxn ang="0">
                <a:pos x="connsiteX1" y="connsiteY1"/>
              </a:cxn>
              <a:cxn ang="0">
                <a:pos x="connsiteX2" y="connsiteY2"/>
              </a:cxn>
              <a:cxn ang="0">
                <a:pos x="connsiteX3" y="connsiteY3"/>
              </a:cxn>
            </a:cxnLst>
            <a:rect l="l" t="t" r="r" b="b"/>
            <a:pathLst>
              <a:path w="1283328" h="685800">
                <a:moveTo>
                  <a:pt x="1287063" y="0"/>
                </a:moveTo>
                <a:lnTo>
                  <a:pt x="597121" y="686411"/>
                </a:lnTo>
                <a:lnTo>
                  <a:pt x="0" y="686411"/>
                </a:lnTo>
                <a:lnTo>
                  <a:pt x="68994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03C684FA-DB08-4F95-B4C1-37C3551C361A}"/>
              </a:ext>
            </a:extLst>
          </p:cNvPr>
          <p:cNvSpPr/>
          <p:nvPr/>
        </p:nvSpPr>
        <p:spPr>
          <a:xfrm flipH="1">
            <a:off x="11770818" y="-681227"/>
            <a:ext cx="1925589" cy="1029018"/>
          </a:xfrm>
          <a:custGeom>
            <a:avLst/>
            <a:gdLst>
              <a:gd name="connsiteX0" fmla="*/ 1286995 w 1283328"/>
              <a:gd name="connsiteY0" fmla="*/ 0 h 685800"/>
              <a:gd name="connsiteX1" fmla="*/ 597053 w 1283328"/>
              <a:gd name="connsiteY1" fmla="*/ 686479 h 685800"/>
              <a:gd name="connsiteX2" fmla="*/ 0 w 1283328"/>
              <a:gd name="connsiteY2" fmla="*/ 686479 h 685800"/>
              <a:gd name="connsiteX3" fmla="*/ 689942 w 1283328"/>
              <a:gd name="connsiteY3" fmla="*/ 0 h 685800"/>
            </a:gdLst>
            <a:ahLst/>
            <a:cxnLst>
              <a:cxn ang="0">
                <a:pos x="connsiteX0" y="connsiteY0"/>
              </a:cxn>
              <a:cxn ang="0">
                <a:pos x="connsiteX1" y="connsiteY1"/>
              </a:cxn>
              <a:cxn ang="0">
                <a:pos x="connsiteX2" y="connsiteY2"/>
              </a:cxn>
              <a:cxn ang="0">
                <a:pos x="connsiteX3" y="connsiteY3"/>
              </a:cxn>
            </a:cxnLst>
            <a:rect l="l" t="t" r="r" b="b"/>
            <a:pathLst>
              <a:path w="1283328" h="685800">
                <a:moveTo>
                  <a:pt x="1286995" y="0"/>
                </a:moveTo>
                <a:lnTo>
                  <a:pt x="597053" y="686479"/>
                </a:lnTo>
                <a:lnTo>
                  <a:pt x="0" y="686479"/>
                </a:lnTo>
                <a:lnTo>
                  <a:pt x="68994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EBAEB33-408E-4A74-9E3F-F59DDC96034D}"/>
              </a:ext>
            </a:extLst>
          </p:cNvPr>
          <p:cNvSpPr/>
          <p:nvPr/>
        </p:nvSpPr>
        <p:spPr>
          <a:xfrm flipH="1">
            <a:off x="9081107" y="-681227"/>
            <a:ext cx="1925589" cy="1029018"/>
          </a:xfrm>
          <a:custGeom>
            <a:avLst/>
            <a:gdLst>
              <a:gd name="connsiteX0" fmla="*/ 1287063 w 1283328"/>
              <a:gd name="connsiteY0" fmla="*/ 0 h 685800"/>
              <a:gd name="connsiteX1" fmla="*/ 597121 w 1283328"/>
              <a:gd name="connsiteY1" fmla="*/ 686479 h 685800"/>
              <a:gd name="connsiteX2" fmla="*/ 0 w 1283328"/>
              <a:gd name="connsiteY2" fmla="*/ 686479 h 685800"/>
              <a:gd name="connsiteX3" fmla="*/ 689942 w 1283328"/>
              <a:gd name="connsiteY3" fmla="*/ 0 h 685800"/>
            </a:gdLst>
            <a:ahLst/>
            <a:cxnLst>
              <a:cxn ang="0">
                <a:pos x="connsiteX0" y="connsiteY0"/>
              </a:cxn>
              <a:cxn ang="0">
                <a:pos x="connsiteX1" y="connsiteY1"/>
              </a:cxn>
              <a:cxn ang="0">
                <a:pos x="connsiteX2" y="connsiteY2"/>
              </a:cxn>
              <a:cxn ang="0">
                <a:pos x="connsiteX3" y="connsiteY3"/>
              </a:cxn>
            </a:cxnLst>
            <a:rect l="l" t="t" r="r" b="b"/>
            <a:pathLst>
              <a:path w="1283328" h="685800">
                <a:moveTo>
                  <a:pt x="1287063" y="0"/>
                </a:moveTo>
                <a:lnTo>
                  <a:pt x="597121" y="686479"/>
                </a:lnTo>
                <a:lnTo>
                  <a:pt x="0" y="686479"/>
                </a:lnTo>
                <a:lnTo>
                  <a:pt x="68994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0774524-9D2A-4826-B27D-E0227B191C4D}"/>
              </a:ext>
            </a:extLst>
          </p:cNvPr>
          <p:cNvSpPr/>
          <p:nvPr/>
        </p:nvSpPr>
        <p:spPr>
          <a:xfrm flipH="1">
            <a:off x="11920587" y="348810"/>
            <a:ext cx="1925589" cy="1029018"/>
          </a:xfrm>
          <a:custGeom>
            <a:avLst/>
            <a:gdLst>
              <a:gd name="connsiteX0" fmla="*/ 1287063 w 1283328"/>
              <a:gd name="connsiteY0" fmla="*/ 0 h 685800"/>
              <a:gd name="connsiteX1" fmla="*/ 597121 w 1283328"/>
              <a:gd name="connsiteY1" fmla="*/ 686411 h 685800"/>
              <a:gd name="connsiteX2" fmla="*/ 0 w 1283328"/>
              <a:gd name="connsiteY2" fmla="*/ 686411 h 685800"/>
              <a:gd name="connsiteX3" fmla="*/ 689942 w 1283328"/>
              <a:gd name="connsiteY3" fmla="*/ 0 h 685800"/>
            </a:gdLst>
            <a:ahLst/>
            <a:cxnLst>
              <a:cxn ang="0">
                <a:pos x="connsiteX0" y="connsiteY0"/>
              </a:cxn>
              <a:cxn ang="0">
                <a:pos x="connsiteX1" y="connsiteY1"/>
              </a:cxn>
              <a:cxn ang="0">
                <a:pos x="connsiteX2" y="connsiteY2"/>
              </a:cxn>
              <a:cxn ang="0">
                <a:pos x="connsiteX3" y="connsiteY3"/>
              </a:cxn>
            </a:cxnLst>
            <a:rect l="l" t="t" r="r" b="b"/>
            <a:pathLst>
              <a:path w="1283328" h="685800">
                <a:moveTo>
                  <a:pt x="1287063" y="0"/>
                </a:moveTo>
                <a:lnTo>
                  <a:pt x="597121" y="686411"/>
                </a:lnTo>
                <a:lnTo>
                  <a:pt x="0" y="686411"/>
                </a:lnTo>
                <a:lnTo>
                  <a:pt x="68994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6ADBBF3-CE51-485F-B524-8CCFCEDAAB9A}"/>
              </a:ext>
            </a:extLst>
          </p:cNvPr>
          <p:cNvSpPr/>
          <p:nvPr/>
        </p:nvSpPr>
        <p:spPr>
          <a:xfrm flipH="1">
            <a:off x="11023914" y="348810"/>
            <a:ext cx="1925589" cy="1029018"/>
          </a:xfrm>
          <a:custGeom>
            <a:avLst/>
            <a:gdLst>
              <a:gd name="connsiteX0" fmla="*/ 1286995 w 1283328"/>
              <a:gd name="connsiteY0" fmla="*/ 0 h 685800"/>
              <a:gd name="connsiteX1" fmla="*/ 598140 w 1283328"/>
              <a:gd name="connsiteY1" fmla="*/ 685325 h 685800"/>
              <a:gd name="connsiteX2" fmla="*/ 1358 w 1283328"/>
              <a:gd name="connsiteY2" fmla="*/ 685325 h 685800"/>
              <a:gd name="connsiteX3" fmla="*/ 272 w 1283328"/>
              <a:gd name="connsiteY3" fmla="*/ 686411 h 685800"/>
              <a:gd name="connsiteX4" fmla="*/ 0 w 1283328"/>
              <a:gd name="connsiteY4" fmla="*/ 686411 h 685800"/>
              <a:gd name="connsiteX5" fmla="*/ 689874 w 1283328"/>
              <a:gd name="connsiteY5"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328" h="685800">
                <a:moveTo>
                  <a:pt x="1286995" y="0"/>
                </a:moveTo>
                <a:lnTo>
                  <a:pt x="598140" y="685325"/>
                </a:lnTo>
                <a:lnTo>
                  <a:pt x="1358" y="685325"/>
                </a:lnTo>
                <a:lnTo>
                  <a:pt x="272" y="686411"/>
                </a:lnTo>
                <a:lnTo>
                  <a:pt x="0" y="686411"/>
                </a:lnTo>
                <a:lnTo>
                  <a:pt x="689874"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92C1324-7063-4E3C-A5C5-E0CDFBF536CC}"/>
              </a:ext>
            </a:extLst>
          </p:cNvPr>
          <p:cNvSpPr/>
          <p:nvPr/>
        </p:nvSpPr>
        <p:spPr>
          <a:xfrm flipH="1">
            <a:off x="12052524" y="1377115"/>
            <a:ext cx="896571" cy="10188"/>
          </a:xfrm>
          <a:custGeom>
            <a:avLst/>
            <a:gdLst>
              <a:gd name="connsiteX0" fmla="*/ 597868 w 597528"/>
              <a:gd name="connsiteY0" fmla="*/ 0 h 0"/>
              <a:gd name="connsiteX1" fmla="*/ 596782 w 597528"/>
              <a:gd name="connsiteY1" fmla="*/ 1086 h 0"/>
              <a:gd name="connsiteX2" fmla="*/ 0 w 597528"/>
              <a:gd name="connsiteY2" fmla="*/ 1086 h 0"/>
              <a:gd name="connsiteX3" fmla="*/ 1086 w 597528"/>
              <a:gd name="connsiteY3" fmla="*/ 0 h 0"/>
            </a:gdLst>
            <a:ahLst/>
            <a:cxnLst>
              <a:cxn ang="0">
                <a:pos x="connsiteX0" y="connsiteY0"/>
              </a:cxn>
              <a:cxn ang="0">
                <a:pos x="connsiteX1" y="connsiteY1"/>
              </a:cxn>
              <a:cxn ang="0">
                <a:pos x="connsiteX2" y="connsiteY2"/>
              </a:cxn>
              <a:cxn ang="0">
                <a:pos x="connsiteX3" y="connsiteY3"/>
              </a:cxn>
            </a:cxnLst>
            <a:rect l="l" t="t" r="r" b="b"/>
            <a:pathLst>
              <a:path w="597528">
                <a:moveTo>
                  <a:pt x="597868" y="0"/>
                </a:moveTo>
                <a:lnTo>
                  <a:pt x="596782" y="1086"/>
                </a:lnTo>
                <a:lnTo>
                  <a:pt x="0" y="1086"/>
                </a:lnTo>
                <a:lnTo>
                  <a:pt x="1086"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12A0625-089D-461E-92BA-1DE592449ACF}"/>
              </a:ext>
            </a:extLst>
          </p:cNvPr>
          <p:cNvSpPr/>
          <p:nvPr/>
        </p:nvSpPr>
        <p:spPr>
          <a:xfrm flipH="1">
            <a:off x="9362813" y="1377115"/>
            <a:ext cx="896571" cy="10188"/>
          </a:xfrm>
          <a:custGeom>
            <a:avLst/>
            <a:gdLst>
              <a:gd name="connsiteX0" fmla="*/ 597936 w 597528"/>
              <a:gd name="connsiteY0" fmla="*/ 0 h 0"/>
              <a:gd name="connsiteX1" fmla="*/ 596850 w 597528"/>
              <a:gd name="connsiteY1" fmla="*/ 1086 h 0"/>
              <a:gd name="connsiteX2" fmla="*/ 0 w 597528"/>
              <a:gd name="connsiteY2" fmla="*/ 1086 h 0"/>
              <a:gd name="connsiteX3" fmla="*/ 1086 w 597528"/>
              <a:gd name="connsiteY3" fmla="*/ 0 h 0"/>
            </a:gdLst>
            <a:ahLst/>
            <a:cxnLst>
              <a:cxn ang="0">
                <a:pos x="connsiteX0" y="connsiteY0"/>
              </a:cxn>
              <a:cxn ang="0">
                <a:pos x="connsiteX1" y="connsiteY1"/>
              </a:cxn>
              <a:cxn ang="0">
                <a:pos x="connsiteX2" y="connsiteY2"/>
              </a:cxn>
              <a:cxn ang="0">
                <a:pos x="connsiteX3" y="connsiteY3"/>
              </a:cxn>
            </a:cxnLst>
            <a:rect l="l" t="t" r="r" b="b"/>
            <a:pathLst>
              <a:path w="597528">
                <a:moveTo>
                  <a:pt x="597936" y="0"/>
                </a:moveTo>
                <a:lnTo>
                  <a:pt x="596850" y="1086"/>
                </a:lnTo>
                <a:lnTo>
                  <a:pt x="0" y="1086"/>
                </a:lnTo>
                <a:lnTo>
                  <a:pt x="1086"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F9554FB-61E8-4AB3-B2EC-EF185E67C83E}"/>
              </a:ext>
            </a:extLst>
          </p:cNvPr>
          <p:cNvSpPr/>
          <p:nvPr/>
        </p:nvSpPr>
        <p:spPr>
          <a:xfrm flipH="1">
            <a:off x="7437632" y="348810"/>
            <a:ext cx="1925589" cy="1029018"/>
          </a:xfrm>
          <a:custGeom>
            <a:avLst/>
            <a:gdLst>
              <a:gd name="connsiteX0" fmla="*/ 1287063 w 1283328"/>
              <a:gd name="connsiteY0" fmla="*/ 0 h 685800"/>
              <a:gd name="connsiteX1" fmla="*/ 598208 w 1283328"/>
              <a:gd name="connsiteY1" fmla="*/ 685325 h 685800"/>
              <a:gd name="connsiteX2" fmla="*/ 1426 w 1283328"/>
              <a:gd name="connsiteY2" fmla="*/ 685325 h 685800"/>
              <a:gd name="connsiteX3" fmla="*/ 339 w 1283328"/>
              <a:gd name="connsiteY3" fmla="*/ 686411 h 685800"/>
              <a:gd name="connsiteX4" fmla="*/ 0 w 1283328"/>
              <a:gd name="connsiteY4" fmla="*/ 686411 h 685800"/>
              <a:gd name="connsiteX5" fmla="*/ 689942 w 1283328"/>
              <a:gd name="connsiteY5"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328" h="685800">
                <a:moveTo>
                  <a:pt x="1287063" y="0"/>
                </a:moveTo>
                <a:lnTo>
                  <a:pt x="598208" y="685325"/>
                </a:lnTo>
                <a:lnTo>
                  <a:pt x="1426" y="685325"/>
                </a:lnTo>
                <a:lnTo>
                  <a:pt x="339" y="686411"/>
                </a:lnTo>
                <a:lnTo>
                  <a:pt x="0" y="686411"/>
                </a:lnTo>
                <a:lnTo>
                  <a:pt x="68994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A552065-D2D6-40CD-BF93-67C61CE674EE}"/>
              </a:ext>
            </a:extLst>
          </p:cNvPr>
          <p:cNvSpPr/>
          <p:nvPr/>
        </p:nvSpPr>
        <p:spPr>
          <a:xfrm flipH="1">
            <a:off x="8466142" y="1377115"/>
            <a:ext cx="896571" cy="10188"/>
          </a:xfrm>
          <a:custGeom>
            <a:avLst/>
            <a:gdLst>
              <a:gd name="connsiteX0" fmla="*/ 597868 w 597528"/>
              <a:gd name="connsiteY0" fmla="*/ 0 h 0"/>
              <a:gd name="connsiteX1" fmla="*/ 596782 w 597528"/>
              <a:gd name="connsiteY1" fmla="*/ 1086 h 0"/>
              <a:gd name="connsiteX2" fmla="*/ 0 w 597528"/>
              <a:gd name="connsiteY2" fmla="*/ 1086 h 0"/>
              <a:gd name="connsiteX3" fmla="*/ 1086 w 597528"/>
              <a:gd name="connsiteY3" fmla="*/ 0 h 0"/>
            </a:gdLst>
            <a:ahLst/>
            <a:cxnLst>
              <a:cxn ang="0">
                <a:pos x="connsiteX0" y="connsiteY0"/>
              </a:cxn>
              <a:cxn ang="0">
                <a:pos x="connsiteX1" y="connsiteY1"/>
              </a:cxn>
              <a:cxn ang="0">
                <a:pos x="connsiteX2" y="connsiteY2"/>
              </a:cxn>
              <a:cxn ang="0">
                <a:pos x="connsiteX3" y="connsiteY3"/>
              </a:cxn>
            </a:cxnLst>
            <a:rect l="l" t="t" r="r" b="b"/>
            <a:pathLst>
              <a:path w="597528">
                <a:moveTo>
                  <a:pt x="597868" y="0"/>
                </a:moveTo>
                <a:lnTo>
                  <a:pt x="596782" y="1086"/>
                </a:lnTo>
                <a:lnTo>
                  <a:pt x="0" y="1086"/>
                </a:lnTo>
                <a:lnTo>
                  <a:pt x="1086"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B35D5ACB-4F9F-4DD3-A71C-15F868BED242}"/>
              </a:ext>
            </a:extLst>
          </p:cNvPr>
          <p:cNvSpPr/>
          <p:nvPr/>
        </p:nvSpPr>
        <p:spPr>
          <a:xfrm flipH="1">
            <a:off x="12057110" y="1377115"/>
            <a:ext cx="1925589" cy="1029018"/>
          </a:xfrm>
          <a:custGeom>
            <a:avLst/>
            <a:gdLst>
              <a:gd name="connsiteX0" fmla="*/ 1286995 w 1283328"/>
              <a:gd name="connsiteY0" fmla="*/ 0 h 685800"/>
              <a:gd name="connsiteX1" fmla="*/ 597053 w 1283328"/>
              <a:gd name="connsiteY1" fmla="*/ 686411 h 685800"/>
              <a:gd name="connsiteX2" fmla="*/ 0 w 1283328"/>
              <a:gd name="connsiteY2" fmla="*/ 686411 h 685800"/>
              <a:gd name="connsiteX3" fmla="*/ 688856 w 1283328"/>
              <a:gd name="connsiteY3" fmla="*/ 1086 h 685800"/>
              <a:gd name="connsiteX4" fmla="*/ 1285637 w 1283328"/>
              <a:gd name="connsiteY4" fmla="*/ 1086 h 685800"/>
              <a:gd name="connsiteX5" fmla="*/ 1286724 w 1283328"/>
              <a:gd name="connsiteY5"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328" h="685800">
                <a:moveTo>
                  <a:pt x="1286995" y="0"/>
                </a:moveTo>
                <a:lnTo>
                  <a:pt x="597053" y="686411"/>
                </a:lnTo>
                <a:lnTo>
                  <a:pt x="0" y="686411"/>
                </a:lnTo>
                <a:lnTo>
                  <a:pt x="688856" y="1086"/>
                </a:lnTo>
                <a:lnTo>
                  <a:pt x="1285637" y="1086"/>
                </a:lnTo>
                <a:lnTo>
                  <a:pt x="1286724"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270C7BA4-F616-4F34-849F-4F1C5540404F}"/>
              </a:ext>
            </a:extLst>
          </p:cNvPr>
          <p:cNvSpPr/>
          <p:nvPr/>
        </p:nvSpPr>
        <p:spPr>
          <a:xfrm flipH="1">
            <a:off x="12052524" y="1377115"/>
            <a:ext cx="896571" cy="10188"/>
          </a:xfrm>
          <a:custGeom>
            <a:avLst/>
            <a:gdLst>
              <a:gd name="connsiteX0" fmla="*/ 597868 w 597528"/>
              <a:gd name="connsiteY0" fmla="*/ 0 h 0"/>
              <a:gd name="connsiteX1" fmla="*/ 596782 w 597528"/>
              <a:gd name="connsiteY1" fmla="*/ 1086 h 0"/>
              <a:gd name="connsiteX2" fmla="*/ 0 w 597528"/>
              <a:gd name="connsiteY2" fmla="*/ 1086 h 0"/>
              <a:gd name="connsiteX3" fmla="*/ 1086 w 597528"/>
              <a:gd name="connsiteY3" fmla="*/ 0 h 0"/>
            </a:gdLst>
            <a:ahLst/>
            <a:cxnLst>
              <a:cxn ang="0">
                <a:pos x="connsiteX0" y="connsiteY0"/>
              </a:cxn>
              <a:cxn ang="0">
                <a:pos x="connsiteX1" y="connsiteY1"/>
              </a:cxn>
              <a:cxn ang="0">
                <a:pos x="connsiteX2" y="connsiteY2"/>
              </a:cxn>
              <a:cxn ang="0">
                <a:pos x="connsiteX3" y="connsiteY3"/>
              </a:cxn>
            </a:cxnLst>
            <a:rect l="l" t="t" r="r" b="b"/>
            <a:pathLst>
              <a:path w="597528">
                <a:moveTo>
                  <a:pt x="597868" y="0"/>
                </a:moveTo>
                <a:lnTo>
                  <a:pt x="596782" y="1086"/>
                </a:lnTo>
                <a:lnTo>
                  <a:pt x="0" y="1086"/>
                </a:lnTo>
                <a:lnTo>
                  <a:pt x="1086"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7C1454AE-6838-4945-B2CB-9F34A913652D}"/>
              </a:ext>
            </a:extLst>
          </p:cNvPr>
          <p:cNvSpPr/>
          <p:nvPr/>
        </p:nvSpPr>
        <p:spPr>
          <a:xfrm flipH="1">
            <a:off x="11160539" y="1377115"/>
            <a:ext cx="1925589" cy="1029018"/>
          </a:xfrm>
          <a:custGeom>
            <a:avLst/>
            <a:gdLst>
              <a:gd name="connsiteX0" fmla="*/ 1286995 w 1283328"/>
              <a:gd name="connsiteY0" fmla="*/ 0 h 685800"/>
              <a:gd name="connsiteX1" fmla="*/ 597053 w 1283328"/>
              <a:gd name="connsiteY1" fmla="*/ 686411 h 685800"/>
              <a:gd name="connsiteX2" fmla="*/ 0 w 1283328"/>
              <a:gd name="connsiteY2" fmla="*/ 686411 h 685800"/>
              <a:gd name="connsiteX3" fmla="*/ 688856 w 1283328"/>
              <a:gd name="connsiteY3" fmla="*/ 1086 h 685800"/>
              <a:gd name="connsiteX4" fmla="*/ 1285637 w 1283328"/>
              <a:gd name="connsiteY4" fmla="*/ 1086 h 685800"/>
              <a:gd name="connsiteX5" fmla="*/ 1286724 w 1283328"/>
              <a:gd name="connsiteY5"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328" h="685800">
                <a:moveTo>
                  <a:pt x="1286995" y="0"/>
                </a:moveTo>
                <a:lnTo>
                  <a:pt x="597053" y="686411"/>
                </a:lnTo>
                <a:lnTo>
                  <a:pt x="0" y="686411"/>
                </a:lnTo>
                <a:lnTo>
                  <a:pt x="688856" y="1086"/>
                </a:lnTo>
                <a:lnTo>
                  <a:pt x="1285637" y="1086"/>
                </a:lnTo>
                <a:lnTo>
                  <a:pt x="1286724"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621EAA1-7C34-4EA7-90B1-DE58DCCDD93A}"/>
              </a:ext>
            </a:extLst>
          </p:cNvPr>
          <p:cNvSpPr/>
          <p:nvPr/>
        </p:nvSpPr>
        <p:spPr>
          <a:xfrm flipH="1">
            <a:off x="11155955" y="1377115"/>
            <a:ext cx="896571" cy="10188"/>
          </a:xfrm>
          <a:custGeom>
            <a:avLst/>
            <a:gdLst>
              <a:gd name="connsiteX0" fmla="*/ 597868 w 597528"/>
              <a:gd name="connsiteY0" fmla="*/ 0 h 0"/>
              <a:gd name="connsiteX1" fmla="*/ 596782 w 597528"/>
              <a:gd name="connsiteY1" fmla="*/ 1086 h 0"/>
              <a:gd name="connsiteX2" fmla="*/ 0 w 597528"/>
              <a:gd name="connsiteY2" fmla="*/ 1086 h 0"/>
              <a:gd name="connsiteX3" fmla="*/ 1086 w 597528"/>
              <a:gd name="connsiteY3" fmla="*/ 0 h 0"/>
            </a:gdLst>
            <a:ahLst/>
            <a:cxnLst>
              <a:cxn ang="0">
                <a:pos x="connsiteX0" y="connsiteY0"/>
              </a:cxn>
              <a:cxn ang="0">
                <a:pos x="connsiteX1" y="connsiteY1"/>
              </a:cxn>
              <a:cxn ang="0">
                <a:pos x="connsiteX2" y="connsiteY2"/>
              </a:cxn>
              <a:cxn ang="0">
                <a:pos x="connsiteX3" y="connsiteY3"/>
              </a:cxn>
            </a:cxnLst>
            <a:rect l="l" t="t" r="r" b="b"/>
            <a:pathLst>
              <a:path w="597528">
                <a:moveTo>
                  <a:pt x="597868" y="0"/>
                </a:moveTo>
                <a:lnTo>
                  <a:pt x="596782" y="1086"/>
                </a:lnTo>
                <a:lnTo>
                  <a:pt x="0" y="1086"/>
                </a:lnTo>
                <a:lnTo>
                  <a:pt x="1086"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BC24053-B40C-42E5-896D-BE37EDF7AFFE}"/>
              </a:ext>
            </a:extLst>
          </p:cNvPr>
          <p:cNvSpPr/>
          <p:nvPr/>
        </p:nvSpPr>
        <p:spPr>
          <a:xfrm flipH="1">
            <a:off x="9363017" y="1377115"/>
            <a:ext cx="1925589" cy="1029018"/>
          </a:xfrm>
          <a:custGeom>
            <a:avLst/>
            <a:gdLst>
              <a:gd name="connsiteX0" fmla="*/ 1284144 w 1283328"/>
              <a:gd name="connsiteY0" fmla="*/ 0 h 685800"/>
              <a:gd name="connsiteX1" fmla="*/ 597053 w 1283328"/>
              <a:gd name="connsiteY1" fmla="*/ 683559 h 685800"/>
              <a:gd name="connsiteX2" fmla="*/ 13648 w 1283328"/>
              <a:gd name="connsiteY2" fmla="*/ 683559 h 685800"/>
              <a:gd name="connsiteX3" fmla="*/ 10796 w 1283328"/>
              <a:gd name="connsiteY3" fmla="*/ 686411 h 685800"/>
              <a:gd name="connsiteX4" fmla="*/ 10321 w 1283328"/>
              <a:gd name="connsiteY4" fmla="*/ 686411 h 685800"/>
              <a:gd name="connsiteX5" fmla="*/ 13173 w 1283328"/>
              <a:gd name="connsiteY5" fmla="*/ 683559 h 685800"/>
              <a:gd name="connsiteX6" fmla="*/ 0 w 1283328"/>
              <a:gd name="connsiteY6" fmla="*/ 683559 h 685800"/>
              <a:gd name="connsiteX7" fmla="*/ 685936 w 1283328"/>
              <a:gd name="connsiteY7" fmla="*/ 1086 h 685800"/>
              <a:gd name="connsiteX8" fmla="*/ 1282786 w 1283328"/>
              <a:gd name="connsiteY8" fmla="*/ 1086 h 685800"/>
              <a:gd name="connsiteX9" fmla="*/ 1283872 w 1283328"/>
              <a:gd name="connsiteY9"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3328" h="685800">
                <a:moveTo>
                  <a:pt x="1284144" y="0"/>
                </a:moveTo>
                <a:lnTo>
                  <a:pt x="597053" y="683559"/>
                </a:lnTo>
                <a:lnTo>
                  <a:pt x="13648" y="683559"/>
                </a:lnTo>
                <a:lnTo>
                  <a:pt x="10796" y="686411"/>
                </a:lnTo>
                <a:lnTo>
                  <a:pt x="10321" y="686411"/>
                </a:lnTo>
                <a:lnTo>
                  <a:pt x="13173" y="683559"/>
                </a:lnTo>
                <a:lnTo>
                  <a:pt x="0" y="683559"/>
                </a:lnTo>
                <a:lnTo>
                  <a:pt x="685936" y="1086"/>
                </a:lnTo>
                <a:lnTo>
                  <a:pt x="1282786" y="1086"/>
                </a:lnTo>
                <a:lnTo>
                  <a:pt x="128387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77F37AF-366F-4C86-BA0B-047A878A6D77}"/>
              </a:ext>
            </a:extLst>
          </p:cNvPr>
          <p:cNvSpPr/>
          <p:nvPr/>
        </p:nvSpPr>
        <p:spPr>
          <a:xfrm flipH="1">
            <a:off x="11272509" y="2402771"/>
            <a:ext cx="20376" cy="10188"/>
          </a:xfrm>
          <a:custGeom>
            <a:avLst/>
            <a:gdLst>
              <a:gd name="connsiteX0" fmla="*/ 16025 w 13580"/>
              <a:gd name="connsiteY0" fmla="*/ 0 h 0"/>
              <a:gd name="connsiteX1" fmla="*/ 13173 w 13580"/>
              <a:gd name="connsiteY1" fmla="*/ 2852 h 0"/>
              <a:gd name="connsiteX2" fmla="*/ 0 w 13580"/>
              <a:gd name="connsiteY2" fmla="*/ 2852 h 0"/>
              <a:gd name="connsiteX3" fmla="*/ 2852 w 13580"/>
              <a:gd name="connsiteY3" fmla="*/ 0 h 0"/>
            </a:gdLst>
            <a:ahLst/>
            <a:cxnLst>
              <a:cxn ang="0">
                <a:pos x="connsiteX0" y="connsiteY0"/>
              </a:cxn>
              <a:cxn ang="0">
                <a:pos x="connsiteX1" y="connsiteY1"/>
              </a:cxn>
              <a:cxn ang="0">
                <a:pos x="connsiteX2" y="connsiteY2"/>
              </a:cxn>
              <a:cxn ang="0">
                <a:pos x="connsiteX3" y="connsiteY3"/>
              </a:cxn>
            </a:cxnLst>
            <a:rect l="l" t="t" r="r" b="b"/>
            <a:pathLst>
              <a:path w="13580">
                <a:moveTo>
                  <a:pt x="16025" y="0"/>
                </a:moveTo>
                <a:lnTo>
                  <a:pt x="13173" y="2852"/>
                </a:lnTo>
                <a:lnTo>
                  <a:pt x="0" y="2852"/>
                </a:lnTo>
                <a:lnTo>
                  <a:pt x="285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8754C641-DCCD-4D5E-A8D5-3E5FB1C3F988}"/>
              </a:ext>
            </a:extLst>
          </p:cNvPr>
          <p:cNvSpPr/>
          <p:nvPr/>
        </p:nvSpPr>
        <p:spPr>
          <a:xfrm flipH="1">
            <a:off x="10396213" y="2402771"/>
            <a:ext cx="876195" cy="10188"/>
          </a:xfrm>
          <a:custGeom>
            <a:avLst/>
            <a:gdLst>
              <a:gd name="connsiteX0" fmla="*/ 2852 w 583948"/>
              <a:gd name="connsiteY0" fmla="*/ 0 h 0"/>
              <a:gd name="connsiteX1" fmla="*/ 586257 w 583948"/>
              <a:gd name="connsiteY1" fmla="*/ 0 h 0"/>
              <a:gd name="connsiteX2" fmla="*/ 583405 w 583948"/>
              <a:gd name="connsiteY2" fmla="*/ 2852 h 0"/>
              <a:gd name="connsiteX3" fmla="*/ 0 w 583948"/>
              <a:gd name="connsiteY3" fmla="*/ 2852 h 0"/>
            </a:gdLst>
            <a:ahLst/>
            <a:cxnLst>
              <a:cxn ang="0">
                <a:pos x="connsiteX0" y="connsiteY0"/>
              </a:cxn>
              <a:cxn ang="0">
                <a:pos x="connsiteX1" y="connsiteY1"/>
              </a:cxn>
              <a:cxn ang="0">
                <a:pos x="connsiteX2" y="connsiteY2"/>
              </a:cxn>
              <a:cxn ang="0">
                <a:pos x="connsiteX3" y="connsiteY3"/>
              </a:cxn>
            </a:cxnLst>
            <a:rect l="l" t="t" r="r" b="b"/>
            <a:pathLst>
              <a:path w="583948">
                <a:moveTo>
                  <a:pt x="2852" y="0"/>
                </a:moveTo>
                <a:lnTo>
                  <a:pt x="586257" y="0"/>
                </a:lnTo>
                <a:lnTo>
                  <a:pt x="583405" y="2852"/>
                </a:lnTo>
                <a:lnTo>
                  <a:pt x="0" y="2852"/>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4CD8F805-07D8-4051-AD27-07178DB575D2}"/>
              </a:ext>
            </a:extLst>
          </p:cNvPr>
          <p:cNvSpPr/>
          <p:nvPr/>
        </p:nvSpPr>
        <p:spPr>
          <a:xfrm flipH="1">
            <a:off x="9362813" y="1377115"/>
            <a:ext cx="896571" cy="10188"/>
          </a:xfrm>
          <a:custGeom>
            <a:avLst/>
            <a:gdLst>
              <a:gd name="connsiteX0" fmla="*/ 597936 w 597528"/>
              <a:gd name="connsiteY0" fmla="*/ 0 h 0"/>
              <a:gd name="connsiteX1" fmla="*/ 596850 w 597528"/>
              <a:gd name="connsiteY1" fmla="*/ 1086 h 0"/>
              <a:gd name="connsiteX2" fmla="*/ 0 w 597528"/>
              <a:gd name="connsiteY2" fmla="*/ 1086 h 0"/>
              <a:gd name="connsiteX3" fmla="*/ 1086 w 597528"/>
              <a:gd name="connsiteY3" fmla="*/ 0 h 0"/>
            </a:gdLst>
            <a:ahLst/>
            <a:cxnLst>
              <a:cxn ang="0">
                <a:pos x="connsiteX0" y="connsiteY0"/>
              </a:cxn>
              <a:cxn ang="0">
                <a:pos x="connsiteX1" y="connsiteY1"/>
              </a:cxn>
              <a:cxn ang="0">
                <a:pos x="connsiteX2" y="connsiteY2"/>
              </a:cxn>
              <a:cxn ang="0">
                <a:pos x="connsiteX3" y="connsiteY3"/>
              </a:cxn>
            </a:cxnLst>
            <a:rect l="l" t="t" r="r" b="b"/>
            <a:pathLst>
              <a:path w="597528">
                <a:moveTo>
                  <a:pt x="597936" y="0"/>
                </a:moveTo>
                <a:lnTo>
                  <a:pt x="596850" y="1086"/>
                </a:lnTo>
                <a:lnTo>
                  <a:pt x="0" y="1086"/>
                </a:lnTo>
                <a:lnTo>
                  <a:pt x="1086"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163248F2-03B6-4C0D-B66A-7FE8201E0C57}"/>
              </a:ext>
            </a:extLst>
          </p:cNvPr>
          <p:cNvSpPr/>
          <p:nvPr/>
        </p:nvSpPr>
        <p:spPr>
          <a:xfrm flipH="1">
            <a:off x="6787517" y="2398008"/>
            <a:ext cx="1935777" cy="2058036"/>
          </a:xfrm>
          <a:custGeom>
            <a:avLst/>
            <a:gdLst>
              <a:gd name="connsiteX0" fmla="*/ 597054 w 1290118"/>
              <a:gd name="connsiteY0" fmla="*/ 686411 h 1371600"/>
              <a:gd name="connsiteX1" fmla="*/ 1285909 w 1290118"/>
              <a:gd name="connsiteY1" fmla="*/ 1371736 h 1371600"/>
              <a:gd name="connsiteX2" fmla="*/ 688856 w 1290118"/>
              <a:gd name="connsiteY2" fmla="*/ 1371736 h 1371600"/>
              <a:gd name="connsiteX3" fmla="*/ 0 w 1290118"/>
              <a:gd name="connsiteY3" fmla="*/ 686411 h 1371600"/>
              <a:gd name="connsiteX4" fmla="*/ 3735 w 1290118"/>
              <a:gd name="connsiteY4" fmla="*/ 686411 h 1371600"/>
              <a:gd name="connsiteX5" fmla="*/ 4821 w 1290118"/>
              <a:gd name="connsiteY5" fmla="*/ 685325 h 1371600"/>
              <a:gd name="connsiteX6" fmla="*/ 5296 w 1290118"/>
              <a:gd name="connsiteY6" fmla="*/ 685325 h 1371600"/>
              <a:gd name="connsiteX7" fmla="*/ 694152 w 1290118"/>
              <a:gd name="connsiteY7" fmla="*/ 0 h 1371600"/>
              <a:gd name="connsiteX8" fmla="*/ 1291205 w 1290118"/>
              <a:gd name="connsiteY8" fmla="*/ 0 h 1371600"/>
              <a:gd name="connsiteX9" fmla="*/ 601264 w 1290118"/>
              <a:gd name="connsiteY9" fmla="*/ 686411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0118" h="1371600">
                <a:moveTo>
                  <a:pt x="597054" y="686411"/>
                </a:moveTo>
                <a:lnTo>
                  <a:pt x="1285909" y="1371736"/>
                </a:lnTo>
                <a:lnTo>
                  <a:pt x="688856" y="1371736"/>
                </a:lnTo>
                <a:lnTo>
                  <a:pt x="0" y="686411"/>
                </a:lnTo>
                <a:lnTo>
                  <a:pt x="3735" y="686411"/>
                </a:lnTo>
                <a:lnTo>
                  <a:pt x="4821" y="685325"/>
                </a:lnTo>
                <a:lnTo>
                  <a:pt x="5296" y="685325"/>
                </a:lnTo>
                <a:lnTo>
                  <a:pt x="694152" y="0"/>
                </a:lnTo>
                <a:lnTo>
                  <a:pt x="1291205" y="0"/>
                </a:lnTo>
                <a:lnTo>
                  <a:pt x="601264" y="686411"/>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E58CF24-D1A4-4FBA-A7BA-4C57435AA030}"/>
              </a:ext>
            </a:extLst>
          </p:cNvPr>
          <p:cNvSpPr/>
          <p:nvPr/>
        </p:nvSpPr>
        <p:spPr>
          <a:xfrm flipH="1">
            <a:off x="8714737" y="3426314"/>
            <a:ext cx="10188" cy="10188"/>
          </a:xfrm>
          <a:custGeom>
            <a:avLst/>
            <a:gdLst>
              <a:gd name="connsiteX0" fmla="*/ 5907 w 0"/>
              <a:gd name="connsiteY0" fmla="*/ 0 h 0"/>
              <a:gd name="connsiteX1" fmla="*/ 4821 w 0"/>
              <a:gd name="connsiteY1" fmla="*/ 1086 h 0"/>
              <a:gd name="connsiteX2" fmla="*/ 1086 w 0"/>
              <a:gd name="connsiteY2" fmla="*/ 1086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5907" y="0"/>
                </a:moveTo>
                <a:lnTo>
                  <a:pt x="4821" y="1086"/>
                </a:lnTo>
                <a:lnTo>
                  <a:pt x="1086" y="1086"/>
                </a:lnTo>
                <a:lnTo>
                  <a:pt x="0"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A1F2395D-33A8-4C23-B223-BA14E15AC528}"/>
              </a:ext>
            </a:extLst>
          </p:cNvPr>
          <p:cNvSpPr/>
          <p:nvPr/>
        </p:nvSpPr>
        <p:spPr>
          <a:xfrm flipH="1">
            <a:off x="7569877" y="1377115"/>
            <a:ext cx="1925589" cy="1029018"/>
          </a:xfrm>
          <a:custGeom>
            <a:avLst/>
            <a:gdLst>
              <a:gd name="connsiteX0" fmla="*/ 1284144 w 1283328"/>
              <a:gd name="connsiteY0" fmla="*/ 0 h 685800"/>
              <a:gd name="connsiteX1" fmla="*/ 597053 w 1283328"/>
              <a:gd name="connsiteY1" fmla="*/ 683559 h 685800"/>
              <a:gd name="connsiteX2" fmla="*/ 13648 w 1283328"/>
              <a:gd name="connsiteY2" fmla="*/ 683559 h 685800"/>
              <a:gd name="connsiteX3" fmla="*/ 10796 w 1283328"/>
              <a:gd name="connsiteY3" fmla="*/ 686411 h 685800"/>
              <a:gd name="connsiteX4" fmla="*/ 10321 w 1283328"/>
              <a:gd name="connsiteY4" fmla="*/ 686411 h 685800"/>
              <a:gd name="connsiteX5" fmla="*/ 13173 w 1283328"/>
              <a:gd name="connsiteY5" fmla="*/ 683559 h 685800"/>
              <a:gd name="connsiteX6" fmla="*/ 0 w 1283328"/>
              <a:gd name="connsiteY6" fmla="*/ 683559 h 685800"/>
              <a:gd name="connsiteX7" fmla="*/ 687090 w 1283328"/>
              <a:gd name="connsiteY7"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3328" h="685800">
                <a:moveTo>
                  <a:pt x="1284144" y="0"/>
                </a:moveTo>
                <a:lnTo>
                  <a:pt x="597053" y="683559"/>
                </a:lnTo>
                <a:lnTo>
                  <a:pt x="13648" y="683559"/>
                </a:lnTo>
                <a:lnTo>
                  <a:pt x="10796" y="686411"/>
                </a:lnTo>
                <a:lnTo>
                  <a:pt x="10321" y="686411"/>
                </a:lnTo>
                <a:lnTo>
                  <a:pt x="13173" y="683559"/>
                </a:lnTo>
                <a:lnTo>
                  <a:pt x="0" y="683559"/>
                </a:lnTo>
                <a:lnTo>
                  <a:pt x="687090"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67E0F4DD-EC7B-4C2F-931A-D24C9BFF3D43}"/>
              </a:ext>
            </a:extLst>
          </p:cNvPr>
          <p:cNvSpPr/>
          <p:nvPr/>
        </p:nvSpPr>
        <p:spPr>
          <a:xfrm flipH="1">
            <a:off x="9479369" y="2402771"/>
            <a:ext cx="20376" cy="10188"/>
          </a:xfrm>
          <a:custGeom>
            <a:avLst/>
            <a:gdLst>
              <a:gd name="connsiteX0" fmla="*/ 16025 w 13580"/>
              <a:gd name="connsiteY0" fmla="*/ 0 h 0"/>
              <a:gd name="connsiteX1" fmla="*/ 13173 w 13580"/>
              <a:gd name="connsiteY1" fmla="*/ 2852 h 0"/>
              <a:gd name="connsiteX2" fmla="*/ 0 w 13580"/>
              <a:gd name="connsiteY2" fmla="*/ 2852 h 0"/>
              <a:gd name="connsiteX3" fmla="*/ 2852 w 13580"/>
              <a:gd name="connsiteY3" fmla="*/ 0 h 0"/>
            </a:gdLst>
            <a:ahLst/>
            <a:cxnLst>
              <a:cxn ang="0">
                <a:pos x="connsiteX0" y="connsiteY0"/>
              </a:cxn>
              <a:cxn ang="0">
                <a:pos x="connsiteX1" y="connsiteY1"/>
              </a:cxn>
              <a:cxn ang="0">
                <a:pos x="connsiteX2" y="connsiteY2"/>
              </a:cxn>
              <a:cxn ang="0">
                <a:pos x="connsiteX3" y="connsiteY3"/>
              </a:cxn>
            </a:cxnLst>
            <a:rect l="l" t="t" r="r" b="b"/>
            <a:pathLst>
              <a:path w="13580">
                <a:moveTo>
                  <a:pt x="16025" y="0"/>
                </a:moveTo>
                <a:lnTo>
                  <a:pt x="13173" y="2852"/>
                </a:lnTo>
                <a:lnTo>
                  <a:pt x="0" y="2852"/>
                </a:lnTo>
                <a:lnTo>
                  <a:pt x="285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7B744969-7CC0-4990-8FD5-BB35E095C0C7}"/>
              </a:ext>
            </a:extLst>
          </p:cNvPr>
          <p:cNvSpPr/>
          <p:nvPr/>
        </p:nvSpPr>
        <p:spPr>
          <a:xfrm flipH="1">
            <a:off x="8603072" y="2402771"/>
            <a:ext cx="876195" cy="10188"/>
          </a:xfrm>
          <a:custGeom>
            <a:avLst/>
            <a:gdLst>
              <a:gd name="connsiteX0" fmla="*/ 586257 w 583948"/>
              <a:gd name="connsiteY0" fmla="*/ 0 h 0"/>
              <a:gd name="connsiteX1" fmla="*/ 583405 w 583948"/>
              <a:gd name="connsiteY1" fmla="*/ 2852 h 0"/>
              <a:gd name="connsiteX2" fmla="*/ 0 w 583948"/>
              <a:gd name="connsiteY2" fmla="*/ 2852 h 0"/>
              <a:gd name="connsiteX3" fmla="*/ 2852 w 583948"/>
              <a:gd name="connsiteY3" fmla="*/ 0 h 0"/>
            </a:gdLst>
            <a:ahLst/>
            <a:cxnLst>
              <a:cxn ang="0">
                <a:pos x="connsiteX0" y="connsiteY0"/>
              </a:cxn>
              <a:cxn ang="0">
                <a:pos x="connsiteX1" y="connsiteY1"/>
              </a:cxn>
              <a:cxn ang="0">
                <a:pos x="connsiteX2" y="connsiteY2"/>
              </a:cxn>
              <a:cxn ang="0">
                <a:pos x="connsiteX3" y="connsiteY3"/>
              </a:cxn>
            </a:cxnLst>
            <a:rect l="l" t="t" r="r" b="b"/>
            <a:pathLst>
              <a:path w="583948">
                <a:moveTo>
                  <a:pt x="586257" y="0"/>
                </a:moveTo>
                <a:lnTo>
                  <a:pt x="583405" y="2852"/>
                </a:lnTo>
                <a:lnTo>
                  <a:pt x="0" y="2852"/>
                </a:lnTo>
                <a:lnTo>
                  <a:pt x="285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9BD36239-6FD5-4CF4-B59D-3DC33EE164BD}"/>
              </a:ext>
            </a:extLst>
          </p:cNvPr>
          <p:cNvSpPr/>
          <p:nvPr/>
        </p:nvSpPr>
        <p:spPr>
          <a:xfrm flipH="1">
            <a:off x="6673306" y="1377115"/>
            <a:ext cx="1925589" cy="1029018"/>
          </a:xfrm>
          <a:custGeom>
            <a:avLst/>
            <a:gdLst>
              <a:gd name="connsiteX0" fmla="*/ 1284211 w 1283328"/>
              <a:gd name="connsiteY0" fmla="*/ 0 h 685800"/>
              <a:gd name="connsiteX1" fmla="*/ 597121 w 1283328"/>
              <a:gd name="connsiteY1" fmla="*/ 683559 h 685800"/>
              <a:gd name="connsiteX2" fmla="*/ 13716 w 1283328"/>
              <a:gd name="connsiteY2" fmla="*/ 683559 h 685800"/>
              <a:gd name="connsiteX3" fmla="*/ 10864 w 1283328"/>
              <a:gd name="connsiteY3" fmla="*/ 686411 h 685800"/>
              <a:gd name="connsiteX4" fmla="*/ 10389 w 1283328"/>
              <a:gd name="connsiteY4" fmla="*/ 686411 h 685800"/>
              <a:gd name="connsiteX5" fmla="*/ 13241 w 1283328"/>
              <a:gd name="connsiteY5" fmla="*/ 683559 h 685800"/>
              <a:gd name="connsiteX6" fmla="*/ 0 w 1283328"/>
              <a:gd name="connsiteY6" fmla="*/ 683559 h 685800"/>
              <a:gd name="connsiteX7" fmla="*/ 687090 w 1283328"/>
              <a:gd name="connsiteY7"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3328" h="685800">
                <a:moveTo>
                  <a:pt x="1284211" y="0"/>
                </a:moveTo>
                <a:lnTo>
                  <a:pt x="597121" y="683559"/>
                </a:lnTo>
                <a:lnTo>
                  <a:pt x="13716" y="683559"/>
                </a:lnTo>
                <a:lnTo>
                  <a:pt x="10864" y="686411"/>
                </a:lnTo>
                <a:lnTo>
                  <a:pt x="10389" y="686411"/>
                </a:lnTo>
                <a:lnTo>
                  <a:pt x="13241" y="683559"/>
                </a:lnTo>
                <a:lnTo>
                  <a:pt x="0" y="683559"/>
                </a:lnTo>
                <a:lnTo>
                  <a:pt x="687090"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1333C1A-9C6E-4E54-9960-B89CD3D4F6F6}"/>
              </a:ext>
            </a:extLst>
          </p:cNvPr>
          <p:cNvSpPr/>
          <p:nvPr/>
        </p:nvSpPr>
        <p:spPr>
          <a:xfrm flipH="1">
            <a:off x="8582798" y="2402771"/>
            <a:ext cx="20376" cy="10188"/>
          </a:xfrm>
          <a:custGeom>
            <a:avLst/>
            <a:gdLst>
              <a:gd name="connsiteX0" fmla="*/ 16093 w 13580"/>
              <a:gd name="connsiteY0" fmla="*/ 0 h 0"/>
              <a:gd name="connsiteX1" fmla="*/ 13241 w 13580"/>
              <a:gd name="connsiteY1" fmla="*/ 2852 h 0"/>
              <a:gd name="connsiteX2" fmla="*/ 0 w 13580"/>
              <a:gd name="connsiteY2" fmla="*/ 2852 h 0"/>
              <a:gd name="connsiteX3" fmla="*/ 2852 w 13580"/>
              <a:gd name="connsiteY3" fmla="*/ 0 h 0"/>
            </a:gdLst>
            <a:ahLst/>
            <a:cxnLst>
              <a:cxn ang="0">
                <a:pos x="connsiteX0" y="connsiteY0"/>
              </a:cxn>
              <a:cxn ang="0">
                <a:pos x="connsiteX1" y="connsiteY1"/>
              </a:cxn>
              <a:cxn ang="0">
                <a:pos x="connsiteX2" y="connsiteY2"/>
              </a:cxn>
              <a:cxn ang="0">
                <a:pos x="connsiteX3" y="connsiteY3"/>
              </a:cxn>
            </a:cxnLst>
            <a:rect l="l" t="t" r="r" b="b"/>
            <a:pathLst>
              <a:path w="13580">
                <a:moveTo>
                  <a:pt x="16093" y="0"/>
                </a:moveTo>
                <a:lnTo>
                  <a:pt x="13241" y="2852"/>
                </a:lnTo>
                <a:lnTo>
                  <a:pt x="0" y="2852"/>
                </a:lnTo>
                <a:lnTo>
                  <a:pt x="285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74D8516C-32AE-4493-9E1C-3FFBD734DD99}"/>
              </a:ext>
            </a:extLst>
          </p:cNvPr>
          <p:cNvSpPr/>
          <p:nvPr/>
        </p:nvSpPr>
        <p:spPr>
          <a:xfrm flipH="1">
            <a:off x="7706399" y="2402771"/>
            <a:ext cx="876195" cy="10188"/>
          </a:xfrm>
          <a:custGeom>
            <a:avLst/>
            <a:gdLst>
              <a:gd name="connsiteX0" fmla="*/ 586257 w 583948"/>
              <a:gd name="connsiteY0" fmla="*/ 0 h 0"/>
              <a:gd name="connsiteX1" fmla="*/ 583405 w 583948"/>
              <a:gd name="connsiteY1" fmla="*/ 2852 h 0"/>
              <a:gd name="connsiteX2" fmla="*/ 0 w 583948"/>
              <a:gd name="connsiteY2" fmla="*/ 2852 h 0"/>
              <a:gd name="connsiteX3" fmla="*/ 2852 w 583948"/>
              <a:gd name="connsiteY3" fmla="*/ 0 h 0"/>
            </a:gdLst>
            <a:ahLst/>
            <a:cxnLst>
              <a:cxn ang="0">
                <a:pos x="connsiteX0" y="connsiteY0"/>
              </a:cxn>
              <a:cxn ang="0">
                <a:pos x="connsiteX1" y="connsiteY1"/>
              </a:cxn>
              <a:cxn ang="0">
                <a:pos x="connsiteX2" y="connsiteY2"/>
              </a:cxn>
              <a:cxn ang="0">
                <a:pos x="connsiteX3" y="connsiteY3"/>
              </a:cxn>
            </a:cxnLst>
            <a:rect l="l" t="t" r="r" b="b"/>
            <a:pathLst>
              <a:path w="583948">
                <a:moveTo>
                  <a:pt x="586257" y="0"/>
                </a:moveTo>
                <a:lnTo>
                  <a:pt x="583405" y="2852"/>
                </a:lnTo>
                <a:lnTo>
                  <a:pt x="0" y="2852"/>
                </a:lnTo>
                <a:lnTo>
                  <a:pt x="285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8C67B9BC-48D9-4A21-9835-085D2E80621A}"/>
              </a:ext>
            </a:extLst>
          </p:cNvPr>
          <p:cNvSpPr/>
          <p:nvPr/>
        </p:nvSpPr>
        <p:spPr>
          <a:xfrm flipH="1">
            <a:off x="10384089" y="2398008"/>
            <a:ext cx="1925589" cy="2058036"/>
          </a:xfrm>
          <a:custGeom>
            <a:avLst/>
            <a:gdLst>
              <a:gd name="connsiteX0" fmla="*/ 1280477 w 1283328"/>
              <a:gd name="connsiteY0" fmla="*/ 1368816 h 1371600"/>
              <a:gd name="connsiteX1" fmla="*/ 1283397 w 1283328"/>
              <a:gd name="connsiteY1" fmla="*/ 1371736 h 1371600"/>
              <a:gd name="connsiteX2" fmla="*/ 1282921 w 1283328"/>
              <a:gd name="connsiteY2" fmla="*/ 1371736 h 1371600"/>
              <a:gd name="connsiteX3" fmla="*/ 1280002 w 1283328"/>
              <a:gd name="connsiteY3" fmla="*/ 1368816 h 1371600"/>
              <a:gd name="connsiteX4" fmla="*/ 685936 w 1283328"/>
              <a:gd name="connsiteY4" fmla="*/ 1368816 h 1371600"/>
              <a:gd name="connsiteX5" fmla="*/ 0 w 1283328"/>
              <a:gd name="connsiteY5" fmla="*/ 686411 h 1371600"/>
              <a:gd name="connsiteX6" fmla="*/ 3734 w 1283328"/>
              <a:gd name="connsiteY6" fmla="*/ 686411 h 1371600"/>
              <a:gd name="connsiteX7" fmla="*/ 4821 w 1283328"/>
              <a:gd name="connsiteY7" fmla="*/ 685325 h 1371600"/>
              <a:gd name="connsiteX8" fmla="*/ 5296 w 1283328"/>
              <a:gd name="connsiteY8" fmla="*/ 685325 h 1371600"/>
              <a:gd name="connsiteX9" fmla="*/ 691300 w 1283328"/>
              <a:gd name="connsiteY9" fmla="*/ 2852 h 1371600"/>
              <a:gd name="connsiteX10" fmla="*/ 1274705 w 1283328"/>
              <a:gd name="connsiteY10" fmla="*/ 2852 h 1371600"/>
              <a:gd name="connsiteX11" fmla="*/ 1277557 w 1283328"/>
              <a:gd name="connsiteY11" fmla="*/ 0 h 1371600"/>
              <a:gd name="connsiteX12" fmla="*/ 1278032 w 1283328"/>
              <a:gd name="connsiteY12" fmla="*/ 0 h 1371600"/>
              <a:gd name="connsiteX13" fmla="*/ 1275181 w 1283328"/>
              <a:gd name="connsiteY13" fmla="*/ 2852 h 1371600"/>
              <a:gd name="connsiteX14" fmla="*/ 1288353 w 1283328"/>
              <a:gd name="connsiteY14" fmla="*/ 2852 h 1371600"/>
              <a:gd name="connsiteX15" fmla="*/ 602350 w 1283328"/>
              <a:gd name="connsiteY15" fmla="*/ 685325 h 1371600"/>
              <a:gd name="connsiteX16" fmla="*/ 596442 w 1283328"/>
              <a:gd name="connsiteY16" fmla="*/ 685325 h 1371600"/>
              <a:gd name="connsiteX17" fmla="*/ 597529 w 1283328"/>
              <a:gd name="connsiteY17" fmla="*/ 686411 h 1371600"/>
              <a:gd name="connsiteX18" fmla="*/ 597053 w 1283328"/>
              <a:gd name="connsiteY18" fmla="*/ 686411 h 1371600"/>
              <a:gd name="connsiteX19" fmla="*/ 1282989 w 1283328"/>
              <a:gd name="connsiteY19" fmla="*/ 136881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3328" h="1371600">
                <a:moveTo>
                  <a:pt x="1280477" y="1368816"/>
                </a:moveTo>
                <a:lnTo>
                  <a:pt x="1283397" y="1371736"/>
                </a:lnTo>
                <a:lnTo>
                  <a:pt x="1282921" y="1371736"/>
                </a:lnTo>
                <a:lnTo>
                  <a:pt x="1280002" y="1368816"/>
                </a:lnTo>
                <a:lnTo>
                  <a:pt x="685936" y="1368816"/>
                </a:lnTo>
                <a:lnTo>
                  <a:pt x="0" y="686411"/>
                </a:lnTo>
                <a:lnTo>
                  <a:pt x="3734" y="686411"/>
                </a:lnTo>
                <a:lnTo>
                  <a:pt x="4821" y="685325"/>
                </a:lnTo>
                <a:lnTo>
                  <a:pt x="5296" y="685325"/>
                </a:lnTo>
                <a:lnTo>
                  <a:pt x="691300" y="2852"/>
                </a:lnTo>
                <a:lnTo>
                  <a:pt x="1274705" y="2852"/>
                </a:lnTo>
                <a:lnTo>
                  <a:pt x="1277557" y="0"/>
                </a:lnTo>
                <a:lnTo>
                  <a:pt x="1278032" y="0"/>
                </a:lnTo>
                <a:lnTo>
                  <a:pt x="1275181" y="2852"/>
                </a:lnTo>
                <a:lnTo>
                  <a:pt x="1288353" y="2852"/>
                </a:lnTo>
                <a:lnTo>
                  <a:pt x="602350" y="685325"/>
                </a:lnTo>
                <a:lnTo>
                  <a:pt x="596442" y="685325"/>
                </a:lnTo>
                <a:lnTo>
                  <a:pt x="597529" y="686411"/>
                </a:lnTo>
                <a:lnTo>
                  <a:pt x="597053" y="686411"/>
                </a:lnTo>
                <a:lnTo>
                  <a:pt x="1282989" y="1368816"/>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EA7E16D3-7166-44A9-87FE-776E69C632EB}"/>
              </a:ext>
            </a:extLst>
          </p:cNvPr>
          <p:cNvSpPr/>
          <p:nvPr/>
        </p:nvSpPr>
        <p:spPr>
          <a:xfrm flipH="1">
            <a:off x="12301120" y="3426314"/>
            <a:ext cx="10188" cy="10188"/>
          </a:xfrm>
          <a:custGeom>
            <a:avLst/>
            <a:gdLst>
              <a:gd name="connsiteX0" fmla="*/ 5907 w 0"/>
              <a:gd name="connsiteY0" fmla="*/ 0 h 0"/>
              <a:gd name="connsiteX1" fmla="*/ 4821 w 0"/>
              <a:gd name="connsiteY1" fmla="*/ 1086 h 0"/>
              <a:gd name="connsiteX2" fmla="*/ 1086 w 0"/>
              <a:gd name="connsiteY2" fmla="*/ 1086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5907" y="0"/>
                </a:moveTo>
                <a:lnTo>
                  <a:pt x="4821" y="1086"/>
                </a:lnTo>
                <a:lnTo>
                  <a:pt x="1086" y="1086"/>
                </a:lnTo>
                <a:lnTo>
                  <a:pt x="0"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72E33AE-0981-4D7C-BD92-143FB3553DB8}"/>
              </a:ext>
            </a:extLst>
          </p:cNvPr>
          <p:cNvSpPr/>
          <p:nvPr/>
        </p:nvSpPr>
        <p:spPr>
          <a:xfrm flipH="1">
            <a:off x="11404550" y="3426314"/>
            <a:ext cx="10188" cy="10188"/>
          </a:xfrm>
          <a:custGeom>
            <a:avLst/>
            <a:gdLst>
              <a:gd name="connsiteX0" fmla="*/ 0 w 0"/>
              <a:gd name="connsiteY0" fmla="*/ 0 h 0"/>
              <a:gd name="connsiteX1" fmla="*/ 5907 w 0"/>
              <a:gd name="connsiteY1" fmla="*/ 0 h 0"/>
              <a:gd name="connsiteX2" fmla="*/ 4821 w 0"/>
              <a:gd name="connsiteY2" fmla="*/ 1086 h 0"/>
              <a:gd name="connsiteX3" fmla="*/ 1086 w 0"/>
              <a:gd name="connsiteY3" fmla="*/ 1086 h 0"/>
            </a:gdLst>
            <a:ahLst/>
            <a:cxnLst>
              <a:cxn ang="0">
                <a:pos x="connsiteX0" y="connsiteY0"/>
              </a:cxn>
              <a:cxn ang="0">
                <a:pos x="connsiteX1" y="connsiteY1"/>
              </a:cxn>
              <a:cxn ang="0">
                <a:pos x="connsiteX2" y="connsiteY2"/>
              </a:cxn>
              <a:cxn ang="0">
                <a:pos x="connsiteX3" y="connsiteY3"/>
              </a:cxn>
            </a:cxnLst>
            <a:rect l="l" t="t" r="r" b="b"/>
            <a:pathLst>
              <a:path>
                <a:moveTo>
                  <a:pt x="0" y="0"/>
                </a:moveTo>
                <a:lnTo>
                  <a:pt x="5907" y="0"/>
                </a:lnTo>
                <a:lnTo>
                  <a:pt x="4821" y="1086"/>
                </a:lnTo>
                <a:lnTo>
                  <a:pt x="1086" y="1086"/>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93DEC3F1-F710-43FE-B1B3-5CE19F35C10D}"/>
              </a:ext>
            </a:extLst>
          </p:cNvPr>
          <p:cNvSpPr/>
          <p:nvPr/>
        </p:nvSpPr>
        <p:spPr>
          <a:xfrm flipH="1">
            <a:off x="10396213" y="2402771"/>
            <a:ext cx="876195" cy="10188"/>
          </a:xfrm>
          <a:custGeom>
            <a:avLst/>
            <a:gdLst>
              <a:gd name="connsiteX0" fmla="*/ 586257 w 583948"/>
              <a:gd name="connsiteY0" fmla="*/ 0 h 0"/>
              <a:gd name="connsiteX1" fmla="*/ 583405 w 583948"/>
              <a:gd name="connsiteY1" fmla="*/ 2852 h 0"/>
              <a:gd name="connsiteX2" fmla="*/ 0 w 583948"/>
              <a:gd name="connsiteY2" fmla="*/ 2852 h 0"/>
              <a:gd name="connsiteX3" fmla="*/ 2852 w 583948"/>
              <a:gd name="connsiteY3" fmla="*/ 0 h 0"/>
            </a:gdLst>
            <a:ahLst/>
            <a:cxnLst>
              <a:cxn ang="0">
                <a:pos x="connsiteX0" y="connsiteY0"/>
              </a:cxn>
              <a:cxn ang="0">
                <a:pos x="connsiteX1" y="connsiteY1"/>
              </a:cxn>
              <a:cxn ang="0">
                <a:pos x="connsiteX2" y="connsiteY2"/>
              </a:cxn>
              <a:cxn ang="0">
                <a:pos x="connsiteX3" y="connsiteY3"/>
              </a:cxn>
            </a:cxnLst>
            <a:rect l="l" t="t" r="r" b="b"/>
            <a:pathLst>
              <a:path w="583948">
                <a:moveTo>
                  <a:pt x="586257" y="0"/>
                </a:moveTo>
                <a:lnTo>
                  <a:pt x="583405" y="2852"/>
                </a:lnTo>
                <a:lnTo>
                  <a:pt x="0" y="2852"/>
                </a:lnTo>
                <a:lnTo>
                  <a:pt x="285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E8A5E13-4194-4512-9D9C-5AF0C4FA60A1}"/>
              </a:ext>
            </a:extLst>
          </p:cNvPr>
          <p:cNvSpPr/>
          <p:nvPr/>
        </p:nvSpPr>
        <p:spPr>
          <a:xfrm flipH="1">
            <a:off x="10394073" y="4451867"/>
            <a:ext cx="886383" cy="10188"/>
          </a:xfrm>
          <a:custGeom>
            <a:avLst/>
            <a:gdLst>
              <a:gd name="connsiteX0" fmla="*/ 596985 w 590738"/>
              <a:gd name="connsiteY0" fmla="*/ 2920 h 0"/>
              <a:gd name="connsiteX1" fmla="*/ 2920 w 590738"/>
              <a:gd name="connsiteY1" fmla="*/ 2920 h 0"/>
              <a:gd name="connsiteX2" fmla="*/ 0 w 590738"/>
              <a:gd name="connsiteY2" fmla="*/ 0 h 0"/>
              <a:gd name="connsiteX3" fmla="*/ 594066 w 590738"/>
              <a:gd name="connsiteY3" fmla="*/ 0 h 0"/>
            </a:gdLst>
            <a:ahLst/>
            <a:cxnLst>
              <a:cxn ang="0">
                <a:pos x="connsiteX0" y="connsiteY0"/>
              </a:cxn>
              <a:cxn ang="0">
                <a:pos x="connsiteX1" y="connsiteY1"/>
              </a:cxn>
              <a:cxn ang="0">
                <a:pos x="connsiteX2" y="connsiteY2"/>
              </a:cxn>
              <a:cxn ang="0">
                <a:pos x="connsiteX3" y="connsiteY3"/>
              </a:cxn>
            </a:cxnLst>
            <a:rect l="l" t="t" r="r" b="b"/>
            <a:pathLst>
              <a:path w="590738">
                <a:moveTo>
                  <a:pt x="596985" y="2920"/>
                </a:moveTo>
                <a:lnTo>
                  <a:pt x="2920" y="2920"/>
                </a:lnTo>
                <a:lnTo>
                  <a:pt x="0" y="0"/>
                </a:lnTo>
                <a:lnTo>
                  <a:pt x="594066"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E98F94E1-45D5-48E0-964A-AB083863DCCC}"/>
              </a:ext>
            </a:extLst>
          </p:cNvPr>
          <p:cNvSpPr/>
          <p:nvPr/>
        </p:nvSpPr>
        <p:spPr>
          <a:xfrm flipH="1">
            <a:off x="10378180" y="4451867"/>
            <a:ext cx="10188" cy="10188"/>
          </a:xfrm>
          <a:custGeom>
            <a:avLst/>
            <a:gdLst>
              <a:gd name="connsiteX0" fmla="*/ 5432 w 0"/>
              <a:gd name="connsiteY0" fmla="*/ 2920 h 0"/>
              <a:gd name="connsiteX1" fmla="*/ 2920 w 0"/>
              <a:gd name="connsiteY1" fmla="*/ 2920 h 0"/>
              <a:gd name="connsiteX2" fmla="*/ 0 w 0"/>
              <a:gd name="connsiteY2" fmla="*/ 0 h 0"/>
              <a:gd name="connsiteX3" fmla="*/ 2512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5432" y="2920"/>
                </a:moveTo>
                <a:lnTo>
                  <a:pt x="2920" y="2920"/>
                </a:lnTo>
                <a:lnTo>
                  <a:pt x="0" y="0"/>
                </a:lnTo>
                <a:lnTo>
                  <a:pt x="251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EB0A4421-3A93-463A-88F4-2169661B8799}"/>
              </a:ext>
            </a:extLst>
          </p:cNvPr>
          <p:cNvSpPr/>
          <p:nvPr/>
        </p:nvSpPr>
        <p:spPr>
          <a:xfrm flipH="1">
            <a:off x="10375938" y="2402771"/>
            <a:ext cx="20376" cy="10188"/>
          </a:xfrm>
          <a:custGeom>
            <a:avLst/>
            <a:gdLst>
              <a:gd name="connsiteX0" fmla="*/ 16025 w 13580"/>
              <a:gd name="connsiteY0" fmla="*/ 0 h 0"/>
              <a:gd name="connsiteX1" fmla="*/ 13173 w 13580"/>
              <a:gd name="connsiteY1" fmla="*/ 2852 h 0"/>
              <a:gd name="connsiteX2" fmla="*/ 0 w 13580"/>
              <a:gd name="connsiteY2" fmla="*/ 2852 h 0"/>
              <a:gd name="connsiteX3" fmla="*/ 2852 w 13580"/>
              <a:gd name="connsiteY3" fmla="*/ 0 h 0"/>
            </a:gdLst>
            <a:ahLst/>
            <a:cxnLst>
              <a:cxn ang="0">
                <a:pos x="connsiteX0" y="connsiteY0"/>
              </a:cxn>
              <a:cxn ang="0">
                <a:pos x="connsiteX1" y="connsiteY1"/>
              </a:cxn>
              <a:cxn ang="0">
                <a:pos x="connsiteX2" y="connsiteY2"/>
              </a:cxn>
              <a:cxn ang="0">
                <a:pos x="connsiteX3" y="connsiteY3"/>
              </a:cxn>
            </a:cxnLst>
            <a:rect l="l" t="t" r="r" b="b"/>
            <a:pathLst>
              <a:path w="13580">
                <a:moveTo>
                  <a:pt x="16025" y="0"/>
                </a:moveTo>
                <a:lnTo>
                  <a:pt x="13173" y="2852"/>
                </a:lnTo>
                <a:lnTo>
                  <a:pt x="0" y="2852"/>
                </a:lnTo>
                <a:lnTo>
                  <a:pt x="285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EF0A15CD-5F88-405F-A8B1-D60FD5B53055}"/>
              </a:ext>
            </a:extLst>
          </p:cNvPr>
          <p:cNvSpPr/>
          <p:nvPr/>
        </p:nvSpPr>
        <p:spPr>
          <a:xfrm flipH="1">
            <a:off x="8931339" y="7540145"/>
            <a:ext cx="1925589" cy="1029018"/>
          </a:xfrm>
          <a:custGeom>
            <a:avLst/>
            <a:gdLst>
              <a:gd name="connsiteX0" fmla="*/ 1286995 w 1283328"/>
              <a:gd name="connsiteY0" fmla="*/ 686411 h 685800"/>
              <a:gd name="connsiteX1" fmla="*/ 689942 w 1283328"/>
              <a:gd name="connsiteY1" fmla="*/ 686411 h 685800"/>
              <a:gd name="connsiteX2" fmla="*/ 0 w 1283328"/>
              <a:gd name="connsiteY2" fmla="*/ 0 h 685800"/>
              <a:gd name="connsiteX3" fmla="*/ 597054 w 1283328"/>
              <a:gd name="connsiteY3" fmla="*/ 0 h 685800"/>
            </a:gdLst>
            <a:ahLst/>
            <a:cxnLst>
              <a:cxn ang="0">
                <a:pos x="connsiteX0" y="connsiteY0"/>
              </a:cxn>
              <a:cxn ang="0">
                <a:pos x="connsiteX1" y="connsiteY1"/>
              </a:cxn>
              <a:cxn ang="0">
                <a:pos x="connsiteX2" y="connsiteY2"/>
              </a:cxn>
              <a:cxn ang="0">
                <a:pos x="connsiteX3" y="connsiteY3"/>
              </a:cxn>
            </a:cxnLst>
            <a:rect l="l" t="t" r="r" b="b"/>
            <a:pathLst>
              <a:path w="1283328" h="685800">
                <a:moveTo>
                  <a:pt x="1286995" y="686411"/>
                </a:moveTo>
                <a:lnTo>
                  <a:pt x="689942" y="686411"/>
                </a:lnTo>
                <a:lnTo>
                  <a:pt x="0" y="0"/>
                </a:lnTo>
                <a:lnTo>
                  <a:pt x="597054"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7909EBCF-96F1-44BD-BF57-0BED726135C1}"/>
              </a:ext>
            </a:extLst>
          </p:cNvPr>
          <p:cNvSpPr/>
          <p:nvPr/>
        </p:nvSpPr>
        <p:spPr>
          <a:xfrm flipH="1">
            <a:off x="7562439" y="4451867"/>
            <a:ext cx="1925589" cy="1029018"/>
          </a:xfrm>
          <a:custGeom>
            <a:avLst/>
            <a:gdLst>
              <a:gd name="connsiteX0" fmla="*/ 1284551 w 1283328"/>
              <a:gd name="connsiteY0" fmla="*/ 686479 h 685800"/>
              <a:gd name="connsiteX1" fmla="*/ 687430 w 1283328"/>
              <a:gd name="connsiteY1" fmla="*/ 686479 h 685800"/>
              <a:gd name="connsiteX2" fmla="*/ 407 w 1283328"/>
              <a:gd name="connsiteY2" fmla="*/ 2920 h 685800"/>
              <a:gd name="connsiteX3" fmla="*/ 2920 w 1283328"/>
              <a:gd name="connsiteY3" fmla="*/ 2920 h 685800"/>
              <a:gd name="connsiteX4" fmla="*/ 0 w 1283328"/>
              <a:gd name="connsiteY4" fmla="*/ 0 h 685800"/>
              <a:gd name="connsiteX5" fmla="*/ 475 w 1283328"/>
              <a:gd name="connsiteY5" fmla="*/ 0 h 685800"/>
              <a:gd name="connsiteX6" fmla="*/ 3395 w 1283328"/>
              <a:gd name="connsiteY6" fmla="*/ 2920 h 685800"/>
              <a:gd name="connsiteX7" fmla="*/ 597529 w 1283328"/>
              <a:gd name="connsiteY7" fmla="*/ 292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3328" h="685800">
                <a:moveTo>
                  <a:pt x="1284551" y="686479"/>
                </a:moveTo>
                <a:lnTo>
                  <a:pt x="687430" y="686479"/>
                </a:lnTo>
                <a:lnTo>
                  <a:pt x="407" y="2920"/>
                </a:lnTo>
                <a:lnTo>
                  <a:pt x="2920" y="2920"/>
                </a:lnTo>
                <a:lnTo>
                  <a:pt x="0" y="0"/>
                </a:lnTo>
                <a:lnTo>
                  <a:pt x="475" y="0"/>
                </a:lnTo>
                <a:lnTo>
                  <a:pt x="3395" y="2920"/>
                </a:lnTo>
                <a:lnTo>
                  <a:pt x="597529" y="292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01832FBA-EA17-4E22-9DDF-A0572F6208F1}"/>
              </a:ext>
            </a:extLst>
          </p:cNvPr>
          <p:cNvSpPr/>
          <p:nvPr/>
        </p:nvSpPr>
        <p:spPr>
          <a:xfrm flipH="1">
            <a:off x="9481609" y="4451867"/>
            <a:ext cx="10188" cy="10188"/>
          </a:xfrm>
          <a:custGeom>
            <a:avLst/>
            <a:gdLst>
              <a:gd name="connsiteX0" fmla="*/ 2512 w 0"/>
              <a:gd name="connsiteY0" fmla="*/ 0 h 0"/>
              <a:gd name="connsiteX1" fmla="*/ 5432 w 0"/>
              <a:gd name="connsiteY1" fmla="*/ 2920 h 0"/>
              <a:gd name="connsiteX2" fmla="*/ 2920 w 0"/>
              <a:gd name="connsiteY2" fmla="*/ 292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2512" y="0"/>
                </a:moveTo>
                <a:lnTo>
                  <a:pt x="5432" y="2920"/>
                </a:lnTo>
                <a:lnTo>
                  <a:pt x="2920" y="2920"/>
                </a:lnTo>
                <a:lnTo>
                  <a:pt x="0"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400A043D-2A09-4850-A92A-1F1030AB9588}"/>
              </a:ext>
            </a:extLst>
          </p:cNvPr>
          <p:cNvSpPr/>
          <p:nvPr/>
        </p:nvSpPr>
        <p:spPr>
          <a:xfrm flipH="1">
            <a:off x="8600933" y="4451867"/>
            <a:ext cx="886383" cy="10188"/>
          </a:xfrm>
          <a:custGeom>
            <a:avLst/>
            <a:gdLst>
              <a:gd name="connsiteX0" fmla="*/ 597053 w 590738"/>
              <a:gd name="connsiteY0" fmla="*/ 2920 h 0"/>
              <a:gd name="connsiteX1" fmla="*/ 2920 w 590738"/>
              <a:gd name="connsiteY1" fmla="*/ 2920 h 0"/>
              <a:gd name="connsiteX2" fmla="*/ 0 w 590738"/>
              <a:gd name="connsiteY2" fmla="*/ 0 h 0"/>
              <a:gd name="connsiteX3" fmla="*/ 594133 w 590738"/>
              <a:gd name="connsiteY3" fmla="*/ 0 h 0"/>
            </a:gdLst>
            <a:ahLst/>
            <a:cxnLst>
              <a:cxn ang="0">
                <a:pos x="connsiteX0" y="connsiteY0"/>
              </a:cxn>
              <a:cxn ang="0">
                <a:pos x="connsiteX1" y="connsiteY1"/>
              </a:cxn>
              <a:cxn ang="0">
                <a:pos x="connsiteX2" y="connsiteY2"/>
              </a:cxn>
              <a:cxn ang="0">
                <a:pos x="connsiteX3" y="connsiteY3"/>
              </a:cxn>
            </a:cxnLst>
            <a:rect l="l" t="t" r="r" b="b"/>
            <a:pathLst>
              <a:path w="590738">
                <a:moveTo>
                  <a:pt x="597053" y="2920"/>
                </a:moveTo>
                <a:lnTo>
                  <a:pt x="2920" y="2920"/>
                </a:lnTo>
                <a:lnTo>
                  <a:pt x="0" y="0"/>
                </a:lnTo>
                <a:lnTo>
                  <a:pt x="594133"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4DE32C8-112D-4E16-933B-7155DDA154BD}"/>
              </a:ext>
            </a:extLst>
          </p:cNvPr>
          <p:cNvSpPr/>
          <p:nvPr/>
        </p:nvSpPr>
        <p:spPr>
          <a:xfrm flipH="1">
            <a:off x="6665868" y="4451867"/>
            <a:ext cx="1925589" cy="1029018"/>
          </a:xfrm>
          <a:custGeom>
            <a:avLst/>
            <a:gdLst>
              <a:gd name="connsiteX0" fmla="*/ 1284551 w 1283328"/>
              <a:gd name="connsiteY0" fmla="*/ 686479 h 685800"/>
              <a:gd name="connsiteX1" fmla="*/ 687498 w 1283328"/>
              <a:gd name="connsiteY1" fmla="*/ 686479 h 685800"/>
              <a:gd name="connsiteX2" fmla="*/ 475 w 1283328"/>
              <a:gd name="connsiteY2" fmla="*/ 2920 h 685800"/>
              <a:gd name="connsiteX3" fmla="*/ 2920 w 1283328"/>
              <a:gd name="connsiteY3" fmla="*/ 2920 h 685800"/>
              <a:gd name="connsiteX4" fmla="*/ 0 w 1283328"/>
              <a:gd name="connsiteY4" fmla="*/ 0 h 685800"/>
              <a:gd name="connsiteX5" fmla="*/ 475 w 1283328"/>
              <a:gd name="connsiteY5" fmla="*/ 0 h 685800"/>
              <a:gd name="connsiteX6" fmla="*/ 3395 w 1283328"/>
              <a:gd name="connsiteY6" fmla="*/ 2920 h 685800"/>
              <a:gd name="connsiteX7" fmla="*/ 597529 w 1283328"/>
              <a:gd name="connsiteY7" fmla="*/ 292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3328" h="685800">
                <a:moveTo>
                  <a:pt x="1284551" y="686479"/>
                </a:moveTo>
                <a:lnTo>
                  <a:pt x="687498" y="686479"/>
                </a:lnTo>
                <a:lnTo>
                  <a:pt x="475" y="2920"/>
                </a:lnTo>
                <a:lnTo>
                  <a:pt x="2920" y="2920"/>
                </a:lnTo>
                <a:lnTo>
                  <a:pt x="0" y="0"/>
                </a:lnTo>
                <a:lnTo>
                  <a:pt x="475" y="0"/>
                </a:lnTo>
                <a:lnTo>
                  <a:pt x="3395" y="2920"/>
                </a:lnTo>
                <a:lnTo>
                  <a:pt x="597529" y="292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E8F1721A-9BFE-4FC8-A2E6-CD606549A726}"/>
              </a:ext>
            </a:extLst>
          </p:cNvPr>
          <p:cNvSpPr/>
          <p:nvPr/>
        </p:nvSpPr>
        <p:spPr>
          <a:xfrm flipH="1">
            <a:off x="8584938" y="4451867"/>
            <a:ext cx="10188" cy="10188"/>
          </a:xfrm>
          <a:custGeom>
            <a:avLst/>
            <a:gdLst>
              <a:gd name="connsiteX0" fmla="*/ 2444 w 0"/>
              <a:gd name="connsiteY0" fmla="*/ 0 h 0"/>
              <a:gd name="connsiteX1" fmla="*/ 5364 w 0"/>
              <a:gd name="connsiteY1" fmla="*/ 2920 h 0"/>
              <a:gd name="connsiteX2" fmla="*/ 2920 w 0"/>
              <a:gd name="connsiteY2" fmla="*/ 292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2444" y="0"/>
                </a:moveTo>
                <a:lnTo>
                  <a:pt x="5364" y="2920"/>
                </a:lnTo>
                <a:lnTo>
                  <a:pt x="2920" y="2920"/>
                </a:lnTo>
                <a:lnTo>
                  <a:pt x="0"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00AA5FB-BCAF-466E-AFE2-34F92387A4EB}"/>
              </a:ext>
            </a:extLst>
          </p:cNvPr>
          <p:cNvSpPr/>
          <p:nvPr/>
        </p:nvSpPr>
        <p:spPr>
          <a:xfrm flipH="1">
            <a:off x="7704362" y="4451867"/>
            <a:ext cx="886383" cy="10188"/>
          </a:xfrm>
          <a:custGeom>
            <a:avLst/>
            <a:gdLst>
              <a:gd name="connsiteX0" fmla="*/ 597053 w 590738"/>
              <a:gd name="connsiteY0" fmla="*/ 2920 h 0"/>
              <a:gd name="connsiteX1" fmla="*/ 2920 w 590738"/>
              <a:gd name="connsiteY1" fmla="*/ 2920 h 0"/>
              <a:gd name="connsiteX2" fmla="*/ 0 w 590738"/>
              <a:gd name="connsiteY2" fmla="*/ 0 h 0"/>
              <a:gd name="connsiteX3" fmla="*/ 594134 w 590738"/>
              <a:gd name="connsiteY3" fmla="*/ 0 h 0"/>
            </a:gdLst>
            <a:ahLst/>
            <a:cxnLst>
              <a:cxn ang="0">
                <a:pos x="connsiteX0" y="connsiteY0"/>
              </a:cxn>
              <a:cxn ang="0">
                <a:pos x="connsiteX1" y="connsiteY1"/>
              </a:cxn>
              <a:cxn ang="0">
                <a:pos x="connsiteX2" y="connsiteY2"/>
              </a:cxn>
              <a:cxn ang="0">
                <a:pos x="connsiteX3" y="connsiteY3"/>
              </a:cxn>
            </a:cxnLst>
            <a:rect l="l" t="t" r="r" b="b"/>
            <a:pathLst>
              <a:path w="590738">
                <a:moveTo>
                  <a:pt x="597053" y="2920"/>
                </a:moveTo>
                <a:lnTo>
                  <a:pt x="2920" y="2920"/>
                </a:lnTo>
                <a:lnTo>
                  <a:pt x="0" y="0"/>
                </a:lnTo>
                <a:lnTo>
                  <a:pt x="594134"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D930B7CE-E0C6-4F76-A909-63ECA235C4EC}"/>
              </a:ext>
            </a:extLst>
          </p:cNvPr>
          <p:cNvSpPr/>
          <p:nvPr/>
        </p:nvSpPr>
        <p:spPr>
          <a:xfrm flipH="1">
            <a:off x="7684190" y="2398008"/>
            <a:ext cx="1935777" cy="2058036"/>
          </a:xfrm>
          <a:custGeom>
            <a:avLst/>
            <a:gdLst>
              <a:gd name="connsiteX0" fmla="*/ 597122 w 1290118"/>
              <a:gd name="connsiteY0" fmla="*/ 686411 h 1371600"/>
              <a:gd name="connsiteX1" fmla="*/ 1285977 w 1290118"/>
              <a:gd name="connsiteY1" fmla="*/ 1371736 h 1371600"/>
              <a:gd name="connsiteX2" fmla="*/ 1282989 w 1290118"/>
              <a:gd name="connsiteY2" fmla="*/ 1371736 h 1371600"/>
              <a:gd name="connsiteX3" fmla="*/ 1280069 w 1290118"/>
              <a:gd name="connsiteY3" fmla="*/ 1368816 h 1371600"/>
              <a:gd name="connsiteX4" fmla="*/ 685936 w 1290118"/>
              <a:gd name="connsiteY4" fmla="*/ 1368816 h 1371600"/>
              <a:gd name="connsiteX5" fmla="*/ 0 w 1290118"/>
              <a:gd name="connsiteY5" fmla="*/ 686411 h 1371600"/>
              <a:gd name="connsiteX6" fmla="*/ 3802 w 1290118"/>
              <a:gd name="connsiteY6" fmla="*/ 686411 h 1371600"/>
              <a:gd name="connsiteX7" fmla="*/ 4889 w 1290118"/>
              <a:gd name="connsiteY7" fmla="*/ 685325 h 1371600"/>
              <a:gd name="connsiteX8" fmla="*/ 5364 w 1290118"/>
              <a:gd name="connsiteY8" fmla="*/ 685325 h 1371600"/>
              <a:gd name="connsiteX9" fmla="*/ 691368 w 1290118"/>
              <a:gd name="connsiteY9" fmla="*/ 2852 h 1371600"/>
              <a:gd name="connsiteX10" fmla="*/ 1274773 w 1290118"/>
              <a:gd name="connsiteY10" fmla="*/ 2852 h 1371600"/>
              <a:gd name="connsiteX11" fmla="*/ 1277625 w 1290118"/>
              <a:gd name="connsiteY11" fmla="*/ 0 h 1371600"/>
              <a:gd name="connsiteX12" fmla="*/ 1291273 w 1290118"/>
              <a:gd name="connsiteY12" fmla="*/ 0 h 1371600"/>
              <a:gd name="connsiteX13" fmla="*/ 602418 w 1290118"/>
              <a:gd name="connsiteY13" fmla="*/ 685325 h 1371600"/>
              <a:gd name="connsiteX14" fmla="*/ 596510 w 1290118"/>
              <a:gd name="connsiteY14" fmla="*/ 685325 h 1371600"/>
              <a:gd name="connsiteX15" fmla="*/ 597596 w 1290118"/>
              <a:gd name="connsiteY15" fmla="*/ 686411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0118" h="1371600">
                <a:moveTo>
                  <a:pt x="597122" y="686411"/>
                </a:moveTo>
                <a:lnTo>
                  <a:pt x="1285977" y="1371736"/>
                </a:lnTo>
                <a:lnTo>
                  <a:pt x="1282989" y="1371736"/>
                </a:lnTo>
                <a:lnTo>
                  <a:pt x="1280069" y="1368816"/>
                </a:lnTo>
                <a:lnTo>
                  <a:pt x="685936" y="1368816"/>
                </a:lnTo>
                <a:lnTo>
                  <a:pt x="0" y="686411"/>
                </a:lnTo>
                <a:lnTo>
                  <a:pt x="3802" y="686411"/>
                </a:lnTo>
                <a:lnTo>
                  <a:pt x="4889" y="685325"/>
                </a:lnTo>
                <a:lnTo>
                  <a:pt x="5364" y="685325"/>
                </a:lnTo>
                <a:lnTo>
                  <a:pt x="691368" y="2852"/>
                </a:lnTo>
                <a:lnTo>
                  <a:pt x="1274773" y="2852"/>
                </a:lnTo>
                <a:lnTo>
                  <a:pt x="1277625" y="0"/>
                </a:lnTo>
                <a:lnTo>
                  <a:pt x="1291273" y="0"/>
                </a:lnTo>
                <a:lnTo>
                  <a:pt x="602418" y="685325"/>
                </a:lnTo>
                <a:lnTo>
                  <a:pt x="596510" y="685325"/>
                </a:lnTo>
                <a:lnTo>
                  <a:pt x="597596" y="686411"/>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DE232518-75D7-4E27-B231-24F4B4CC5E29}"/>
              </a:ext>
            </a:extLst>
          </p:cNvPr>
          <p:cNvSpPr/>
          <p:nvPr/>
        </p:nvSpPr>
        <p:spPr>
          <a:xfrm flipH="1">
            <a:off x="9611408" y="3426314"/>
            <a:ext cx="10188" cy="10188"/>
          </a:xfrm>
          <a:custGeom>
            <a:avLst/>
            <a:gdLst>
              <a:gd name="connsiteX0" fmla="*/ 5975 w 0"/>
              <a:gd name="connsiteY0" fmla="*/ 0 h 0"/>
              <a:gd name="connsiteX1" fmla="*/ 4889 w 0"/>
              <a:gd name="connsiteY1" fmla="*/ 1086 h 0"/>
              <a:gd name="connsiteX2" fmla="*/ 1086 w 0"/>
              <a:gd name="connsiteY2" fmla="*/ 1086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5975" y="0"/>
                </a:moveTo>
                <a:lnTo>
                  <a:pt x="4889" y="1086"/>
                </a:lnTo>
                <a:lnTo>
                  <a:pt x="1086" y="1086"/>
                </a:lnTo>
                <a:lnTo>
                  <a:pt x="0"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8A2941C6-D44A-47D7-8EC6-8F2DABEB509B}"/>
              </a:ext>
            </a:extLst>
          </p:cNvPr>
          <p:cNvSpPr/>
          <p:nvPr/>
        </p:nvSpPr>
        <p:spPr>
          <a:xfrm flipH="1">
            <a:off x="8714737" y="3426314"/>
            <a:ext cx="10188" cy="10188"/>
          </a:xfrm>
          <a:custGeom>
            <a:avLst/>
            <a:gdLst>
              <a:gd name="connsiteX0" fmla="*/ 0 w 0"/>
              <a:gd name="connsiteY0" fmla="*/ 0 h 0"/>
              <a:gd name="connsiteX1" fmla="*/ 5907 w 0"/>
              <a:gd name="connsiteY1" fmla="*/ 0 h 0"/>
              <a:gd name="connsiteX2" fmla="*/ 4821 w 0"/>
              <a:gd name="connsiteY2" fmla="*/ 1086 h 0"/>
              <a:gd name="connsiteX3" fmla="*/ 1086 w 0"/>
              <a:gd name="connsiteY3" fmla="*/ 1086 h 0"/>
            </a:gdLst>
            <a:ahLst/>
            <a:cxnLst>
              <a:cxn ang="0">
                <a:pos x="connsiteX0" y="connsiteY0"/>
              </a:cxn>
              <a:cxn ang="0">
                <a:pos x="connsiteX1" y="connsiteY1"/>
              </a:cxn>
              <a:cxn ang="0">
                <a:pos x="connsiteX2" y="connsiteY2"/>
              </a:cxn>
              <a:cxn ang="0">
                <a:pos x="connsiteX3" y="connsiteY3"/>
              </a:cxn>
            </a:cxnLst>
            <a:rect l="l" t="t" r="r" b="b"/>
            <a:pathLst>
              <a:path>
                <a:moveTo>
                  <a:pt x="0" y="0"/>
                </a:moveTo>
                <a:lnTo>
                  <a:pt x="5907" y="0"/>
                </a:lnTo>
                <a:lnTo>
                  <a:pt x="4821" y="1086"/>
                </a:lnTo>
                <a:lnTo>
                  <a:pt x="1086" y="1086"/>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E0C447E8-9F1C-46A0-9629-7C5507EC9AF3}"/>
              </a:ext>
            </a:extLst>
          </p:cNvPr>
          <p:cNvSpPr/>
          <p:nvPr/>
        </p:nvSpPr>
        <p:spPr>
          <a:xfrm flipH="1">
            <a:off x="7706399" y="2402771"/>
            <a:ext cx="876195" cy="10188"/>
          </a:xfrm>
          <a:custGeom>
            <a:avLst/>
            <a:gdLst>
              <a:gd name="connsiteX0" fmla="*/ 586257 w 583948"/>
              <a:gd name="connsiteY0" fmla="*/ 0 h 0"/>
              <a:gd name="connsiteX1" fmla="*/ 583405 w 583948"/>
              <a:gd name="connsiteY1" fmla="*/ 2852 h 0"/>
              <a:gd name="connsiteX2" fmla="*/ 0 w 583948"/>
              <a:gd name="connsiteY2" fmla="*/ 2852 h 0"/>
              <a:gd name="connsiteX3" fmla="*/ 2852 w 583948"/>
              <a:gd name="connsiteY3" fmla="*/ 0 h 0"/>
            </a:gdLst>
            <a:ahLst/>
            <a:cxnLst>
              <a:cxn ang="0">
                <a:pos x="connsiteX0" y="connsiteY0"/>
              </a:cxn>
              <a:cxn ang="0">
                <a:pos x="connsiteX1" y="connsiteY1"/>
              </a:cxn>
              <a:cxn ang="0">
                <a:pos x="connsiteX2" y="connsiteY2"/>
              </a:cxn>
              <a:cxn ang="0">
                <a:pos x="connsiteX3" y="connsiteY3"/>
              </a:cxn>
            </a:cxnLst>
            <a:rect l="l" t="t" r="r" b="b"/>
            <a:pathLst>
              <a:path w="583948">
                <a:moveTo>
                  <a:pt x="586257" y="0"/>
                </a:moveTo>
                <a:lnTo>
                  <a:pt x="583405" y="2852"/>
                </a:lnTo>
                <a:lnTo>
                  <a:pt x="0" y="2852"/>
                </a:lnTo>
                <a:lnTo>
                  <a:pt x="285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208899DA-4440-4766-A79C-ACC15E63E617}"/>
              </a:ext>
            </a:extLst>
          </p:cNvPr>
          <p:cNvSpPr/>
          <p:nvPr/>
        </p:nvSpPr>
        <p:spPr>
          <a:xfrm flipH="1">
            <a:off x="7704362" y="4451867"/>
            <a:ext cx="886383" cy="10188"/>
          </a:xfrm>
          <a:custGeom>
            <a:avLst/>
            <a:gdLst>
              <a:gd name="connsiteX0" fmla="*/ 597053 w 590738"/>
              <a:gd name="connsiteY0" fmla="*/ 2920 h 0"/>
              <a:gd name="connsiteX1" fmla="*/ 2920 w 590738"/>
              <a:gd name="connsiteY1" fmla="*/ 2920 h 0"/>
              <a:gd name="connsiteX2" fmla="*/ 0 w 590738"/>
              <a:gd name="connsiteY2" fmla="*/ 0 h 0"/>
              <a:gd name="connsiteX3" fmla="*/ 594134 w 590738"/>
              <a:gd name="connsiteY3" fmla="*/ 0 h 0"/>
            </a:gdLst>
            <a:ahLst/>
            <a:cxnLst>
              <a:cxn ang="0">
                <a:pos x="connsiteX0" y="connsiteY0"/>
              </a:cxn>
              <a:cxn ang="0">
                <a:pos x="connsiteX1" y="connsiteY1"/>
              </a:cxn>
              <a:cxn ang="0">
                <a:pos x="connsiteX2" y="connsiteY2"/>
              </a:cxn>
              <a:cxn ang="0">
                <a:pos x="connsiteX3" y="connsiteY3"/>
              </a:cxn>
            </a:cxnLst>
            <a:rect l="l" t="t" r="r" b="b"/>
            <a:pathLst>
              <a:path w="590738">
                <a:moveTo>
                  <a:pt x="597053" y="2920"/>
                </a:moveTo>
                <a:lnTo>
                  <a:pt x="2920" y="2920"/>
                </a:lnTo>
                <a:lnTo>
                  <a:pt x="0" y="0"/>
                </a:lnTo>
                <a:lnTo>
                  <a:pt x="594134"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F1800575-D89A-49E7-9D16-C24925E9A46E}"/>
              </a:ext>
            </a:extLst>
          </p:cNvPr>
          <p:cNvSpPr/>
          <p:nvPr/>
        </p:nvSpPr>
        <p:spPr>
          <a:xfrm flipH="1">
            <a:off x="11404550" y="3426314"/>
            <a:ext cx="10188" cy="10188"/>
          </a:xfrm>
          <a:custGeom>
            <a:avLst/>
            <a:gdLst>
              <a:gd name="connsiteX0" fmla="*/ 5907 w 0"/>
              <a:gd name="connsiteY0" fmla="*/ 0 h 0"/>
              <a:gd name="connsiteX1" fmla="*/ 4821 w 0"/>
              <a:gd name="connsiteY1" fmla="*/ 1086 h 0"/>
              <a:gd name="connsiteX2" fmla="*/ 1086 w 0"/>
              <a:gd name="connsiteY2" fmla="*/ 1086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5907" y="0"/>
                </a:moveTo>
                <a:lnTo>
                  <a:pt x="4821" y="1086"/>
                </a:lnTo>
                <a:lnTo>
                  <a:pt x="1086" y="1086"/>
                </a:lnTo>
                <a:lnTo>
                  <a:pt x="0"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A1435EF8-5957-4565-9E05-3906767DF4AB}"/>
              </a:ext>
            </a:extLst>
          </p:cNvPr>
          <p:cNvSpPr/>
          <p:nvPr/>
        </p:nvSpPr>
        <p:spPr>
          <a:xfrm flipH="1">
            <a:off x="10507979" y="3426314"/>
            <a:ext cx="10188" cy="10188"/>
          </a:xfrm>
          <a:custGeom>
            <a:avLst/>
            <a:gdLst>
              <a:gd name="connsiteX0" fmla="*/ 0 w 0"/>
              <a:gd name="connsiteY0" fmla="*/ 0 h 0"/>
              <a:gd name="connsiteX1" fmla="*/ 5975 w 0"/>
              <a:gd name="connsiteY1" fmla="*/ 0 h 0"/>
              <a:gd name="connsiteX2" fmla="*/ 4889 w 0"/>
              <a:gd name="connsiteY2" fmla="*/ 1086 h 0"/>
              <a:gd name="connsiteX3" fmla="*/ 1086 w 0"/>
              <a:gd name="connsiteY3" fmla="*/ 1086 h 0"/>
            </a:gdLst>
            <a:ahLst/>
            <a:cxnLst>
              <a:cxn ang="0">
                <a:pos x="connsiteX0" y="connsiteY0"/>
              </a:cxn>
              <a:cxn ang="0">
                <a:pos x="connsiteX1" y="connsiteY1"/>
              </a:cxn>
              <a:cxn ang="0">
                <a:pos x="connsiteX2" y="connsiteY2"/>
              </a:cxn>
              <a:cxn ang="0">
                <a:pos x="connsiteX3" y="connsiteY3"/>
              </a:cxn>
            </a:cxnLst>
            <a:rect l="l" t="t" r="r" b="b"/>
            <a:pathLst>
              <a:path>
                <a:moveTo>
                  <a:pt x="0" y="0"/>
                </a:moveTo>
                <a:lnTo>
                  <a:pt x="5975" y="0"/>
                </a:lnTo>
                <a:lnTo>
                  <a:pt x="4889" y="1086"/>
                </a:lnTo>
                <a:lnTo>
                  <a:pt x="1086" y="1086"/>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A0D84982-74C3-4ED5-B359-1D7C2612442C}"/>
              </a:ext>
            </a:extLst>
          </p:cNvPr>
          <p:cNvSpPr/>
          <p:nvPr/>
        </p:nvSpPr>
        <p:spPr>
          <a:xfrm flipH="1">
            <a:off x="9499642" y="2402771"/>
            <a:ext cx="876195" cy="10188"/>
          </a:xfrm>
          <a:custGeom>
            <a:avLst/>
            <a:gdLst>
              <a:gd name="connsiteX0" fmla="*/ 583405 w 583948"/>
              <a:gd name="connsiteY0" fmla="*/ 2852 h 0"/>
              <a:gd name="connsiteX1" fmla="*/ 0 w 583948"/>
              <a:gd name="connsiteY1" fmla="*/ 2852 h 0"/>
              <a:gd name="connsiteX2" fmla="*/ 2852 w 583948"/>
              <a:gd name="connsiteY2" fmla="*/ 0 h 0"/>
              <a:gd name="connsiteX3" fmla="*/ 586257 w 583948"/>
              <a:gd name="connsiteY3" fmla="*/ 0 h 0"/>
            </a:gdLst>
            <a:ahLst/>
            <a:cxnLst>
              <a:cxn ang="0">
                <a:pos x="connsiteX0" y="connsiteY0"/>
              </a:cxn>
              <a:cxn ang="0">
                <a:pos x="connsiteX1" y="connsiteY1"/>
              </a:cxn>
              <a:cxn ang="0">
                <a:pos x="connsiteX2" y="connsiteY2"/>
              </a:cxn>
              <a:cxn ang="0">
                <a:pos x="connsiteX3" y="connsiteY3"/>
              </a:cxn>
            </a:cxnLst>
            <a:rect l="l" t="t" r="r" b="b"/>
            <a:pathLst>
              <a:path w="583948">
                <a:moveTo>
                  <a:pt x="583405" y="2852"/>
                </a:moveTo>
                <a:lnTo>
                  <a:pt x="0" y="2852"/>
                </a:lnTo>
                <a:lnTo>
                  <a:pt x="2852" y="0"/>
                </a:lnTo>
                <a:lnTo>
                  <a:pt x="586257"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BF0D7BA0-738C-41A2-AF12-D143E162D846}"/>
              </a:ext>
            </a:extLst>
          </p:cNvPr>
          <p:cNvSpPr/>
          <p:nvPr/>
        </p:nvSpPr>
        <p:spPr>
          <a:xfrm flipH="1">
            <a:off x="9497502" y="4451867"/>
            <a:ext cx="886383" cy="10188"/>
          </a:xfrm>
          <a:custGeom>
            <a:avLst/>
            <a:gdLst>
              <a:gd name="connsiteX0" fmla="*/ 596985 w 590738"/>
              <a:gd name="connsiteY0" fmla="*/ 2920 h 0"/>
              <a:gd name="connsiteX1" fmla="*/ 2920 w 590738"/>
              <a:gd name="connsiteY1" fmla="*/ 2920 h 0"/>
              <a:gd name="connsiteX2" fmla="*/ 0 w 590738"/>
              <a:gd name="connsiteY2" fmla="*/ 0 h 0"/>
              <a:gd name="connsiteX3" fmla="*/ 594066 w 590738"/>
              <a:gd name="connsiteY3" fmla="*/ 0 h 0"/>
            </a:gdLst>
            <a:ahLst/>
            <a:cxnLst>
              <a:cxn ang="0">
                <a:pos x="connsiteX0" y="connsiteY0"/>
              </a:cxn>
              <a:cxn ang="0">
                <a:pos x="connsiteX1" y="connsiteY1"/>
              </a:cxn>
              <a:cxn ang="0">
                <a:pos x="connsiteX2" y="connsiteY2"/>
              </a:cxn>
              <a:cxn ang="0">
                <a:pos x="connsiteX3" y="connsiteY3"/>
              </a:cxn>
            </a:cxnLst>
            <a:rect l="l" t="t" r="r" b="b"/>
            <a:pathLst>
              <a:path w="590738">
                <a:moveTo>
                  <a:pt x="596985" y="2920"/>
                </a:moveTo>
                <a:lnTo>
                  <a:pt x="2920" y="2920"/>
                </a:lnTo>
                <a:lnTo>
                  <a:pt x="0" y="0"/>
                </a:lnTo>
                <a:lnTo>
                  <a:pt x="594066"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748C0932-D983-4A1E-BA21-89A5C3802843}"/>
              </a:ext>
            </a:extLst>
          </p:cNvPr>
          <p:cNvSpPr/>
          <p:nvPr/>
        </p:nvSpPr>
        <p:spPr>
          <a:xfrm flipH="1">
            <a:off x="9481609" y="4451867"/>
            <a:ext cx="10188" cy="10188"/>
          </a:xfrm>
          <a:custGeom>
            <a:avLst/>
            <a:gdLst>
              <a:gd name="connsiteX0" fmla="*/ 5432 w 0"/>
              <a:gd name="connsiteY0" fmla="*/ 2920 h 0"/>
              <a:gd name="connsiteX1" fmla="*/ 2920 w 0"/>
              <a:gd name="connsiteY1" fmla="*/ 2920 h 0"/>
              <a:gd name="connsiteX2" fmla="*/ 0 w 0"/>
              <a:gd name="connsiteY2" fmla="*/ 0 h 0"/>
              <a:gd name="connsiteX3" fmla="*/ 2512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5432" y="2920"/>
                </a:moveTo>
                <a:lnTo>
                  <a:pt x="2920" y="2920"/>
                </a:lnTo>
                <a:lnTo>
                  <a:pt x="0" y="0"/>
                </a:lnTo>
                <a:lnTo>
                  <a:pt x="251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154F188-1678-4FB2-90F1-9548A94F0107}"/>
              </a:ext>
            </a:extLst>
          </p:cNvPr>
          <p:cNvSpPr/>
          <p:nvPr/>
        </p:nvSpPr>
        <p:spPr>
          <a:xfrm flipH="1">
            <a:off x="9479369" y="2402771"/>
            <a:ext cx="20376" cy="10188"/>
          </a:xfrm>
          <a:custGeom>
            <a:avLst/>
            <a:gdLst>
              <a:gd name="connsiteX0" fmla="*/ 16025 w 13580"/>
              <a:gd name="connsiteY0" fmla="*/ 0 h 0"/>
              <a:gd name="connsiteX1" fmla="*/ 13173 w 13580"/>
              <a:gd name="connsiteY1" fmla="*/ 2852 h 0"/>
              <a:gd name="connsiteX2" fmla="*/ 0 w 13580"/>
              <a:gd name="connsiteY2" fmla="*/ 2852 h 0"/>
              <a:gd name="connsiteX3" fmla="*/ 2852 w 13580"/>
              <a:gd name="connsiteY3" fmla="*/ 0 h 0"/>
            </a:gdLst>
            <a:ahLst/>
            <a:cxnLst>
              <a:cxn ang="0">
                <a:pos x="connsiteX0" y="connsiteY0"/>
              </a:cxn>
              <a:cxn ang="0">
                <a:pos x="connsiteX1" y="connsiteY1"/>
              </a:cxn>
              <a:cxn ang="0">
                <a:pos x="connsiteX2" y="connsiteY2"/>
              </a:cxn>
              <a:cxn ang="0">
                <a:pos x="connsiteX3" y="connsiteY3"/>
              </a:cxn>
            </a:cxnLst>
            <a:rect l="l" t="t" r="r" b="b"/>
            <a:pathLst>
              <a:path w="13580">
                <a:moveTo>
                  <a:pt x="16025" y="0"/>
                </a:moveTo>
                <a:lnTo>
                  <a:pt x="13173" y="2852"/>
                </a:lnTo>
                <a:lnTo>
                  <a:pt x="0" y="2852"/>
                </a:lnTo>
                <a:lnTo>
                  <a:pt x="285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85160D1D-DD6A-4B8F-861E-D2A92E82907B}"/>
              </a:ext>
            </a:extLst>
          </p:cNvPr>
          <p:cNvSpPr/>
          <p:nvPr/>
        </p:nvSpPr>
        <p:spPr>
          <a:xfrm flipH="1">
            <a:off x="8459010" y="4451867"/>
            <a:ext cx="1925589" cy="1029018"/>
          </a:xfrm>
          <a:custGeom>
            <a:avLst/>
            <a:gdLst>
              <a:gd name="connsiteX0" fmla="*/ 1284483 w 1283328"/>
              <a:gd name="connsiteY0" fmla="*/ 686479 h 685800"/>
              <a:gd name="connsiteX1" fmla="*/ 1284211 w 1283328"/>
              <a:gd name="connsiteY1" fmla="*/ 686479 h 685800"/>
              <a:gd name="connsiteX2" fmla="*/ 1283125 w 1283328"/>
              <a:gd name="connsiteY2" fmla="*/ 685393 h 685800"/>
              <a:gd name="connsiteX3" fmla="*/ 686343 w 1283328"/>
              <a:gd name="connsiteY3" fmla="*/ 685393 h 685800"/>
              <a:gd name="connsiteX4" fmla="*/ 407 w 1283328"/>
              <a:gd name="connsiteY4" fmla="*/ 2920 h 685800"/>
              <a:gd name="connsiteX5" fmla="*/ 2920 w 1283328"/>
              <a:gd name="connsiteY5" fmla="*/ 2920 h 685800"/>
              <a:gd name="connsiteX6" fmla="*/ 0 w 1283328"/>
              <a:gd name="connsiteY6" fmla="*/ 0 h 685800"/>
              <a:gd name="connsiteX7" fmla="*/ 475 w 1283328"/>
              <a:gd name="connsiteY7" fmla="*/ 0 h 685800"/>
              <a:gd name="connsiteX8" fmla="*/ 3395 w 1283328"/>
              <a:gd name="connsiteY8" fmla="*/ 2920 h 685800"/>
              <a:gd name="connsiteX9" fmla="*/ 597461 w 1283328"/>
              <a:gd name="connsiteY9" fmla="*/ 292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3328" h="685800">
                <a:moveTo>
                  <a:pt x="1284483" y="686479"/>
                </a:moveTo>
                <a:lnTo>
                  <a:pt x="1284211" y="686479"/>
                </a:lnTo>
                <a:lnTo>
                  <a:pt x="1283125" y="685393"/>
                </a:lnTo>
                <a:lnTo>
                  <a:pt x="686343" y="685393"/>
                </a:lnTo>
                <a:lnTo>
                  <a:pt x="407" y="2920"/>
                </a:lnTo>
                <a:lnTo>
                  <a:pt x="2920" y="2920"/>
                </a:lnTo>
                <a:lnTo>
                  <a:pt x="0" y="0"/>
                </a:lnTo>
                <a:lnTo>
                  <a:pt x="475" y="0"/>
                </a:lnTo>
                <a:lnTo>
                  <a:pt x="3395" y="2920"/>
                </a:lnTo>
                <a:lnTo>
                  <a:pt x="597461" y="292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511C3C74-C7D2-4BF0-A41A-8627579B4802}"/>
              </a:ext>
            </a:extLst>
          </p:cNvPr>
          <p:cNvSpPr/>
          <p:nvPr/>
        </p:nvSpPr>
        <p:spPr>
          <a:xfrm flipH="1">
            <a:off x="10378180" y="4451867"/>
            <a:ext cx="10188" cy="10188"/>
          </a:xfrm>
          <a:custGeom>
            <a:avLst/>
            <a:gdLst>
              <a:gd name="connsiteX0" fmla="*/ 2512 w 0"/>
              <a:gd name="connsiteY0" fmla="*/ 0 h 0"/>
              <a:gd name="connsiteX1" fmla="*/ 5432 w 0"/>
              <a:gd name="connsiteY1" fmla="*/ 2920 h 0"/>
              <a:gd name="connsiteX2" fmla="*/ 2920 w 0"/>
              <a:gd name="connsiteY2" fmla="*/ 292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2512" y="0"/>
                </a:moveTo>
                <a:lnTo>
                  <a:pt x="5432" y="2920"/>
                </a:lnTo>
                <a:lnTo>
                  <a:pt x="2920" y="2920"/>
                </a:lnTo>
                <a:lnTo>
                  <a:pt x="0"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9B1BF40A-A244-443B-8B47-6D6C304FD602}"/>
              </a:ext>
            </a:extLst>
          </p:cNvPr>
          <p:cNvSpPr/>
          <p:nvPr/>
        </p:nvSpPr>
        <p:spPr>
          <a:xfrm flipH="1">
            <a:off x="9497502" y="4451867"/>
            <a:ext cx="886383" cy="10188"/>
          </a:xfrm>
          <a:custGeom>
            <a:avLst/>
            <a:gdLst>
              <a:gd name="connsiteX0" fmla="*/ 594066 w 590738"/>
              <a:gd name="connsiteY0" fmla="*/ 0 h 0"/>
              <a:gd name="connsiteX1" fmla="*/ 596985 w 590738"/>
              <a:gd name="connsiteY1" fmla="*/ 2920 h 0"/>
              <a:gd name="connsiteX2" fmla="*/ 2920 w 590738"/>
              <a:gd name="connsiteY2" fmla="*/ 2920 h 0"/>
              <a:gd name="connsiteX3" fmla="*/ 0 w 590738"/>
              <a:gd name="connsiteY3" fmla="*/ 0 h 0"/>
            </a:gdLst>
            <a:ahLst/>
            <a:cxnLst>
              <a:cxn ang="0">
                <a:pos x="connsiteX0" y="connsiteY0"/>
              </a:cxn>
              <a:cxn ang="0">
                <a:pos x="connsiteX1" y="connsiteY1"/>
              </a:cxn>
              <a:cxn ang="0">
                <a:pos x="connsiteX2" y="connsiteY2"/>
              </a:cxn>
              <a:cxn ang="0">
                <a:pos x="connsiteX3" y="connsiteY3"/>
              </a:cxn>
            </a:cxnLst>
            <a:rect l="l" t="t" r="r" b="b"/>
            <a:pathLst>
              <a:path w="590738">
                <a:moveTo>
                  <a:pt x="594066" y="0"/>
                </a:moveTo>
                <a:lnTo>
                  <a:pt x="596985" y="2920"/>
                </a:lnTo>
                <a:lnTo>
                  <a:pt x="2920" y="2920"/>
                </a:lnTo>
                <a:lnTo>
                  <a:pt x="0"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C36C6B01-386C-4990-A7B0-AC3CC6277C07}"/>
              </a:ext>
            </a:extLst>
          </p:cNvPr>
          <p:cNvSpPr/>
          <p:nvPr/>
        </p:nvSpPr>
        <p:spPr>
          <a:xfrm flipH="1">
            <a:off x="8458195" y="5480275"/>
            <a:ext cx="896571" cy="10188"/>
          </a:xfrm>
          <a:custGeom>
            <a:avLst/>
            <a:gdLst>
              <a:gd name="connsiteX0" fmla="*/ 597868 w 597528"/>
              <a:gd name="connsiteY0" fmla="*/ 1086 h 0"/>
              <a:gd name="connsiteX1" fmla="*/ 1086 w 597528"/>
              <a:gd name="connsiteY1" fmla="*/ 1086 h 0"/>
              <a:gd name="connsiteX2" fmla="*/ 0 w 597528"/>
              <a:gd name="connsiteY2" fmla="*/ 0 h 0"/>
              <a:gd name="connsiteX3" fmla="*/ 596782 w 597528"/>
              <a:gd name="connsiteY3" fmla="*/ 0 h 0"/>
            </a:gdLst>
            <a:ahLst/>
            <a:cxnLst>
              <a:cxn ang="0">
                <a:pos x="connsiteX0" y="connsiteY0"/>
              </a:cxn>
              <a:cxn ang="0">
                <a:pos x="connsiteX1" y="connsiteY1"/>
              </a:cxn>
              <a:cxn ang="0">
                <a:pos x="connsiteX2" y="connsiteY2"/>
              </a:cxn>
              <a:cxn ang="0">
                <a:pos x="connsiteX3" y="connsiteY3"/>
              </a:cxn>
            </a:cxnLst>
            <a:rect l="l" t="t" r="r" b="b"/>
            <a:pathLst>
              <a:path w="597528">
                <a:moveTo>
                  <a:pt x="597868" y="1086"/>
                </a:moveTo>
                <a:lnTo>
                  <a:pt x="1086" y="1086"/>
                </a:lnTo>
                <a:lnTo>
                  <a:pt x="0" y="0"/>
                </a:lnTo>
                <a:lnTo>
                  <a:pt x="59678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D8406AC0-2AAF-48F9-BFB8-227DA6AAB0D9}"/>
              </a:ext>
            </a:extLst>
          </p:cNvPr>
          <p:cNvSpPr/>
          <p:nvPr/>
        </p:nvSpPr>
        <p:spPr>
          <a:xfrm flipH="1">
            <a:off x="8326154" y="5480275"/>
            <a:ext cx="1925589" cy="1029018"/>
          </a:xfrm>
          <a:custGeom>
            <a:avLst/>
            <a:gdLst>
              <a:gd name="connsiteX0" fmla="*/ 1286995 w 1283328"/>
              <a:gd name="connsiteY0" fmla="*/ 686411 h 685800"/>
              <a:gd name="connsiteX1" fmla="*/ 689942 w 1283328"/>
              <a:gd name="connsiteY1" fmla="*/ 686411 h 685800"/>
              <a:gd name="connsiteX2" fmla="*/ 0 w 1283328"/>
              <a:gd name="connsiteY2" fmla="*/ 0 h 685800"/>
              <a:gd name="connsiteX3" fmla="*/ 271 w 1283328"/>
              <a:gd name="connsiteY3" fmla="*/ 0 h 685800"/>
              <a:gd name="connsiteX4" fmla="*/ 1358 w 1283328"/>
              <a:gd name="connsiteY4" fmla="*/ 1086 h 685800"/>
              <a:gd name="connsiteX5" fmla="*/ 598140 w 1283328"/>
              <a:gd name="connsiteY5" fmla="*/ 108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328" h="685800">
                <a:moveTo>
                  <a:pt x="1286995" y="686411"/>
                </a:moveTo>
                <a:lnTo>
                  <a:pt x="689942" y="686411"/>
                </a:lnTo>
                <a:lnTo>
                  <a:pt x="0" y="0"/>
                </a:lnTo>
                <a:lnTo>
                  <a:pt x="271" y="0"/>
                </a:lnTo>
                <a:lnTo>
                  <a:pt x="1358" y="1086"/>
                </a:lnTo>
                <a:lnTo>
                  <a:pt x="598140" y="1086"/>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03BC018C-F61D-4C08-8265-01FB14AA1CBE}"/>
              </a:ext>
            </a:extLst>
          </p:cNvPr>
          <p:cNvSpPr/>
          <p:nvPr/>
        </p:nvSpPr>
        <p:spPr>
          <a:xfrm flipH="1">
            <a:off x="9354765" y="5480275"/>
            <a:ext cx="896571" cy="10188"/>
          </a:xfrm>
          <a:custGeom>
            <a:avLst/>
            <a:gdLst>
              <a:gd name="connsiteX0" fmla="*/ 597868 w 597528"/>
              <a:gd name="connsiteY0" fmla="*/ 1086 h 0"/>
              <a:gd name="connsiteX1" fmla="*/ 1086 w 597528"/>
              <a:gd name="connsiteY1" fmla="*/ 1086 h 0"/>
              <a:gd name="connsiteX2" fmla="*/ 0 w 597528"/>
              <a:gd name="connsiteY2" fmla="*/ 0 h 0"/>
              <a:gd name="connsiteX3" fmla="*/ 596782 w 597528"/>
              <a:gd name="connsiteY3" fmla="*/ 0 h 0"/>
            </a:gdLst>
            <a:ahLst/>
            <a:cxnLst>
              <a:cxn ang="0">
                <a:pos x="connsiteX0" y="connsiteY0"/>
              </a:cxn>
              <a:cxn ang="0">
                <a:pos x="connsiteX1" y="connsiteY1"/>
              </a:cxn>
              <a:cxn ang="0">
                <a:pos x="connsiteX2" y="connsiteY2"/>
              </a:cxn>
              <a:cxn ang="0">
                <a:pos x="connsiteX3" y="connsiteY3"/>
              </a:cxn>
            </a:cxnLst>
            <a:rect l="l" t="t" r="r" b="b"/>
            <a:pathLst>
              <a:path w="597528">
                <a:moveTo>
                  <a:pt x="597868" y="1086"/>
                </a:moveTo>
                <a:lnTo>
                  <a:pt x="1086" y="1086"/>
                </a:lnTo>
                <a:lnTo>
                  <a:pt x="0" y="0"/>
                </a:lnTo>
                <a:lnTo>
                  <a:pt x="59678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B9B8A5CE-E74F-424A-B979-80AA18DF121A}"/>
              </a:ext>
            </a:extLst>
          </p:cNvPr>
          <p:cNvSpPr/>
          <p:nvPr/>
        </p:nvSpPr>
        <p:spPr>
          <a:xfrm flipH="1">
            <a:off x="8458195" y="5480275"/>
            <a:ext cx="896571" cy="10188"/>
          </a:xfrm>
          <a:custGeom>
            <a:avLst/>
            <a:gdLst>
              <a:gd name="connsiteX0" fmla="*/ 597868 w 597528"/>
              <a:gd name="connsiteY0" fmla="*/ 1086 h 0"/>
              <a:gd name="connsiteX1" fmla="*/ 1086 w 597528"/>
              <a:gd name="connsiteY1" fmla="*/ 1086 h 0"/>
              <a:gd name="connsiteX2" fmla="*/ 0 w 597528"/>
              <a:gd name="connsiteY2" fmla="*/ 0 h 0"/>
              <a:gd name="connsiteX3" fmla="*/ 596782 w 597528"/>
              <a:gd name="connsiteY3" fmla="*/ 0 h 0"/>
            </a:gdLst>
            <a:ahLst/>
            <a:cxnLst>
              <a:cxn ang="0">
                <a:pos x="connsiteX0" y="connsiteY0"/>
              </a:cxn>
              <a:cxn ang="0">
                <a:pos x="connsiteX1" y="connsiteY1"/>
              </a:cxn>
              <a:cxn ang="0">
                <a:pos x="connsiteX2" y="connsiteY2"/>
              </a:cxn>
              <a:cxn ang="0">
                <a:pos x="connsiteX3" y="connsiteY3"/>
              </a:cxn>
            </a:cxnLst>
            <a:rect l="l" t="t" r="r" b="b"/>
            <a:pathLst>
              <a:path w="597528">
                <a:moveTo>
                  <a:pt x="597868" y="1086"/>
                </a:moveTo>
                <a:lnTo>
                  <a:pt x="1086" y="1086"/>
                </a:lnTo>
                <a:lnTo>
                  <a:pt x="0" y="0"/>
                </a:lnTo>
                <a:lnTo>
                  <a:pt x="59678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B999DC92-B4F4-4D84-85C2-B8700179E799}"/>
              </a:ext>
            </a:extLst>
          </p:cNvPr>
          <p:cNvSpPr/>
          <p:nvPr/>
        </p:nvSpPr>
        <p:spPr>
          <a:xfrm flipH="1">
            <a:off x="10255919" y="4451867"/>
            <a:ext cx="1925589" cy="1029018"/>
          </a:xfrm>
          <a:custGeom>
            <a:avLst/>
            <a:gdLst>
              <a:gd name="connsiteX0" fmla="*/ 1286995 w 1283328"/>
              <a:gd name="connsiteY0" fmla="*/ 686479 h 685800"/>
              <a:gd name="connsiteX1" fmla="*/ 1286724 w 1283328"/>
              <a:gd name="connsiteY1" fmla="*/ 686479 h 685800"/>
              <a:gd name="connsiteX2" fmla="*/ 1285637 w 1283328"/>
              <a:gd name="connsiteY2" fmla="*/ 685393 h 685800"/>
              <a:gd name="connsiteX3" fmla="*/ 688856 w 1283328"/>
              <a:gd name="connsiteY3" fmla="*/ 685393 h 685800"/>
              <a:gd name="connsiteX4" fmla="*/ 0 w 1283328"/>
              <a:gd name="connsiteY4" fmla="*/ 0 h 685800"/>
              <a:gd name="connsiteX5" fmla="*/ 2920 w 1283328"/>
              <a:gd name="connsiteY5" fmla="*/ 0 h 685800"/>
              <a:gd name="connsiteX6" fmla="*/ 5839 w 1283328"/>
              <a:gd name="connsiteY6" fmla="*/ 2920 h 685800"/>
              <a:gd name="connsiteX7" fmla="*/ 599973 w 1283328"/>
              <a:gd name="connsiteY7" fmla="*/ 292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3328" h="685800">
                <a:moveTo>
                  <a:pt x="1286995" y="686479"/>
                </a:moveTo>
                <a:lnTo>
                  <a:pt x="1286724" y="686479"/>
                </a:lnTo>
                <a:lnTo>
                  <a:pt x="1285637" y="685393"/>
                </a:lnTo>
                <a:lnTo>
                  <a:pt x="688856" y="685393"/>
                </a:lnTo>
                <a:lnTo>
                  <a:pt x="0" y="0"/>
                </a:lnTo>
                <a:lnTo>
                  <a:pt x="2920" y="0"/>
                </a:lnTo>
                <a:lnTo>
                  <a:pt x="5839" y="2920"/>
                </a:lnTo>
                <a:lnTo>
                  <a:pt x="599973" y="292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3F71F7D-3500-40A2-B533-F4EB9284CB16}"/>
              </a:ext>
            </a:extLst>
          </p:cNvPr>
          <p:cNvSpPr/>
          <p:nvPr/>
        </p:nvSpPr>
        <p:spPr>
          <a:xfrm flipH="1">
            <a:off x="11290746" y="4451867"/>
            <a:ext cx="886383" cy="10188"/>
          </a:xfrm>
          <a:custGeom>
            <a:avLst/>
            <a:gdLst>
              <a:gd name="connsiteX0" fmla="*/ 594134 w 590738"/>
              <a:gd name="connsiteY0" fmla="*/ 0 h 0"/>
              <a:gd name="connsiteX1" fmla="*/ 597053 w 590738"/>
              <a:gd name="connsiteY1" fmla="*/ 2920 h 0"/>
              <a:gd name="connsiteX2" fmla="*/ 2920 w 590738"/>
              <a:gd name="connsiteY2" fmla="*/ 2920 h 0"/>
              <a:gd name="connsiteX3" fmla="*/ 0 w 590738"/>
              <a:gd name="connsiteY3" fmla="*/ 0 h 0"/>
            </a:gdLst>
            <a:ahLst/>
            <a:cxnLst>
              <a:cxn ang="0">
                <a:pos x="connsiteX0" y="connsiteY0"/>
              </a:cxn>
              <a:cxn ang="0">
                <a:pos x="connsiteX1" y="connsiteY1"/>
              </a:cxn>
              <a:cxn ang="0">
                <a:pos x="connsiteX2" y="connsiteY2"/>
              </a:cxn>
              <a:cxn ang="0">
                <a:pos x="connsiteX3" y="connsiteY3"/>
              </a:cxn>
            </a:cxnLst>
            <a:rect l="l" t="t" r="r" b="b"/>
            <a:pathLst>
              <a:path w="590738">
                <a:moveTo>
                  <a:pt x="594134" y="0"/>
                </a:moveTo>
                <a:lnTo>
                  <a:pt x="597053" y="2920"/>
                </a:lnTo>
                <a:lnTo>
                  <a:pt x="2920" y="2920"/>
                </a:lnTo>
                <a:lnTo>
                  <a:pt x="0"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F3CA7A27-8119-4E4F-AEEF-32B1BD85BE66}"/>
              </a:ext>
            </a:extLst>
          </p:cNvPr>
          <p:cNvSpPr/>
          <p:nvPr/>
        </p:nvSpPr>
        <p:spPr>
          <a:xfrm flipH="1">
            <a:off x="10251335" y="5480275"/>
            <a:ext cx="896571" cy="10188"/>
          </a:xfrm>
          <a:custGeom>
            <a:avLst/>
            <a:gdLst>
              <a:gd name="connsiteX0" fmla="*/ 597868 w 597528"/>
              <a:gd name="connsiteY0" fmla="*/ 1086 h 0"/>
              <a:gd name="connsiteX1" fmla="*/ 1086 w 597528"/>
              <a:gd name="connsiteY1" fmla="*/ 1086 h 0"/>
              <a:gd name="connsiteX2" fmla="*/ 0 w 597528"/>
              <a:gd name="connsiteY2" fmla="*/ 0 h 0"/>
              <a:gd name="connsiteX3" fmla="*/ 596782 w 597528"/>
              <a:gd name="connsiteY3" fmla="*/ 0 h 0"/>
            </a:gdLst>
            <a:ahLst/>
            <a:cxnLst>
              <a:cxn ang="0">
                <a:pos x="connsiteX0" y="connsiteY0"/>
              </a:cxn>
              <a:cxn ang="0">
                <a:pos x="connsiteX1" y="connsiteY1"/>
              </a:cxn>
              <a:cxn ang="0">
                <a:pos x="connsiteX2" y="connsiteY2"/>
              </a:cxn>
              <a:cxn ang="0">
                <a:pos x="connsiteX3" y="connsiteY3"/>
              </a:cxn>
            </a:cxnLst>
            <a:rect l="l" t="t" r="r" b="b"/>
            <a:pathLst>
              <a:path w="597528">
                <a:moveTo>
                  <a:pt x="597868" y="1086"/>
                </a:moveTo>
                <a:lnTo>
                  <a:pt x="1086" y="1086"/>
                </a:lnTo>
                <a:lnTo>
                  <a:pt x="0" y="0"/>
                </a:lnTo>
                <a:lnTo>
                  <a:pt x="59678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139E96A9-A560-468B-9970-60585B0388E0}"/>
              </a:ext>
            </a:extLst>
          </p:cNvPr>
          <p:cNvSpPr/>
          <p:nvPr/>
        </p:nvSpPr>
        <p:spPr>
          <a:xfrm flipH="1">
            <a:off x="10119397" y="5480275"/>
            <a:ext cx="1925589" cy="1029018"/>
          </a:xfrm>
          <a:custGeom>
            <a:avLst/>
            <a:gdLst>
              <a:gd name="connsiteX0" fmla="*/ 1286995 w 1283328"/>
              <a:gd name="connsiteY0" fmla="*/ 686411 h 685800"/>
              <a:gd name="connsiteX1" fmla="*/ 689942 w 1283328"/>
              <a:gd name="connsiteY1" fmla="*/ 686411 h 685800"/>
              <a:gd name="connsiteX2" fmla="*/ 0 w 1283328"/>
              <a:gd name="connsiteY2" fmla="*/ 0 h 685800"/>
              <a:gd name="connsiteX3" fmla="*/ 272 w 1283328"/>
              <a:gd name="connsiteY3" fmla="*/ 0 h 685800"/>
              <a:gd name="connsiteX4" fmla="*/ 1358 w 1283328"/>
              <a:gd name="connsiteY4" fmla="*/ 1086 h 685800"/>
              <a:gd name="connsiteX5" fmla="*/ 598140 w 1283328"/>
              <a:gd name="connsiteY5" fmla="*/ 108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328" h="685800">
                <a:moveTo>
                  <a:pt x="1286995" y="686411"/>
                </a:moveTo>
                <a:lnTo>
                  <a:pt x="689942" y="686411"/>
                </a:lnTo>
                <a:lnTo>
                  <a:pt x="0" y="0"/>
                </a:lnTo>
                <a:lnTo>
                  <a:pt x="272" y="0"/>
                </a:lnTo>
                <a:lnTo>
                  <a:pt x="1358" y="1086"/>
                </a:lnTo>
                <a:lnTo>
                  <a:pt x="598140" y="1086"/>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B33E30E2-262D-42B2-93A0-31147F4461F5}"/>
              </a:ext>
            </a:extLst>
          </p:cNvPr>
          <p:cNvSpPr/>
          <p:nvPr/>
        </p:nvSpPr>
        <p:spPr>
          <a:xfrm flipH="1">
            <a:off x="11148008" y="5480275"/>
            <a:ext cx="896571" cy="10188"/>
          </a:xfrm>
          <a:custGeom>
            <a:avLst/>
            <a:gdLst>
              <a:gd name="connsiteX0" fmla="*/ 597868 w 597528"/>
              <a:gd name="connsiteY0" fmla="*/ 1086 h 0"/>
              <a:gd name="connsiteX1" fmla="*/ 1086 w 597528"/>
              <a:gd name="connsiteY1" fmla="*/ 1086 h 0"/>
              <a:gd name="connsiteX2" fmla="*/ 0 w 597528"/>
              <a:gd name="connsiteY2" fmla="*/ 0 h 0"/>
              <a:gd name="connsiteX3" fmla="*/ 596782 w 597528"/>
              <a:gd name="connsiteY3" fmla="*/ 0 h 0"/>
            </a:gdLst>
            <a:ahLst/>
            <a:cxnLst>
              <a:cxn ang="0">
                <a:pos x="connsiteX0" y="connsiteY0"/>
              </a:cxn>
              <a:cxn ang="0">
                <a:pos x="connsiteX1" y="connsiteY1"/>
              </a:cxn>
              <a:cxn ang="0">
                <a:pos x="connsiteX2" y="connsiteY2"/>
              </a:cxn>
              <a:cxn ang="0">
                <a:pos x="connsiteX3" y="connsiteY3"/>
              </a:cxn>
            </a:cxnLst>
            <a:rect l="l" t="t" r="r" b="b"/>
            <a:pathLst>
              <a:path w="597528">
                <a:moveTo>
                  <a:pt x="597868" y="1086"/>
                </a:moveTo>
                <a:lnTo>
                  <a:pt x="1086" y="1086"/>
                </a:lnTo>
                <a:lnTo>
                  <a:pt x="0" y="0"/>
                </a:lnTo>
                <a:lnTo>
                  <a:pt x="59678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08D2B8D5-ED0B-4332-B4E7-C738626F4790}"/>
              </a:ext>
            </a:extLst>
          </p:cNvPr>
          <p:cNvSpPr/>
          <p:nvPr/>
        </p:nvSpPr>
        <p:spPr>
          <a:xfrm flipH="1">
            <a:off x="8176487" y="6510210"/>
            <a:ext cx="1925589" cy="1029018"/>
          </a:xfrm>
          <a:custGeom>
            <a:avLst/>
            <a:gdLst>
              <a:gd name="connsiteX0" fmla="*/ 1286995 w 1283328"/>
              <a:gd name="connsiteY0" fmla="*/ 686411 h 685800"/>
              <a:gd name="connsiteX1" fmla="*/ 689942 w 1283328"/>
              <a:gd name="connsiteY1" fmla="*/ 686411 h 685800"/>
              <a:gd name="connsiteX2" fmla="*/ 0 w 1283328"/>
              <a:gd name="connsiteY2" fmla="*/ 0 h 685800"/>
              <a:gd name="connsiteX3" fmla="*/ 597053 w 1283328"/>
              <a:gd name="connsiteY3" fmla="*/ 0 h 685800"/>
            </a:gdLst>
            <a:ahLst/>
            <a:cxnLst>
              <a:cxn ang="0">
                <a:pos x="connsiteX0" y="connsiteY0"/>
              </a:cxn>
              <a:cxn ang="0">
                <a:pos x="connsiteX1" y="connsiteY1"/>
              </a:cxn>
              <a:cxn ang="0">
                <a:pos x="connsiteX2" y="connsiteY2"/>
              </a:cxn>
              <a:cxn ang="0">
                <a:pos x="connsiteX3" y="connsiteY3"/>
              </a:cxn>
            </a:cxnLst>
            <a:rect l="l" t="t" r="r" b="b"/>
            <a:pathLst>
              <a:path w="1283328" h="685800">
                <a:moveTo>
                  <a:pt x="1286995" y="686411"/>
                </a:moveTo>
                <a:lnTo>
                  <a:pt x="689942" y="686411"/>
                </a:lnTo>
                <a:lnTo>
                  <a:pt x="0" y="0"/>
                </a:lnTo>
                <a:lnTo>
                  <a:pt x="597053"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CFB6B424-0F25-43B8-B659-4E88A3FB98DB}"/>
              </a:ext>
            </a:extLst>
          </p:cNvPr>
          <p:cNvSpPr/>
          <p:nvPr/>
        </p:nvSpPr>
        <p:spPr>
          <a:xfrm flipH="1">
            <a:off x="9827909" y="7540145"/>
            <a:ext cx="1925589" cy="1029018"/>
          </a:xfrm>
          <a:custGeom>
            <a:avLst/>
            <a:gdLst>
              <a:gd name="connsiteX0" fmla="*/ 1286995 w 1283328"/>
              <a:gd name="connsiteY0" fmla="*/ 686411 h 685800"/>
              <a:gd name="connsiteX1" fmla="*/ 689874 w 1283328"/>
              <a:gd name="connsiteY1" fmla="*/ 686411 h 685800"/>
              <a:gd name="connsiteX2" fmla="*/ 0 w 1283328"/>
              <a:gd name="connsiteY2" fmla="*/ 0 h 685800"/>
              <a:gd name="connsiteX3" fmla="*/ 597053 w 1283328"/>
              <a:gd name="connsiteY3" fmla="*/ 0 h 685800"/>
            </a:gdLst>
            <a:ahLst/>
            <a:cxnLst>
              <a:cxn ang="0">
                <a:pos x="connsiteX0" y="connsiteY0"/>
              </a:cxn>
              <a:cxn ang="0">
                <a:pos x="connsiteX1" y="connsiteY1"/>
              </a:cxn>
              <a:cxn ang="0">
                <a:pos x="connsiteX2" y="connsiteY2"/>
              </a:cxn>
              <a:cxn ang="0">
                <a:pos x="connsiteX3" y="connsiteY3"/>
              </a:cxn>
            </a:cxnLst>
            <a:rect l="l" t="t" r="r" b="b"/>
            <a:pathLst>
              <a:path w="1283328" h="685800">
                <a:moveTo>
                  <a:pt x="1286995" y="686411"/>
                </a:moveTo>
                <a:lnTo>
                  <a:pt x="689874" y="686411"/>
                </a:lnTo>
                <a:lnTo>
                  <a:pt x="0" y="0"/>
                </a:lnTo>
                <a:lnTo>
                  <a:pt x="597053"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6F2C40D3-03AA-4D7F-9236-31CC525FEB6F}"/>
              </a:ext>
            </a:extLst>
          </p:cNvPr>
          <p:cNvSpPr/>
          <p:nvPr/>
        </p:nvSpPr>
        <p:spPr>
          <a:xfrm flipH="1">
            <a:off x="10127343" y="348810"/>
            <a:ext cx="1925589" cy="1029018"/>
          </a:xfrm>
          <a:custGeom>
            <a:avLst/>
            <a:gdLst>
              <a:gd name="connsiteX0" fmla="*/ 1286995 w 1283328"/>
              <a:gd name="connsiteY0" fmla="*/ 0 h 685800"/>
              <a:gd name="connsiteX1" fmla="*/ 598140 w 1283328"/>
              <a:gd name="connsiteY1" fmla="*/ 685325 h 685800"/>
              <a:gd name="connsiteX2" fmla="*/ 1358 w 1283328"/>
              <a:gd name="connsiteY2" fmla="*/ 685325 h 685800"/>
              <a:gd name="connsiteX3" fmla="*/ 272 w 1283328"/>
              <a:gd name="connsiteY3" fmla="*/ 686411 h 685800"/>
              <a:gd name="connsiteX4" fmla="*/ 0 w 1283328"/>
              <a:gd name="connsiteY4" fmla="*/ 686411 h 685800"/>
              <a:gd name="connsiteX5" fmla="*/ 689942 w 1283328"/>
              <a:gd name="connsiteY5"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328" h="685800">
                <a:moveTo>
                  <a:pt x="1286995" y="0"/>
                </a:moveTo>
                <a:lnTo>
                  <a:pt x="598140" y="685325"/>
                </a:lnTo>
                <a:lnTo>
                  <a:pt x="1358" y="685325"/>
                </a:lnTo>
                <a:lnTo>
                  <a:pt x="272" y="686411"/>
                </a:lnTo>
                <a:lnTo>
                  <a:pt x="0" y="686411"/>
                </a:lnTo>
                <a:lnTo>
                  <a:pt x="68994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2A55D255-13C7-4FF6-941D-722D947DA62B}"/>
              </a:ext>
            </a:extLst>
          </p:cNvPr>
          <p:cNvSpPr/>
          <p:nvPr/>
        </p:nvSpPr>
        <p:spPr>
          <a:xfrm flipH="1">
            <a:off x="11155955" y="1377115"/>
            <a:ext cx="896571" cy="10188"/>
          </a:xfrm>
          <a:custGeom>
            <a:avLst/>
            <a:gdLst>
              <a:gd name="connsiteX0" fmla="*/ 597868 w 597528"/>
              <a:gd name="connsiteY0" fmla="*/ 0 h 0"/>
              <a:gd name="connsiteX1" fmla="*/ 596782 w 597528"/>
              <a:gd name="connsiteY1" fmla="*/ 1086 h 0"/>
              <a:gd name="connsiteX2" fmla="*/ 0 w 597528"/>
              <a:gd name="connsiteY2" fmla="*/ 1086 h 0"/>
              <a:gd name="connsiteX3" fmla="*/ 1086 w 597528"/>
              <a:gd name="connsiteY3" fmla="*/ 0 h 0"/>
            </a:gdLst>
            <a:ahLst/>
            <a:cxnLst>
              <a:cxn ang="0">
                <a:pos x="connsiteX0" y="connsiteY0"/>
              </a:cxn>
              <a:cxn ang="0">
                <a:pos x="connsiteX1" y="connsiteY1"/>
              </a:cxn>
              <a:cxn ang="0">
                <a:pos x="connsiteX2" y="connsiteY2"/>
              </a:cxn>
              <a:cxn ang="0">
                <a:pos x="connsiteX3" y="connsiteY3"/>
              </a:cxn>
            </a:cxnLst>
            <a:rect l="l" t="t" r="r" b="b"/>
            <a:pathLst>
              <a:path w="597528">
                <a:moveTo>
                  <a:pt x="597868" y="0"/>
                </a:moveTo>
                <a:lnTo>
                  <a:pt x="596782" y="1086"/>
                </a:lnTo>
                <a:lnTo>
                  <a:pt x="0" y="1086"/>
                </a:lnTo>
                <a:lnTo>
                  <a:pt x="1086"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EE34B4CF-F41D-482C-9B10-381B8787635E}"/>
              </a:ext>
            </a:extLst>
          </p:cNvPr>
          <p:cNvSpPr/>
          <p:nvPr/>
        </p:nvSpPr>
        <p:spPr>
          <a:xfrm flipH="1">
            <a:off x="10263969" y="1377115"/>
            <a:ext cx="1925589" cy="1029018"/>
          </a:xfrm>
          <a:custGeom>
            <a:avLst/>
            <a:gdLst>
              <a:gd name="connsiteX0" fmla="*/ 1287063 w 1283328"/>
              <a:gd name="connsiteY0" fmla="*/ 0 h 685800"/>
              <a:gd name="connsiteX1" fmla="*/ 599973 w 1283328"/>
              <a:gd name="connsiteY1" fmla="*/ 683559 h 685800"/>
              <a:gd name="connsiteX2" fmla="*/ 16568 w 1283328"/>
              <a:gd name="connsiteY2" fmla="*/ 683559 h 685800"/>
              <a:gd name="connsiteX3" fmla="*/ 13716 w 1283328"/>
              <a:gd name="connsiteY3" fmla="*/ 686411 h 685800"/>
              <a:gd name="connsiteX4" fmla="*/ 0 w 1283328"/>
              <a:gd name="connsiteY4" fmla="*/ 686411 h 685800"/>
              <a:gd name="connsiteX5" fmla="*/ 688856 w 1283328"/>
              <a:gd name="connsiteY5" fmla="*/ 1086 h 685800"/>
              <a:gd name="connsiteX6" fmla="*/ 1285637 w 1283328"/>
              <a:gd name="connsiteY6" fmla="*/ 1086 h 685800"/>
              <a:gd name="connsiteX7" fmla="*/ 1286724 w 1283328"/>
              <a:gd name="connsiteY7"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3328" h="685800">
                <a:moveTo>
                  <a:pt x="1287063" y="0"/>
                </a:moveTo>
                <a:lnTo>
                  <a:pt x="599973" y="683559"/>
                </a:lnTo>
                <a:lnTo>
                  <a:pt x="16568" y="683559"/>
                </a:lnTo>
                <a:lnTo>
                  <a:pt x="13716" y="686411"/>
                </a:lnTo>
                <a:lnTo>
                  <a:pt x="0" y="686411"/>
                </a:lnTo>
                <a:lnTo>
                  <a:pt x="688856" y="1086"/>
                </a:lnTo>
                <a:lnTo>
                  <a:pt x="1285637" y="1086"/>
                </a:lnTo>
                <a:lnTo>
                  <a:pt x="1286724"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953DE24B-1DFC-4A47-BBB5-DEED9687FB7F}"/>
              </a:ext>
            </a:extLst>
          </p:cNvPr>
          <p:cNvSpPr/>
          <p:nvPr/>
        </p:nvSpPr>
        <p:spPr>
          <a:xfrm flipH="1">
            <a:off x="11292784" y="2402771"/>
            <a:ext cx="876195" cy="10188"/>
          </a:xfrm>
          <a:custGeom>
            <a:avLst/>
            <a:gdLst>
              <a:gd name="connsiteX0" fmla="*/ 2852 w 583948"/>
              <a:gd name="connsiteY0" fmla="*/ 0 h 0"/>
              <a:gd name="connsiteX1" fmla="*/ 586257 w 583948"/>
              <a:gd name="connsiteY1" fmla="*/ 0 h 0"/>
              <a:gd name="connsiteX2" fmla="*/ 583405 w 583948"/>
              <a:gd name="connsiteY2" fmla="*/ 2852 h 0"/>
              <a:gd name="connsiteX3" fmla="*/ 0 w 583948"/>
              <a:gd name="connsiteY3" fmla="*/ 2852 h 0"/>
            </a:gdLst>
            <a:ahLst/>
            <a:cxnLst>
              <a:cxn ang="0">
                <a:pos x="connsiteX0" y="connsiteY0"/>
              </a:cxn>
              <a:cxn ang="0">
                <a:pos x="connsiteX1" y="connsiteY1"/>
              </a:cxn>
              <a:cxn ang="0">
                <a:pos x="connsiteX2" y="connsiteY2"/>
              </a:cxn>
              <a:cxn ang="0">
                <a:pos x="connsiteX3" y="connsiteY3"/>
              </a:cxn>
            </a:cxnLst>
            <a:rect l="l" t="t" r="r" b="b"/>
            <a:pathLst>
              <a:path w="583948">
                <a:moveTo>
                  <a:pt x="2852" y="0"/>
                </a:moveTo>
                <a:lnTo>
                  <a:pt x="586257" y="0"/>
                </a:lnTo>
                <a:lnTo>
                  <a:pt x="583405" y="2852"/>
                </a:lnTo>
                <a:lnTo>
                  <a:pt x="0" y="2852"/>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A90A4A34-E331-4A1C-B0B9-8756DC10827A}"/>
              </a:ext>
            </a:extLst>
          </p:cNvPr>
          <p:cNvSpPr/>
          <p:nvPr/>
        </p:nvSpPr>
        <p:spPr>
          <a:xfrm flipH="1">
            <a:off x="10259384" y="1377115"/>
            <a:ext cx="896571" cy="10188"/>
          </a:xfrm>
          <a:custGeom>
            <a:avLst/>
            <a:gdLst>
              <a:gd name="connsiteX0" fmla="*/ 597868 w 597528"/>
              <a:gd name="connsiteY0" fmla="*/ 0 h 0"/>
              <a:gd name="connsiteX1" fmla="*/ 596782 w 597528"/>
              <a:gd name="connsiteY1" fmla="*/ 1086 h 0"/>
              <a:gd name="connsiteX2" fmla="*/ 0 w 597528"/>
              <a:gd name="connsiteY2" fmla="*/ 1086 h 0"/>
              <a:gd name="connsiteX3" fmla="*/ 1086 w 597528"/>
              <a:gd name="connsiteY3" fmla="*/ 0 h 0"/>
            </a:gdLst>
            <a:ahLst/>
            <a:cxnLst>
              <a:cxn ang="0">
                <a:pos x="connsiteX0" y="connsiteY0"/>
              </a:cxn>
              <a:cxn ang="0">
                <a:pos x="connsiteX1" y="connsiteY1"/>
              </a:cxn>
              <a:cxn ang="0">
                <a:pos x="connsiteX2" y="connsiteY2"/>
              </a:cxn>
              <a:cxn ang="0">
                <a:pos x="connsiteX3" y="connsiteY3"/>
              </a:cxn>
            </a:cxnLst>
            <a:rect l="l" t="t" r="r" b="b"/>
            <a:pathLst>
              <a:path w="597528">
                <a:moveTo>
                  <a:pt x="597868" y="0"/>
                </a:moveTo>
                <a:lnTo>
                  <a:pt x="596782" y="1086"/>
                </a:lnTo>
                <a:lnTo>
                  <a:pt x="0" y="1086"/>
                </a:lnTo>
                <a:lnTo>
                  <a:pt x="1086"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2B46417F-BF44-47B0-AABA-EE92925FCBD9}"/>
              </a:ext>
            </a:extLst>
          </p:cNvPr>
          <p:cNvSpPr/>
          <p:nvPr/>
        </p:nvSpPr>
        <p:spPr>
          <a:xfrm flipH="1">
            <a:off x="8184435" y="-681227"/>
            <a:ext cx="1925589" cy="1029018"/>
          </a:xfrm>
          <a:custGeom>
            <a:avLst/>
            <a:gdLst>
              <a:gd name="connsiteX0" fmla="*/ 1286996 w 1283328"/>
              <a:gd name="connsiteY0" fmla="*/ 0 h 685800"/>
              <a:gd name="connsiteX1" fmla="*/ 597054 w 1283328"/>
              <a:gd name="connsiteY1" fmla="*/ 686479 h 685800"/>
              <a:gd name="connsiteX2" fmla="*/ 0 w 1283328"/>
              <a:gd name="connsiteY2" fmla="*/ 686479 h 685800"/>
              <a:gd name="connsiteX3" fmla="*/ 689874 w 1283328"/>
              <a:gd name="connsiteY3" fmla="*/ 0 h 685800"/>
            </a:gdLst>
            <a:ahLst/>
            <a:cxnLst>
              <a:cxn ang="0">
                <a:pos x="connsiteX0" y="connsiteY0"/>
              </a:cxn>
              <a:cxn ang="0">
                <a:pos x="connsiteX1" y="connsiteY1"/>
              </a:cxn>
              <a:cxn ang="0">
                <a:pos x="connsiteX2" y="connsiteY2"/>
              </a:cxn>
              <a:cxn ang="0">
                <a:pos x="connsiteX3" y="connsiteY3"/>
              </a:cxn>
            </a:cxnLst>
            <a:rect l="l" t="t" r="r" b="b"/>
            <a:pathLst>
              <a:path w="1283328" h="685800">
                <a:moveTo>
                  <a:pt x="1286996" y="0"/>
                </a:moveTo>
                <a:lnTo>
                  <a:pt x="597054" y="686479"/>
                </a:lnTo>
                <a:lnTo>
                  <a:pt x="0" y="686479"/>
                </a:lnTo>
                <a:lnTo>
                  <a:pt x="689874"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65BDF04-94EE-4EC7-8D0B-560D4ACA571A}"/>
              </a:ext>
            </a:extLst>
          </p:cNvPr>
          <p:cNvSpPr/>
          <p:nvPr/>
        </p:nvSpPr>
        <p:spPr>
          <a:xfrm flipH="1">
            <a:off x="8470725" y="1377115"/>
            <a:ext cx="1925589" cy="1029018"/>
          </a:xfrm>
          <a:custGeom>
            <a:avLst/>
            <a:gdLst>
              <a:gd name="connsiteX0" fmla="*/ 1286995 w 1283328"/>
              <a:gd name="connsiteY0" fmla="*/ 0 h 685800"/>
              <a:gd name="connsiteX1" fmla="*/ 599905 w 1283328"/>
              <a:gd name="connsiteY1" fmla="*/ 683559 h 685800"/>
              <a:gd name="connsiteX2" fmla="*/ 597053 w 1283328"/>
              <a:gd name="connsiteY2" fmla="*/ 686411 h 685800"/>
              <a:gd name="connsiteX3" fmla="*/ 0 w 1283328"/>
              <a:gd name="connsiteY3" fmla="*/ 686411 h 685800"/>
              <a:gd name="connsiteX4" fmla="*/ 2852 w 1283328"/>
              <a:gd name="connsiteY4" fmla="*/ 683559 h 685800"/>
              <a:gd name="connsiteX5" fmla="*/ 688855 w 1283328"/>
              <a:gd name="connsiteY5" fmla="*/ 1086 h 685800"/>
              <a:gd name="connsiteX6" fmla="*/ 689942 w 1283328"/>
              <a:gd name="connsiteY6"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3328" h="685800">
                <a:moveTo>
                  <a:pt x="1286995" y="0"/>
                </a:moveTo>
                <a:lnTo>
                  <a:pt x="599905" y="683559"/>
                </a:lnTo>
                <a:lnTo>
                  <a:pt x="597053" y="686411"/>
                </a:lnTo>
                <a:lnTo>
                  <a:pt x="0" y="686411"/>
                </a:lnTo>
                <a:lnTo>
                  <a:pt x="2852" y="683559"/>
                </a:lnTo>
                <a:lnTo>
                  <a:pt x="688855" y="1086"/>
                </a:lnTo>
                <a:lnTo>
                  <a:pt x="68994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6C9EE5F8-3CC1-47DB-8247-8A486D21A99E}"/>
              </a:ext>
            </a:extLst>
          </p:cNvPr>
          <p:cNvSpPr/>
          <p:nvPr/>
        </p:nvSpPr>
        <p:spPr>
          <a:xfrm flipH="1">
            <a:off x="4743769" y="347791"/>
            <a:ext cx="1925589" cy="1029018"/>
          </a:xfrm>
          <a:custGeom>
            <a:avLst/>
            <a:gdLst>
              <a:gd name="connsiteX0" fmla="*/ 1287063 w 1283328"/>
              <a:gd name="connsiteY0" fmla="*/ 0 h 685800"/>
              <a:gd name="connsiteX1" fmla="*/ 598208 w 1283328"/>
              <a:gd name="connsiteY1" fmla="*/ 685325 h 685800"/>
              <a:gd name="connsiteX2" fmla="*/ 1426 w 1283328"/>
              <a:gd name="connsiteY2" fmla="*/ 685325 h 685800"/>
              <a:gd name="connsiteX3" fmla="*/ 339 w 1283328"/>
              <a:gd name="connsiteY3" fmla="*/ 686411 h 685800"/>
              <a:gd name="connsiteX4" fmla="*/ 0 w 1283328"/>
              <a:gd name="connsiteY4" fmla="*/ 686411 h 685800"/>
              <a:gd name="connsiteX5" fmla="*/ 689942 w 1283328"/>
              <a:gd name="connsiteY5"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328" h="685800">
                <a:moveTo>
                  <a:pt x="1287063" y="0"/>
                </a:moveTo>
                <a:lnTo>
                  <a:pt x="598208" y="685325"/>
                </a:lnTo>
                <a:lnTo>
                  <a:pt x="1426" y="685325"/>
                </a:lnTo>
                <a:lnTo>
                  <a:pt x="339" y="686411"/>
                </a:lnTo>
                <a:lnTo>
                  <a:pt x="0" y="686411"/>
                </a:lnTo>
                <a:lnTo>
                  <a:pt x="689942" y="0"/>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488E8CE2-0D47-46DF-9480-BB704B06B37B}"/>
              </a:ext>
            </a:extLst>
          </p:cNvPr>
          <p:cNvSpPr/>
          <p:nvPr/>
        </p:nvSpPr>
        <p:spPr>
          <a:xfrm flipH="1">
            <a:off x="6539674" y="5480275"/>
            <a:ext cx="1925589" cy="1029018"/>
          </a:xfrm>
          <a:custGeom>
            <a:avLst/>
            <a:gdLst>
              <a:gd name="connsiteX0" fmla="*/ 1286995 w 1283328"/>
              <a:gd name="connsiteY0" fmla="*/ 686411 h 685800"/>
              <a:gd name="connsiteX1" fmla="*/ 689942 w 1283328"/>
              <a:gd name="connsiteY1" fmla="*/ 686411 h 685800"/>
              <a:gd name="connsiteX2" fmla="*/ 0 w 1283328"/>
              <a:gd name="connsiteY2" fmla="*/ 0 h 685800"/>
              <a:gd name="connsiteX3" fmla="*/ 271 w 1283328"/>
              <a:gd name="connsiteY3" fmla="*/ 0 h 685800"/>
              <a:gd name="connsiteX4" fmla="*/ 1358 w 1283328"/>
              <a:gd name="connsiteY4" fmla="*/ 1086 h 685800"/>
              <a:gd name="connsiteX5" fmla="*/ 598140 w 1283328"/>
              <a:gd name="connsiteY5" fmla="*/ 108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328" h="685800">
                <a:moveTo>
                  <a:pt x="1286995" y="686411"/>
                </a:moveTo>
                <a:lnTo>
                  <a:pt x="689942" y="686411"/>
                </a:lnTo>
                <a:lnTo>
                  <a:pt x="0" y="0"/>
                </a:lnTo>
                <a:lnTo>
                  <a:pt x="271" y="0"/>
                </a:lnTo>
                <a:lnTo>
                  <a:pt x="1358" y="1086"/>
                </a:lnTo>
                <a:lnTo>
                  <a:pt x="598140" y="1086"/>
                </a:lnTo>
                <a:close/>
              </a:path>
            </a:pathLst>
          </a:custGeom>
          <a:gradFill flip="none" rotWithShape="1">
            <a:gsLst>
              <a:gs pos="64000">
                <a:srgbClr val="2A78E8">
                  <a:alpha val="4000"/>
                </a:srgbClr>
              </a:gs>
              <a:gs pos="100000">
                <a:schemeClr val="accent1">
                  <a:lumMod val="50000"/>
                  <a:lumOff val="50000"/>
                  <a:alpha val="27000"/>
                </a:schemeClr>
              </a:gs>
              <a:gs pos="0">
                <a:schemeClr val="accent2">
                  <a:alpha val="62000"/>
                </a:schemeClr>
              </a:gs>
            </a:gsLst>
            <a:path path="circle">
              <a:fillToRect r="100000" b="100000"/>
            </a:path>
            <a:tileRect l="-100000" t="-100000"/>
          </a:gradFill>
          <a:ln w="6779" cap="flat">
            <a:noFill/>
            <a:prstDash val="solid"/>
            <a:miter/>
          </a:ln>
        </p:spPr>
        <p:txBody>
          <a:bodyPr rtlCol="0" anchor="ctr"/>
          <a:lstStyle/>
          <a:p>
            <a:endParaRPr lang="en-US"/>
          </a:p>
        </p:txBody>
      </p:sp>
      <p:sp>
        <p:nvSpPr>
          <p:cNvPr id="4" name="TextBox 3">
            <a:extLst>
              <a:ext uri="{FF2B5EF4-FFF2-40B4-BE49-F238E27FC236}">
                <a16:creationId xmlns:a16="http://schemas.microsoft.com/office/drawing/2014/main" id="{21839595-6CB1-AFE9-EA77-5AF0C59171C7}"/>
              </a:ext>
            </a:extLst>
          </p:cNvPr>
          <p:cNvSpPr txBox="1"/>
          <p:nvPr/>
        </p:nvSpPr>
        <p:spPr>
          <a:xfrm>
            <a:off x="777262" y="2502568"/>
            <a:ext cx="5791288" cy="1379865"/>
          </a:xfrm>
          <a:prstGeom prst="rect">
            <a:avLst/>
          </a:prstGeom>
          <a:noFill/>
        </p:spPr>
        <p:txBody>
          <a:bodyPr wrap="square" rtlCol="0">
            <a:spAutoFit/>
          </a:bodyPr>
          <a:lstStyle/>
          <a:p>
            <a:pPr>
              <a:lnSpc>
                <a:spcPts val="5200"/>
              </a:lnSpc>
            </a:pPr>
            <a:r>
              <a:rPr lang="en-US" sz="4000" b="1" dirty="0">
                <a:solidFill>
                  <a:schemeClr val="accent2"/>
                </a:solidFill>
                <a:latin typeface="Montserrat" panose="00000500000000000000" pitchFamily="50" charset="0"/>
              </a:rPr>
              <a:t>ACCOUNT-BASED MARKETING (ABM)</a:t>
            </a:r>
          </a:p>
        </p:txBody>
      </p:sp>
      <p:sp>
        <p:nvSpPr>
          <p:cNvPr id="121" name="TextBox 120">
            <a:extLst>
              <a:ext uri="{FF2B5EF4-FFF2-40B4-BE49-F238E27FC236}">
                <a16:creationId xmlns:a16="http://schemas.microsoft.com/office/drawing/2014/main" id="{01B5D1C3-683A-425C-86BA-D66B25956DF1}"/>
              </a:ext>
            </a:extLst>
          </p:cNvPr>
          <p:cNvSpPr txBox="1"/>
          <p:nvPr/>
        </p:nvSpPr>
        <p:spPr>
          <a:xfrm>
            <a:off x="777262" y="3955323"/>
            <a:ext cx="3154658" cy="400110"/>
          </a:xfrm>
          <a:prstGeom prst="rect">
            <a:avLst/>
          </a:prstGeom>
          <a:noFill/>
        </p:spPr>
        <p:txBody>
          <a:bodyPr wrap="square" rtlCol="0">
            <a:spAutoFit/>
          </a:bodyPr>
          <a:lstStyle/>
          <a:p>
            <a:r>
              <a:rPr lang="en-US" sz="2000" dirty="0">
                <a:solidFill>
                  <a:schemeClr val="bg1"/>
                </a:solidFill>
                <a:latin typeface="Montserrat" panose="00000500000000000000" pitchFamily="50" charset="0"/>
              </a:rPr>
              <a:t>Presented By You Exec</a:t>
            </a:r>
          </a:p>
        </p:txBody>
      </p:sp>
    </p:spTree>
    <p:extLst>
      <p:ext uri="{BB962C8B-B14F-4D97-AF65-F5344CB8AC3E}">
        <p14:creationId xmlns:p14="http://schemas.microsoft.com/office/powerpoint/2010/main" val="243247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000" fill="hold"/>
                                        <p:tgtEl>
                                          <p:spTgt spid="6"/>
                                        </p:tgtEl>
                                        <p:attrNameLst>
                                          <p:attrName>ppt_x</p:attrName>
                                        </p:attrNameLst>
                                      </p:cBhvr>
                                      <p:tavLst>
                                        <p:tav tm="0">
                                          <p:val>
                                            <p:strVal val="0-#ppt_w/2"/>
                                          </p:val>
                                        </p:tav>
                                        <p:tav tm="100000">
                                          <p:val>
                                            <p:strVal val="#ppt_x"/>
                                          </p:val>
                                        </p:tav>
                                      </p:tavLst>
                                    </p:anim>
                                    <p:anim calcmode="lin" valueType="num">
                                      <p:cBhvr additive="base">
                                        <p:cTn id="8" dur="7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5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000" fill="hold"/>
                                        <p:tgtEl>
                                          <p:spTgt spid="7"/>
                                        </p:tgtEl>
                                        <p:attrNameLst>
                                          <p:attrName>ppt_x</p:attrName>
                                        </p:attrNameLst>
                                      </p:cBhvr>
                                      <p:tavLst>
                                        <p:tav tm="0">
                                          <p:val>
                                            <p:strVal val="0-#ppt_w/2"/>
                                          </p:val>
                                        </p:tav>
                                        <p:tav tm="100000">
                                          <p:val>
                                            <p:strVal val="#ppt_x"/>
                                          </p:val>
                                        </p:tav>
                                      </p:tavLst>
                                    </p:anim>
                                    <p:anim calcmode="lin" valueType="num">
                                      <p:cBhvr additive="base">
                                        <p:cTn id="12" dur="7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50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000" fill="hold"/>
                                        <p:tgtEl>
                                          <p:spTgt spid="8"/>
                                        </p:tgtEl>
                                        <p:attrNameLst>
                                          <p:attrName>ppt_x</p:attrName>
                                        </p:attrNameLst>
                                      </p:cBhvr>
                                      <p:tavLst>
                                        <p:tav tm="0">
                                          <p:val>
                                            <p:strVal val="0-#ppt_w/2"/>
                                          </p:val>
                                        </p:tav>
                                        <p:tav tm="100000">
                                          <p:val>
                                            <p:strVal val="#ppt_x"/>
                                          </p:val>
                                        </p:tav>
                                      </p:tavLst>
                                    </p:anim>
                                    <p:anim calcmode="lin" valueType="num">
                                      <p:cBhvr additive="base">
                                        <p:cTn id="16" dur="70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decel="5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000" fill="hold"/>
                                        <p:tgtEl>
                                          <p:spTgt spid="9"/>
                                        </p:tgtEl>
                                        <p:attrNameLst>
                                          <p:attrName>ppt_x</p:attrName>
                                        </p:attrNameLst>
                                      </p:cBhvr>
                                      <p:tavLst>
                                        <p:tav tm="0">
                                          <p:val>
                                            <p:strVal val="0-#ppt_w/2"/>
                                          </p:val>
                                        </p:tav>
                                        <p:tav tm="100000">
                                          <p:val>
                                            <p:strVal val="#ppt_x"/>
                                          </p:val>
                                        </p:tav>
                                      </p:tavLst>
                                    </p:anim>
                                    <p:anim calcmode="lin" valueType="num">
                                      <p:cBhvr additive="base">
                                        <p:cTn id="20" dur="70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decel="5000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7000" fill="hold"/>
                                        <p:tgtEl>
                                          <p:spTgt spid="10"/>
                                        </p:tgtEl>
                                        <p:attrNameLst>
                                          <p:attrName>ppt_x</p:attrName>
                                        </p:attrNameLst>
                                      </p:cBhvr>
                                      <p:tavLst>
                                        <p:tav tm="0">
                                          <p:val>
                                            <p:strVal val="0-#ppt_w/2"/>
                                          </p:val>
                                        </p:tav>
                                        <p:tav tm="100000">
                                          <p:val>
                                            <p:strVal val="#ppt_x"/>
                                          </p:val>
                                        </p:tav>
                                      </p:tavLst>
                                    </p:anim>
                                    <p:anim calcmode="lin" valueType="num">
                                      <p:cBhvr additive="base">
                                        <p:cTn id="24" dur="70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decel="5000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7000" fill="hold"/>
                                        <p:tgtEl>
                                          <p:spTgt spid="11"/>
                                        </p:tgtEl>
                                        <p:attrNameLst>
                                          <p:attrName>ppt_x</p:attrName>
                                        </p:attrNameLst>
                                      </p:cBhvr>
                                      <p:tavLst>
                                        <p:tav tm="0">
                                          <p:val>
                                            <p:strVal val="0-#ppt_w/2"/>
                                          </p:val>
                                        </p:tav>
                                        <p:tav tm="100000">
                                          <p:val>
                                            <p:strVal val="#ppt_x"/>
                                          </p:val>
                                        </p:tav>
                                      </p:tavLst>
                                    </p:anim>
                                    <p:anim calcmode="lin" valueType="num">
                                      <p:cBhvr additive="base">
                                        <p:cTn id="28" dur="70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8" decel="5000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7000" fill="hold"/>
                                        <p:tgtEl>
                                          <p:spTgt spid="12"/>
                                        </p:tgtEl>
                                        <p:attrNameLst>
                                          <p:attrName>ppt_x</p:attrName>
                                        </p:attrNameLst>
                                      </p:cBhvr>
                                      <p:tavLst>
                                        <p:tav tm="0">
                                          <p:val>
                                            <p:strVal val="0-#ppt_w/2"/>
                                          </p:val>
                                        </p:tav>
                                        <p:tav tm="100000">
                                          <p:val>
                                            <p:strVal val="#ppt_x"/>
                                          </p:val>
                                        </p:tav>
                                      </p:tavLst>
                                    </p:anim>
                                    <p:anim calcmode="lin" valueType="num">
                                      <p:cBhvr additive="base">
                                        <p:cTn id="32" dur="700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8" decel="5000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000" fill="hold"/>
                                        <p:tgtEl>
                                          <p:spTgt spid="13"/>
                                        </p:tgtEl>
                                        <p:attrNameLst>
                                          <p:attrName>ppt_x</p:attrName>
                                        </p:attrNameLst>
                                      </p:cBhvr>
                                      <p:tavLst>
                                        <p:tav tm="0">
                                          <p:val>
                                            <p:strVal val="0-#ppt_w/2"/>
                                          </p:val>
                                        </p:tav>
                                        <p:tav tm="100000">
                                          <p:val>
                                            <p:strVal val="#ppt_x"/>
                                          </p:val>
                                        </p:tav>
                                      </p:tavLst>
                                    </p:anim>
                                    <p:anim calcmode="lin" valueType="num">
                                      <p:cBhvr additive="base">
                                        <p:cTn id="36" dur="7000" fill="hold"/>
                                        <p:tgtEl>
                                          <p:spTgt spid="13"/>
                                        </p:tgtEl>
                                        <p:attrNameLst>
                                          <p:attrName>ppt_y</p:attrName>
                                        </p:attrNameLst>
                                      </p:cBhvr>
                                      <p:tavLst>
                                        <p:tav tm="0">
                                          <p:val>
                                            <p:strVal val="#ppt_y"/>
                                          </p:val>
                                        </p:tav>
                                        <p:tav tm="100000">
                                          <p:val>
                                            <p:strVal val="#ppt_y"/>
                                          </p:val>
                                        </p:tav>
                                      </p:tavLst>
                                    </p:anim>
                                  </p:childTnLst>
                                </p:cTn>
                              </p:par>
                              <p:par>
                                <p:cTn id="37" presetID="2" presetClass="entr" presetSubtype="8" decel="5000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7000" fill="hold"/>
                                        <p:tgtEl>
                                          <p:spTgt spid="14"/>
                                        </p:tgtEl>
                                        <p:attrNameLst>
                                          <p:attrName>ppt_x</p:attrName>
                                        </p:attrNameLst>
                                      </p:cBhvr>
                                      <p:tavLst>
                                        <p:tav tm="0">
                                          <p:val>
                                            <p:strVal val="0-#ppt_w/2"/>
                                          </p:val>
                                        </p:tav>
                                        <p:tav tm="100000">
                                          <p:val>
                                            <p:strVal val="#ppt_x"/>
                                          </p:val>
                                        </p:tav>
                                      </p:tavLst>
                                    </p:anim>
                                    <p:anim calcmode="lin" valueType="num">
                                      <p:cBhvr additive="base">
                                        <p:cTn id="40" dur="7000" fill="hold"/>
                                        <p:tgtEl>
                                          <p:spTgt spid="14"/>
                                        </p:tgtEl>
                                        <p:attrNameLst>
                                          <p:attrName>ppt_y</p:attrName>
                                        </p:attrNameLst>
                                      </p:cBhvr>
                                      <p:tavLst>
                                        <p:tav tm="0">
                                          <p:val>
                                            <p:strVal val="#ppt_y"/>
                                          </p:val>
                                        </p:tav>
                                        <p:tav tm="100000">
                                          <p:val>
                                            <p:strVal val="#ppt_y"/>
                                          </p:val>
                                        </p:tav>
                                      </p:tavLst>
                                    </p:anim>
                                  </p:childTnLst>
                                </p:cTn>
                              </p:par>
                              <p:par>
                                <p:cTn id="41" presetID="2" presetClass="entr" presetSubtype="8" decel="5000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7000" fill="hold"/>
                                        <p:tgtEl>
                                          <p:spTgt spid="15"/>
                                        </p:tgtEl>
                                        <p:attrNameLst>
                                          <p:attrName>ppt_x</p:attrName>
                                        </p:attrNameLst>
                                      </p:cBhvr>
                                      <p:tavLst>
                                        <p:tav tm="0">
                                          <p:val>
                                            <p:strVal val="0-#ppt_w/2"/>
                                          </p:val>
                                        </p:tav>
                                        <p:tav tm="100000">
                                          <p:val>
                                            <p:strVal val="#ppt_x"/>
                                          </p:val>
                                        </p:tav>
                                      </p:tavLst>
                                    </p:anim>
                                    <p:anim calcmode="lin" valueType="num">
                                      <p:cBhvr additive="base">
                                        <p:cTn id="44" dur="7000" fill="hold"/>
                                        <p:tgtEl>
                                          <p:spTgt spid="15"/>
                                        </p:tgtEl>
                                        <p:attrNameLst>
                                          <p:attrName>ppt_y</p:attrName>
                                        </p:attrNameLst>
                                      </p:cBhvr>
                                      <p:tavLst>
                                        <p:tav tm="0">
                                          <p:val>
                                            <p:strVal val="#ppt_y"/>
                                          </p:val>
                                        </p:tav>
                                        <p:tav tm="100000">
                                          <p:val>
                                            <p:strVal val="#ppt_y"/>
                                          </p:val>
                                        </p:tav>
                                      </p:tavLst>
                                    </p:anim>
                                  </p:childTnLst>
                                </p:cTn>
                              </p:par>
                              <p:par>
                                <p:cTn id="45" presetID="2" presetClass="entr" presetSubtype="8" decel="5000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7000" fill="hold"/>
                                        <p:tgtEl>
                                          <p:spTgt spid="16"/>
                                        </p:tgtEl>
                                        <p:attrNameLst>
                                          <p:attrName>ppt_x</p:attrName>
                                        </p:attrNameLst>
                                      </p:cBhvr>
                                      <p:tavLst>
                                        <p:tav tm="0">
                                          <p:val>
                                            <p:strVal val="0-#ppt_w/2"/>
                                          </p:val>
                                        </p:tav>
                                        <p:tav tm="100000">
                                          <p:val>
                                            <p:strVal val="#ppt_x"/>
                                          </p:val>
                                        </p:tav>
                                      </p:tavLst>
                                    </p:anim>
                                    <p:anim calcmode="lin" valueType="num">
                                      <p:cBhvr additive="base">
                                        <p:cTn id="48" dur="7000" fill="hold"/>
                                        <p:tgtEl>
                                          <p:spTgt spid="16"/>
                                        </p:tgtEl>
                                        <p:attrNameLst>
                                          <p:attrName>ppt_y</p:attrName>
                                        </p:attrNameLst>
                                      </p:cBhvr>
                                      <p:tavLst>
                                        <p:tav tm="0">
                                          <p:val>
                                            <p:strVal val="#ppt_y"/>
                                          </p:val>
                                        </p:tav>
                                        <p:tav tm="100000">
                                          <p:val>
                                            <p:strVal val="#ppt_y"/>
                                          </p:val>
                                        </p:tav>
                                      </p:tavLst>
                                    </p:anim>
                                  </p:childTnLst>
                                </p:cTn>
                              </p:par>
                              <p:par>
                                <p:cTn id="49" presetID="2" presetClass="entr" presetSubtype="8" decel="5000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7000" fill="hold"/>
                                        <p:tgtEl>
                                          <p:spTgt spid="18"/>
                                        </p:tgtEl>
                                        <p:attrNameLst>
                                          <p:attrName>ppt_x</p:attrName>
                                        </p:attrNameLst>
                                      </p:cBhvr>
                                      <p:tavLst>
                                        <p:tav tm="0">
                                          <p:val>
                                            <p:strVal val="0-#ppt_w/2"/>
                                          </p:val>
                                        </p:tav>
                                        <p:tav tm="100000">
                                          <p:val>
                                            <p:strVal val="#ppt_x"/>
                                          </p:val>
                                        </p:tav>
                                      </p:tavLst>
                                    </p:anim>
                                    <p:anim calcmode="lin" valueType="num">
                                      <p:cBhvr additive="base">
                                        <p:cTn id="52" dur="70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8" decel="5000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7000" fill="hold"/>
                                        <p:tgtEl>
                                          <p:spTgt spid="19"/>
                                        </p:tgtEl>
                                        <p:attrNameLst>
                                          <p:attrName>ppt_x</p:attrName>
                                        </p:attrNameLst>
                                      </p:cBhvr>
                                      <p:tavLst>
                                        <p:tav tm="0">
                                          <p:val>
                                            <p:strVal val="0-#ppt_w/2"/>
                                          </p:val>
                                        </p:tav>
                                        <p:tav tm="100000">
                                          <p:val>
                                            <p:strVal val="#ppt_x"/>
                                          </p:val>
                                        </p:tav>
                                      </p:tavLst>
                                    </p:anim>
                                    <p:anim calcmode="lin" valueType="num">
                                      <p:cBhvr additive="base">
                                        <p:cTn id="56" dur="7000" fill="hold"/>
                                        <p:tgtEl>
                                          <p:spTgt spid="19"/>
                                        </p:tgtEl>
                                        <p:attrNameLst>
                                          <p:attrName>ppt_y</p:attrName>
                                        </p:attrNameLst>
                                      </p:cBhvr>
                                      <p:tavLst>
                                        <p:tav tm="0">
                                          <p:val>
                                            <p:strVal val="#ppt_y"/>
                                          </p:val>
                                        </p:tav>
                                        <p:tav tm="100000">
                                          <p:val>
                                            <p:strVal val="#ppt_y"/>
                                          </p:val>
                                        </p:tav>
                                      </p:tavLst>
                                    </p:anim>
                                  </p:childTnLst>
                                </p:cTn>
                              </p:par>
                              <p:par>
                                <p:cTn id="57" presetID="2" presetClass="entr" presetSubtype="8" decel="5000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7000" fill="hold"/>
                                        <p:tgtEl>
                                          <p:spTgt spid="20"/>
                                        </p:tgtEl>
                                        <p:attrNameLst>
                                          <p:attrName>ppt_x</p:attrName>
                                        </p:attrNameLst>
                                      </p:cBhvr>
                                      <p:tavLst>
                                        <p:tav tm="0">
                                          <p:val>
                                            <p:strVal val="0-#ppt_w/2"/>
                                          </p:val>
                                        </p:tav>
                                        <p:tav tm="100000">
                                          <p:val>
                                            <p:strVal val="#ppt_x"/>
                                          </p:val>
                                        </p:tav>
                                      </p:tavLst>
                                    </p:anim>
                                    <p:anim calcmode="lin" valueType="num">
                                      <p:cBhvr additive="base">
                                        <p:cTn id="60" dur="7000" fill="hold"/>
                                        <p:tgtEl>
                                          <p:spTgt spid="20"/>
                                        </p:tgtEl>
                                        <p:attrNameLst>
                                          <p:attrName>ppt_y</p:attrName>
                                        </p:attrNameLst>
                                      </p:cBhvr>
                                      <p:tavLst>
                                        <p:tav tm="0">
                                          <p:val>
                                            <p:strVal val="#ppt_y"/>
                                          </p:val>
                                        </p:tav>
                                        <p:tav tm="100000">
                                          <p:val>
                                            <p:strVal val="#ppt_y"/>
                                          </p:val>
                                        </p:tav>
                                      </p:tavLst>
                                    </p:anim>
                                  </p:childTnLst>
                                </p:cTn>
                              </p:par>
                              <p:par>
                                <p:cTn id="61" presetID="2" presetClass="entr" presetSubtype="8" decel="5000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7000" fill="hold"/>
                                        <p:tgtEl>
                                          <p:spTgt spid="21"/>
                                        </p:tgtEl>
                                        <p:attrNameLst>
                                          <p:attrName>ppt_x</p:attrName>
                                        </p:attrNameLst>
                                      </p:cBhvr>
                                      <p:tavLst>
                                        <p:tav tm="0">
                                          <p:val>
                                            <p:strVal val="0-#ppt_w/2"/>
                                          </p:val>
                                        </p:tav>
                                        <p:tav tm="100000">
                                          <p:val>
                                            <p:strVal val="#ppt_x"/>
                                          </p:val>
                                        </p:tav>
                                      </p:tavLst>
                                    </p:anim>
                                    <p:anim calcmode="lin" valueType="num">
                                      <p:cBhvr additive="base">
                                        <p:cTn id="64" dur="7000" fill="hold"/>
                                        <p:tgtEl>
                                          <p:spTgt spid="21"/>
                                        </p:tgtEl>
                                        <p:attrNameLst>
                                          <p:attrName>ppt_y</p:attrName>
                                        </p:attrNameLst>
                                      </p:cBhvr>
                                      <p:tavLst>
                                        <p:tav tm="0">
                                          <p:val>
                                            <p:strVal val="#ppt_y"/>
                                          </p:val>
                                        </p:tav>
                                        <p:tav tm="100000">
                                          <p:val>
                                            <p:strVal val="#ppt_y"/>
                                          </p:val>
                                        </p:tav>
                                      </p:tavLst>
                                    </p:anim>
                                  </p:childTnLst>
                                </p:cTn>
                              </p:par>
                              <p:par>
                                <p:cTn id="65" presetID="2" presetClass="entr" presetSubtype="8" decel="5000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7000" fill="hold"/>
                                        <p:tgtEl>
                                          <p:spTgt spid="22"/>
                                        </p:tgtEl>
                                        <p:attrNameLst>
                                          <p:attrName>ppt_x</p:attrName>
                                        </p:attrNameLst>
                                      </p:cBhvr>
                                      <p:tavLst>
                                        <p:tav tm="0">
                                          <p:val>
                                            <p:strVal val="0-#ppt_w/2"/>
                                          </p:val>
                                        </p:tav>
                                        <p:tav tm="100000">
                                          <p:val>
                                            <p:strVal val="#ppt_x"/>
                                          </p:val>
                                        </p:tav>
                                      </p:tavLst>
                                    </p:anim>
                                    <p:anim calcmode="lin" valueType="num">
                                      <p:cBhvr additive="base">
                                        <p:cTn id="68" dur="7000" fill="hold"/>
                                        <p:tgtEl>
                                          <p:spTgt spid="22"/>
                                        </p:tgtEl>
                                        <p:attrNameLst>
                                          <p:attrName>ppt_y</p:attrName>
                                        </p:attrNameLst>
                                      </p:cBhvr>
                                      <p:tavLst>
                                        <p:tav tm="0">
                                          <p:val>
                                            <p:strVal val="#ppt_y"/>
                                          </p:val>
                                        </p:tav>
                                        <p:tav tm="100000">
                                          <p:val>
                                            <p:strVal val="#ppt_y"/>
                                          </p:val>
                                        </p:tav>
                                      </p:tavLst>
                                    </p:anim>
                                  </p:childTnLst>
                                </p:cTn>
                              </p:par>
                              <p:par>
                                <p:cTn id="69" presetID="2" presetClass="entr" presetSubtype="8" decel="5000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7000" fill="hold"/>
                                        <p:tgtEl>
                                          <p:spTgt spid="23"/>
                                        </p:tgtEl>
                                        <p:attrNameLst>
                                          <p:attrName>ppt_x</p:attrName>
                                        </p:attrNameLst>
                                      </p:cBhvr>
                                      <p:tavLst>
                                        <p:tav tm="0">
                                          <p:val>
                                            <p:strVal val="0-#ppt_w/2"/>
                                          </p:val>
                                        </p:tav>
                                        <p:tav tm="100000">
                                          <p:val>
                                            <p:strVal val="#ppt_x"/>
                                          </p:val>
                                        </p:tav>
                                      </p:tavLst>
                                    </p:anim>
                                    <p:anim calcmode="lin" valueType="num">
                                      <p:cBhvr additive="base">
                                        <p:cTn id="72" dur="7000" fill="hold"/>
                                        <p:tgtEl>
                                          <p:spTgt spid="23"/>
                                        </p:tgtEl>
                                        <p:attrNameLst>
                                          <p:attrName>ppt_y</p:attrName>
                                        </p:attrNameLst>
                                      </p:cBhvr>
                                      <p:tavLst>
                                        <p:tav tm="0">
                                          <p:val>
                                            <p:strVal val="#ppt_y"/>
                                          </p:val>
                                        </p:tav>
                                        <p:tav tm="100000">
                                          <p:val>
                                            <p:strVal val="#ppt_y"/>
                                          </p:val>
                                        </p:tav>
                                      </p:tavLst>
                                    </p:anim>
                                  </p:childTnLst>
                                </p:cTn>
                              </p:par>
                              <p:par>
                                <p:cTn id="73" presetID="2" presetClass="entr" presetSubtype="8" decel="5000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7000" fill="hold"/>
                                        <p:tgtEl>
                                          <p:spTgt spid="24"/>
                                        </p:tgtEl>
                                        <p:attrNameLst>
                                          <p:attrName>ppt_x</p:attrName>
                                        </p:attrNameLst>
                                      </p:cBhvr>
                                      <p:tavLst>
                                        <p:tav tm="0">
                                          <p:val>
                                            <p:strVal val="0-#ppt_w/2"/>
                                          </p:val>
                                        </p:tav>
                                        <p:tav tm="100000">
                                          <p:val>
                                            <p:strVal val="#ppt_x"/>
                                          </p:val>
                                        </p:tav>
                                      </p:tavLst>
                                    </p:anim>
                                    <p:anim calcmode="lin" valueType="num">
                                      <p:cBhvr additive="base">
                                        <p:cTn id="76" dur="7000" fill="hold"/>
                                        <p:tgtEl>
                                          <p:spTgt spid="24"/>
                                        </p:tgtEl>
                                        <p:attrNameLst>
                                          <p:attrName>ppt_y</p:attrName>
                                        </p:attrNameLst>
                                      </p:cBhvr>
                                      <p:tavLst>
                                        <p:tav tm="0">
                                          <p:val>
                                            <p:strVal val="#ppt_y"/>
                                          </p:val>
                                        </p:tav>
                                        <p:tav tm="100000">
                                          <p:val>
                                            <p:strVal val="#ppt_y"/>
                                          </p:val>
                                        </p:tav>
                                      </p:tavLst>
                                    </p:anim>
                                  </p:childTnLst>
                                </p:cTn>
                              </p:par>
                              <p:par>
                                <p:cTn id="77" presetID="2" presetClass="entr" presetSubtype="8" decel="5000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7000" fill="hold"/>
                                        <p:tgtEl>
                                          <p:spTgt spid="25"/>
                                        </p:tgtEl>
                                        <p:attrNameLst>
                                          <p:attrName>ppt_x</p:attrName>
                                        </p:attrNameLst>
                                      </p:cBhvr>
                                      <p:tavLst>
                                        <p:tav tm="0">
                                          <p:val>
                                            <p:strVal val="0-#ppt_w/2"/>
                                          </p:val>
                                        </p:tav>
                                        <p:tav tm="100000">
                                          <p:val>
                                            <p:strVal val="#ppt_x"/>
                                          </p:val>
                                        </p:tav>
                                      </p:tavLst>
                                    </p:anim>
                                    <p:anim calcmode="lin" valueType="num">
                                      <p:cBhvr additive="base">
                                        <p:cTn id="80" dur="7000" fill="hold"/>
                                        <p:tgtEl>
                                          <p:spTgt spid="25"/>
                                        </p:tgtEl>
                                        <p:attrNameLst>
                                          <p:attrName>ppt_y</p:attrName>
                                        </p:attrNameLst>
                                      </p:cBhvr>
                                      <p:tavLst>
                                        <p:tav tm="0">
                                          <p:val>
                                            <p:strVal val="#ppt_y"/>
                                          </p:val>
                                        </p:tav>
                                        <p:tav tm="100000">
                                          <p:val>
                                            <p:strVal val="#ppt_y"/>
                                          </p:val>
                                        </p:tav>
                                      </p:tavLst>
                                    </p:anim>
                                  </p:childTnLst>
                                </p:cTn>
                              </p:par>
                              <p:par>
                                <p:cTn id="81" presetID="2" presetClass="entr" presetSubtype="8" decel="5000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7000" fill="hold"/>
                                        <p:tgtEl>
                                          <p:spTgt spid="26"/>
                                        </p:tgtEl>
                                        <p:attrNameLst>
                                          <p:attrName>ppt_x</p:attrName>
                                        </p:attrNameLst>
                                      </p:cBhvr>
                                      <p:tavLst>
                                        <p:tav tm="0">
                                          <p:val>
                                            <p:strVal val="0-#ppt_w/2"/>
                                          </p:val>
                                        </p:tav>
                                        <p:tav tm="100000">
                                          <p:val>
                                            <p:strVal val="#ppt_x"/>
                                          </p:val>
                                        </p:tav>
                                      </p:tavLst>
                                    </p:anim>
                                    <p:anim calcmode="lin" valueType="num">
                                      <p:cBhvr additive="base">
                                        <p:cTn id="84" dur="7000" fill="hold"/>
                                        <p:tgtEl>
                                          <p:spTgt spid="26"/>
                                        </p:tgtEl>
                                        <p:attrNameLst>
                                          <p:attrName>ppt_y</p:attrName>
                                        </p:attrNameLst>
                                      </p:cBhvr>
                                      <p:tavLst>
                                        <p:tav tm="0">
                                          <p:val>
                                            <p:strVal val="#ppt_y"/>
                                          </p:val>
                                        </p:tav>
                                        <p:tav tm="100000">
                                          <p:val>
                                            <p:strVal val="#ppt_y"/>
                                          </p:val>
                                        </p:tav>
                                      </p:tavLst>
                                    </p:anim>
                                  </p:childTnLst>
                                </p:cTn>
                              </p:par>
                              <p:par>
                                <p:cTn id="85" presetID="2" presetClass="entr" presetSubtype="8" decel="5000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7000" fill="hold"/>
                                        <p:tgtEl>
                                          <p:spTgt spid="27"/>
                                        </p:tgtEl>
                                        <p:attrNameLst>
                                          <p:attrName>ppt_x</p:attrName>
                                        </p:attrNameLst>
                                      </p:cBhvr>
                                      <p:tavLst>
                                        <p:tav tm="0">
                                          <p:val>
                                            <p:strVal val="0-#ppt_w/2"/>
                                          </p:val>
                                        </p:tav>
                                        <p:tav tm="100000">
                                          <p:val>
                                            <p:strVal val="#ppt_x"/>
                                          </p:val>
                                        </p:tav>
                                      </p:tavLst>
                                    </p:anim>
                                    <p:anim calcmode="lin" valueType="num">
                                      <p:cBhvr additive="base">
                                        <p:cTn id="88" dur="7000" fill="hold"/>
                                        <p:tgtEl>
                                          <p:spTgt spid="27"/>
                                        </p:tgtEl>
                                        <p:attrNameLst>
                                          <p:attrName>ppt_y</p:attrName>
                                        </p:attrNameLst>
                                      </p:cBhvr>
                                      <p:tavLst>
                                        <p:tav tm="0">
                                          <p:val>
                                            <p:strVal val="#ppt_y"/>
                                          </p:val>
                                        </p:tav>
                                        <p:tav tm="100000">
                                          <p:val>
                                            <p:strVal val="#ppt_y"/>
                                          </p:val>
                                        </p:tav>
                                      </p:tavLst>
                                    </p:anim>
                                  </p:childTnLst>
                                </p:cTn>
                              </p:par>
                              <p:par>
                                <p:cTn id="89" presetID="2" presetClass="entr" presetSubtype="8" decel="50000" fill="hold" grpId="0" nodeType="with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7000" fill="hold"/>
                                        <p:tgtEl>
                                          <p:spTgt spid="28"/>
                                        </p:tgtEl>
                                        <p:attrNameLst>
                                          <p:attrName>ppt_x</p:attrName>
                                        </p:attrNameLst>
                                      </p:cBhvr>
                                      <p:tavLst>
                                        <p:tav tm="0">
                                          <p:val>
                                            <p:strVal val="0-#ppt_w/2"/>
                                          </p:val>
                                        </p:tav>
                                        <p:tav tm="100000">
                                          <p:val>
                                            <p:strVal val="#ppt_x"/>
                                          </p:val>
                                        </p:tav>
                                      </p:tavLst>
                                    </p:anim>
                                    <p:anim calcmode="lin" valueType="num">
                                      <p:cBhvr additive="base">
                                        <p:cTn id="92" dur="7000" fill="hold"/>
                                        <p:tgtEl>
                                          <p:spTgt spid="28"/>
                                        </p:tgtEl>
                                        <p:attrNameLst>
                                          <p:attrName>ppt_y</p:attrName>
                                        </p:attrNameLst>
                                      </p:cBhvr>
                                      <p:tavLst>
                                        <p:tav tm="0">
                                          <p:val>
                                            <p:strVal val="#ppt_y"/>
                                          </p:val>
                                        </p:tav>
                                        <p:tav tm="100000">
                                          <p:val>
                                            <p:strVal val="#ppt_y"/>
                                          </p:val>
                                        </p:tav>
                                      </p:tavLst>
                                    </p:anim>
                                  </p:childTnLst>
                                </p:cTn>
                              </p:par>
                              <p:par>
                                <p:cTn id="93" presetID="2" presetClass="entr" presetSubtype="8" decel="5000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 calcmode="lin" valueType="num">
                                      <p:cBhvr additive="base">
                                        <p:cTn id="95" dur="7000" fill="hold"/>
                                        <p:tgtEl>
                                          <p:spTgt spid="29"/>
                                        </p:tgtEl>
                                        <p:attrNameLst>
                                          <p:attrName>ppt_x</p:attrName>
                                        </p:attrNameLst>
                                      </p:cBhvr>
                                      <p:tavLst>
                                        <p:tav tm="0">
                                          <p:val>
                                            <p:strVal val="0-#ppt_w/2"/>
                                          </p:val>
                                        </p:tav>
                                        <p:tav tm="100000">
                                          <p:val>
                                            <p:strVal val="#ppt_x"/>
                                          </p:val>
                                        </p:tav>
                                      </p:tavLst>
                                    </p:anim>
                                    <p:anim calcmode="lin" valueType="num">
                                      <p:cBhvr additive="base">
                                        <p:cTn id="96" dur="7000" fill="hold"/>
                                        <p:tgtEl>
                                          <p:spTgt spid="29"/>
                                        </p:tgtEl>
                                        <p:attrNameLst>
                                          <p:attrName>ppt_y</p:attrName>
                                        </p:attrNameLst>
                                      </p:cBhvr>
                                      <p:tavLst>
                                        <p:tav tm="0">
                                          <p:val>
                                            <p:strVal val="#ppt_y"/>
                                          </p:val>
                                        </p:tav>
                                        <p:tav tm="100000">
                                          <p:val>
                                            <p:strVal val="#ppt_y"/>
                                          </p:val>
                                        </p:tav>
                                      </p:tavLst>
                                    </p:anim>
                                  </p:childTnLst>
                                </p:cTn>
                              </p:par>
                              <p:par>
                                <p:cTn id="97" presetID="2" presetClass="entr" presetSubtype="8" decel="5000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 calcmode="lin" valueType="num">
                                      <p:cBhvr additive="base">
                                        <p:cTn id="99" dur="7000" fill="hold"/>
                                        <p:tgtEl>
                                          <p:spTgt spid="30"/>
                                        </p:tgtEl>
                                        <p:attrNameLst>
                                          <p:attrName>ppt_x</p:attrName>
                                        </p:attrNameLst>
                                      </p:cBhvr>
                                      <p:tavLst>
                                        <p:tav tm="0">
                                          <p:val>
                                            <p:strVal val="0-#ppt_w/2"/>
                                          </p:val>
                                        </p:tav>
                                        <p:tav tm="100000">
                                          <p:val>
                                            <p:strVal val="#ppt_x"/>
                                          </p:val>
                                        </p:tav>
                                      </p:tavLst>
                                    </p:anim>
                                    <p:anim calcmode="lin" valueType="num">
                                      <p:cBhvr additive="base">
                                        <p:cTn id="100" dur="7000" fill="hold"/>
                                        <p:tgtEl>
                                          <p:spTgt spid="30"/>
                                        </p:tgtEl>
                                        <p:attrNameLst>
                                          <p:attrName>ppt_y</p:attrName>
                                        </p:attrNameLst>
                                      </p:cBhvr>
                                      <p:tavLst>
                                        <p:tav tm="0">
                                          <p:val>
                                            <p:strVal val="#ppt_y"/>
                                          </p:val>
                                        </p:tav>
                                        <p:tav tm="100000">
                                          <p:val>
                                            <p:strVal val="#ppt_y"/>
                                          </p:val>
                                        </p:tav>
                                      </p:tavLst>
                                    </p:anim>
                                  </p:childTnLst>
                                </p:cTn>
                              </p:par>
                              <p:par>
                                <p:cTn id="101" presetID="2" presetClass="entr" presetSubtype="8" decel="50000" fill="hold" grpId="0" nodeType="withEffect">
                                  <p:stCondLst>
                                    <p:cond delay="0"/>
                                  </p:stCondLst>
                                  <p:childTnLst>
                                    <p:set>
                                      <p:cBhvr>
                                        <p:cTn id="102" dur="1" fill="hold">
                                          <p:stCondLst>
                                            <p:cond delay="0"/>
                                          </p:stCondLst>
                                        </p:cTn>
                                        <p:tgtEl>
                                          <p:spTgt spid="31"/>
                                        </p:tgtEl>
                                        <p:attrNameLst>
                                          <p:attrName>style.visibility</p:attrName>
                                        </p:attrNameLst>
                                      </p:cBhvr>
                                      <p:to>
                                        <p:strVal val="visible"/>
                                      </p:to>
                                    </p:set>
                                    <p:anim calcmode="lin" valueType="num">
                                      <p:cBhvr additive="base">
                                        <p:cTn id="103" dur="7000" fill="hold"/>
                                        <p:tgtEl>
                                          <p:spTgt spid="31"/>
                                        </p:tgtEl>
                                        <p:attrNameLst>
                                          <p:attrName>ppt_x</p:attrName>
                                        </p:attrNameLst>
                                      </p:cBhvr>
                                      <p:tavLst>
                                        <p:tav tm="0">
                                          <p:val>
                                            <p:strVal val="0-#ppt_w/2"/>
                                          </p:val>
                                        </p:tav>
                                        <p:tav tm="100000">
                                          <p:val>
                                            <p:strVal val="#ppt_x"/>
                                          </p:val>
                                        </p:tav>
                                      </p:tavLst>
                                    </p:anim>
                                    <p:anim calcmode="lin" valueType="num">
                                      <p:cBhvr additive="base">
                                        <p:cTn id="104" dur="7000" fill="hold"/>
                                        <p:tgtEl>
                                          <p:spTgt spid="31"/>
                                        </p:tgtEl>
                                        <p:attrNameLst>
                                          <p:attrName>ppt_y</p:attrName>
                                        </p:attrNameLst>
                                      </p:cBhvr>
                                      <p:tavLst>
                                        <p:tav tm="0">
                                          <p:val>
                                            <p:strVal val="#ppt_y"/>
                                          </p:val>
                                        </p:tav>
                                        <p:tav tm="100000">
                                          <p:val>
                                            <p:strVal val="#ppt_y"/>
                                          </p:val>
                                        </p:tav>
                                      </p:tavLst>
                                    </p:anim>
                                  </p:childTnLst>
                                </p:cTn>
                              </p:par>
                              <p:par>
                                <p:cTn id="105" presetID="2" presetClass="entr" presetSubtype="8" decel="50000" fill="hold" grpId="0" nodeType="withEffect">
                                  <p:stCondLst>
                                    <p:cond delay="0"/>
                                  </p:stCondLst>
                                  <p:childTnLst>
                                    <p:set>
                                      <p:cBhvr>
                                        <p:cTn id="106" dur="1" fill="hold">
                                          <p:stCondLst>
                                            <p:cond delay="0"/>
                                          </p:stCondLst>
                                        </p:cTn>
                                        <p:tgtEl>
                                          <p:spTgt spid="32"/>
                                        </p:tgtEl>
                                        <p:attrNameLst>
                                          <p:attrName>style.visibility</p:attrName>
                                        </p:attrNameLst>
                                      </p:cBhvr>
                                      <p:to>
                                        <p:strVal val="visible"/>
                                      </p:to>
                                    </p:set>
                                    <p:anim calcmode="lin" valueType="num">
                                      <p:cBhvr additive="base">
                                        <p:cTn id="107" dur="7000" fill="hold"/>
                                        <p:tgtEl>
                                          <p:spTgt spid="32"/>
                                        </p:tgtEl>
                                        <p:attrNameLst>
                                          <p:attrName>ppt_x</p:attrName>
                                        </p:attrNameLst>
                                      </p:cBhvr>
                                      <p:tavLst>
                                        <p:tav tm="0">
                                          <p:val>
                                            <p:strVal val="0-#ppt_w/2"/>
                                          </p:val>
                                        </p:tav>
                                        <p:tav tm="100000">
                                          <p:val>
                                            <p:strVal val="#ppt_x"/>
                                          </p:val>
                                        </p:tav>
                                      </p:tavLst>
                                    </p:anim>
                                    <p:anim calcmode="lin" valueType="num">
                                      <p:cBhvr additive="base">
                                        <p:cTn id="108" dur="7000" fill="hold"/>
                                        <p:tgtEl>
                                          <p:spTgt spid="32"/>
                                        </p:tgtEl>
                                        <p:attrNameLst>
                                          <p:attrName>ppt_y</p:attrName>
                                        </p:attrNameLst>
                                      </p:cBhvr>
                                      <p:tavLst>
                                        <p:tav tm="0">
                                          <p:val>
                                            <p:strVal val="#ppt_y"/>
                                          </p:val>
                                        </p:tav>
                                        <p:tav tm="100000">
                                          <p:val>
                                            <p:strVal val="#ppt_y"/>
                                          </p:val>
                                        </p:tav>
                                      </p:tavLst>
                                    </p:anim>
                                  </p:childTnLst>
                                </p:cTn>
                              </p:par>
                              <p:par>
                                <p:cTn id="109" presetID="2" presetClass="entr" presetSubtype="8" decel="50000" fill="hold" grpId="0" nodeType="withEffect">
                                  <p:stCondLst>
                                    <p:cond delay="0"/>
                                  </p:stCondLst>
                                  <p:childTnLst>
                                    <p:set>
                                      <p:cBhvr>
                                        <p:cTn id="110" dur="1" fill="hold">
                                          <p:stCondLst>
                                            <p:cond delay="0"/>
                                          </p:stCondLst>
                                        </p:cTn>
                                        <p:tgtEl>
                                          <p:spTgt spid="33"/>
                                        </p:tgtEl>
                                        <p:attrNameLst>
                                          <p:attrName>style.visibility</p:attrName>
                                        </p:attrNameLst>
                                      </p:cBhvr>
                                      <p:to>
                                        <p:strVal val="visible"/>
                                      </p:to>
                                    </p:set>
                                    <p:anim calcmode="lin" valueType="num">
                                      <p:cBhvr additive="base">
                                        <p:cTn id="111" dur="7000" fill="hold"/>
                                        <p:tgtEl>
                                          <p:spTgt spid="33"/>
                                        </p:tgtEl>
                                        <p:attrNameLst>
                                          <p:attrName>ppt_x</p:attrName>
                                        </p:attrNameLst>
                                      </p:cBhvr>
                                      <p:tavLst>
                                        <p:tav tm="0">
                                          <p:val>
                                            <p:strVal val="0-#ppt_w/2"/>
                                          </p:val>
                                        </p:tav>
                                        <p:tav tm="100000">
                                          <p:val>
                                            <p:strVal val="#ppt_x"/>
                                          </p:val>
                                        </p:tav>
                                      </p:tavLst>
                                    </p:anim>
                                    <p:anim calcmode="lin" valueType="num">
                                      <p:cBhvr additive="base">
                                        <p:cTn id="112" dur="7000" fill="hold"/>
                                        <p:tgtEl>
                                          <p:spTgt spid="33"/>
                                        </p:tgtEl>
                                        <p:attrNameLst>
                                          <p:attrName>ppt_y</p:attrName>
                                        </p:attrNameLst>
                                      </p:cBhvr>
                                      <p:tavLst>
                                        <p:tav tm="0">
                                          <p:val>
                                            <p:strVal val="#ppt_y"/>
                                          </p:val>
                                        </p:tav>
                                        <p:tav tm="100000">
                                          <p:val>
                                            <p:strVal val="#ppt_y"/>
                                          </p:val>
                                        </p:tav>
                                      </p:tavLst>
                                    </p:anim>
                                  </p:childTnLst>
                                </p:cTn>
                              </p:par>
                              <p:par>
                                <p:cTn id="113" presetID="2" presetClass="entr" presetSubtype="8" decel="50000" fill="hold" grpId="0" nodeType="withEffect">
                                  <p:stCondLst>
                                    <p:cond delay="0"/>
                                  </p:stCondLst>
                                  <p:childTnLst>
                                    <p:set>
                                      <p:cBhvr>
                                        <p:cTn id="114" dur="1" fill="hold">
                                          <p:stCondLst>
                                            <p:cond delay="0"/>
                                          </p:stCondLst>
                                        </p:cTn>
                                        <p:tgtEl>
                                          <p:spTgt spid="34"/>
                                        </p:tgtEl>
                                        <p:attrNameLst>
                                          <p:attrName>style.visibility</p:attrName>
                                        </p:attrNameLst>
                                      </p:cBhvr>
                                      <p:to>
                                        <p:strVal val="visible"/>
                                      </p:to>
                                    </p:set>
                                    <p:anim calcmode="lin" valueType="num">
                                      <p:cBhvr additive="base">
                                        <p:cTn id="115" dur="7000" fill="hold"/>
                                        <p:tgtEl>
                                          <p:spTgt spid="34"/>
                                        </p:tgtEl>
                                        <p:attrNameLst>
                                          <p:attrName>ppt_x</p:attrName>
                                        </p:attrNameLst>
                                      </p:cBhvr>
                                      <p:tavLst>
                                        <p:tav tm="0">
                                          <p:val>
                                            <p:strVal val="0-#ppt_w/2"/>
                                          </p:val>
                                        </p:tav>
                                        <p:tav tm="100000">
                                          <p:val>
                                            <p:strVal val="#ppt_x"/>
                                          </p:val>
                                        </p:tav>
                                      </p:tavLst>
                                    </p:anim>
                                    <p:anim calcmode="lin" valueType="num">
                                      <p:cBhvr additive="base">
                                        <p:cTn id="116" dur="7000" fill="hold"/>
                                        <p:tgtEl>
                                          <p:spTgt spid="34"/>
                                        </p:tgtEl>
                                        <p:attrNameLst>
                                          <p:attrName>ppt_y</p:attrName>
                                        </p:attrNameLst>
                                      </p:cBhvr>
                                      <p:tavLst>
                                        <p:tav tm="0">
                                          <p:val>
                                            <p:strVal val="#ppt_y"/>
                                          </p:val>
                                        </p:tav>
                                        <p:tav tm="100000">
                                          <p:val>
                                            <p:strVal val="#ppt_y"/>
                                          </p:val>
                                        </p:tav>
                                      </p:tavLst>
                                    </p:anim>
                                  </p:childTnLst>
                                </p:cTn>
                              </p:par>
                              <p:par>
                                <p:cTn id="117" presetID="2" presetClass="entr" presetSubtype="8" decel="50000" fill="hold" grpId="0" nodeType="withEffect">
                                  <p:stCondLst>
                                    <p:cond delay="0"/>
                                  </p:stCondLst>
                                  <p:childTnLst>
                                    <p:set>
                                      <p:cBhvr>
                                        <p:cTn id="118" dur="1" fill="hold">
                                          <p:stCondLst>
                                            <p:cond delay="0"/>
                                          </p:stCondLst>
                                        </p:cTn>
                                        <p:tgtEl>
                                          <p:spTgt spid="35"/>
                                        </p:tgtEl>
                                        <p:attrNameLst>
                                          <p:attrName>style.visibility</p:attrName>
                                        </p:attrNameLst>
                                      </p:cBhvr>
                                      <p:to>
                                        <p:strVal val="visible"/>
                                      </p:to>
                                    </p:set>
                                    <p:anim calcmode="lin" valueType="num">
                                      <p:cBhvr additive="base">
                                        <p:cTn id="119" dur="7000" fill="hold"/>
                                        <p:tgtEl>
                                          <p:spTgt spid="35"/>
                                        </p:tgtEl>
                                        <p:attrNameLst>
                                          <p:attrName>ppt_x</p:attrName>
                                        </p:attrNameLst>
                                      </p:cBhvr>
                                      <p:tavLst>
                                        <p:tav tm="0">
                                          <p:val>
                                            <p:strVal val="0-#ppt_w/2"/>
                                          </p:val>
                                        </p:tav>
                                        <p:tav tm="100000">
                                          <p:val>
                                            <p:strVal val="#ppt_x"/>
                                          </p:val>
                                        </p:tav>
                                      </p:tavLst>
                                    </p:anim>
                                    <p:anim calcmode="lin" valueType="num">
                                      <p:cBhvr additive="base">
                                        <p:cTn id="120" dur="7000" fill="hold"/>
                                        <p:tgtEl>
                                          <p:spTgt spid="35"/>
                                        </p:tgtEl>
                                        <p:attrNameLst>
                                          <p:attrName>ppt_y</p:attrName>
                                        </p:attrNameLst>
                                      </p:cBhvr>
                                      <p:tavLst>
                                        <p:tav tm="0">
                                          <p:val>
                                            <p:strVal val="#ppt_y"/>
                                          </p:val>
                                        </p:tav>
                                        <p:tav tm="100000">
                                          <p:val>
                                            <p:strVal val="#ppt_y"/>
                                          </p:val>
                                        </p:tav>
                                      </p:tavLst>
                                    </p:anim>
                                  </p:childTnLst>
                                </p:cTn>
                              </p:par>
                              <p:par>
                                <p:cTn id="121" presetID="2" presetClass="entr" presetSubtype="8" decel="50000" fill="hold" grpId="0" nodeType="withEffect">
                                  <p:stCondLst>
                                    <p:cond delay="0"/>
                                  </p:stCondLst>
                                  <p:childTnLst>
                                    <p:set>
                                      <p:cBhvr>
                                        <p:cTn id="122" dur="1" fill="hold">
                                          <p:stCondLst>
                                            <p:cond delay="0"/>
                                          </p:stCondLst>
                                        </p:cTn>
                                        <p:tgtEl>
                                          <p:spTgt spid="36"/>
                                        </p:tgtEl>
                                        <p:attrNameLst>
                                          <p:attrName>style.visibility</p:attrName>
                                        </p:attrNameLst>
                                      </p:cBhvr>
                                      <p:to>
                                        <p:strVal val="visible"/>
                                      </p:to>
                                    </p:set>
                                    <p:anim calcmode="lin" valueType="num">
                                      <p:cBhvr additive="base">
                                        <p:cTn id="123" dur="7000" fill="hold"/>
                                        <p:tgtEl>
                                          <p:spTgt spid="36"/>
                                        </p:tgtEl>
                                        <p:attrNameLst>
                                          <p:attrName>ppt_x</p:attrName>
                                        </p:attrNameLst>
                                      </p:cBhvr>
                                      <p:tavLst>
                                        <p:tav tm="0">
                                          <p:val>
                                            <p:strVal val="0-#ppt_w/2"/>
                                          </p:val>
                                        </p:tav>
                                        <p:tav tm="100000">
                                          <p:val>
                                            <p:strVal val="#ppt_x"/>
                                          </p:val>
                                        </p:tav>
                                      </p:tavLst>
                                    </p:anim>
                                    <p:anim calcmode="lin" valueType="num">
                                      <p:cBhvr additive="base">
                                        <p:cTn id="124" dur="7000" fill="hold"/>
                                        <p:tgtEl>
                                          <p:spTgt spid="36"/>
                                        </p:tgtEl>
                                        <p:attrNameLst>
                                          <p:attrName>ppt_y</p:attrName>
                                        </p:attrNameLst>
                                      </p:cBhvr>
                                      <p:tavLst>
                                        <p:tav tm="0">
                                          <p:val>
                                            <p:strVal val="#ppt_y"/>
                                          </p:val>
                                        </p:tav>
                                        <p:tav tm="100000">
                                          <p:val>
                                            <p:strVal val="#ppt_y"/>
                                          </p:val>
                                        </p:tav>
                                      </p:tavLst>
                                    </p:anim>
                                  </p:childTnLst>
                                </p:cTn>
                              </p:par>
                              <p:par>
                                <p:cTn id="125" presetID="2" presetClass="entr" presetSubtype="8" decel="50000" fill="hold" grpId="0" nodeType="withEffect">
                                  <p:stCondLst>
                                    <p:cond delay="0"/>
                                  </p:stCondLst>
                                  <p:childTnLst>
                                    <p:set>
                                      <p:cBhvr>
                                        <p:cTn id="126" dur="1" fill="hold">
                                          <p:stCondLst>
                                            <p:cond delay="0"/>
                                          </p:stCondLst>
                                        </p:cTn>
                                        <p:tgtEl>
                                          <p:spTgt spid="37"/>
                                        </p:tgtEl>
                                        <p:attrNameLst>
                                          <p:attrName>style.visibility</p:attrName>
                                        </p:attrNameLst>
                                      </p:cBhvr>
                                      <p:to>
                                        <p:strVal val="visible"/>
                                      </p:to>
                                    </p:set>
                                    <p:anim calcmode="lin" valueType="num">
                                      <p:cBhvr additive="base">
                                        <p:cTn id="127" dur="7000" fill="hold"/>
                                        <p:tgtEl>
                                          <p:spTgt spid="37"/>
                                        </p:tgtEl>
                                        <p:attrNameLst>
                                          <p:attrName>ppt_x</p:attrName>
                                        </p:attrNameLst>
                                      </p:cBhvr>
                                      <p:tavLst>
                                        <p:tav tm="0">
                                          <p:val>
                                            <p:strVal val="0-#ppt_w/2"/>
                                          </p:val>
                                        </p:tav>
                                        <p:tav tm="100000">
                                          <p:val>
                                            <p:strVal val="#ppt_x"/>
                                          </p:val>
                                        </p:tav>
                                      </p:tavLst>
                                    </p:anim>
                                    <p:anim calcmode="lin" valueType="num">
                                      <p:cBhvr additive="base">
                                        <p:cTn id="128" dur="7000" fill="hold"/>
                                        <p:tgtEl>
                                          <p:spTgt spid="37"/>
                                        </p:tgtEl>
                                        <p:attrNameLst>
                                          <p:attrName>ppt_y</p:attrName>
                                        </p:attrNameLst>
                                      </p:cBhvr>
                                      <p:tavLst>
                                        <p:tav tm="0">
                                          <p:val>
                                            <p:strVal val="#ppt_y"/>
                                          </p:val>
                                        </p:tav>
                                        <p:tav tm="100000">
                                          <p:val>
                                            <p:strVal val="#ppt_y"/>
                                          </p:val>
                                        </p:tav>
                                      </p:tavLst>
                                    </p:anim>
                                  </p:childTnLst>
                                </p:cTn>
                              </p:par>
                              <p:par>
                                <p:cTn id="129" presetID="2" presetClass="entr" presetSubtype="8" decel="50000" fill="hold" grpId="0" nodeType="withEffect">
                                  <p:stCondLst>
                                    <p:cond delay="0"/>
                                  </p:stCondLst>
                                  <p:childTnLst>
                                    <p:set>
                                      <p:cBhvr>
                                        <p:cTn id="130" dur="1" fill="hold">
                                          <p:stCondLst>
                                            <p:cond delay="0"/>
                                          </p:stCondLst>
                                        </p:cTn>
                                        <p:tgtEl>
                                          <p:spTgt spid="38"/>
                                        </p:tgtEl>
                                        <p:attrNameLst>
                                          <p:attrName>style.visibility</p:attrName>
                                        </p:attrNameLst>
                                      </p:cBhvr>
                                      <p:to>
                                        <p:strVal val="visible"/>
                                      </p:to>
                                    </p:set>
                                    <p:anim calcmode="lin" valueType="num">
                                      <p:cBhvr additive="base">
                                        <p:cTn id="131" dur="7000" fill="hold"/>
                                        <p:tgtEl>
                                          <p:spTgt spid="38"/>
                                        </p:tgtEl>
                                        <p:attrNameLst>
                                          <p:attrName>ppt_x</p:attrName>
                                        </p:attrNameLst>
                                      </p:cBhvr>
                                      <p:tavLst>
                                        <p:tav tm="0">
                                          <p:val>
                                            <p:strVal val="0-#ppt_w/2"/>
                                          </p:val>
                                        </p:tav>
                                        <p:tav tm="100000">
                                          <p:val>
                                            <p:strVal val="#ppt_x"/>
                                          </p:val>
                                        </p:tav>
                                      </p:tavLst>
                                    </p:anim>
                                    <p:anim calcmode="lin" valueType="num">
                                      <p:cBhvr additive="base">
                                        <p:cTn id="132" dur="7000" fill="hold"/>
                                        <p:tgtEl>
                                          <p:spTgt spid="38"/>
                                        </p:tgtEl>
                                        <p:attrNameLst>
                                          <p:attrName>ppt_y</p:attrName>
                                        </p:attrNameLst>
                                      </p:cBhvr>
                                      <p:tavLst>
                                        <p:tav tm="0">
                                          <p:val>
                                            <p:strVal val="#ppt_y"/>
                                          </p:val>
                                        </p:tav>
                                        <p:tav tm="100000">
                                          <p:val>
                                            <p:strVal val="#ppt_y"/>
                                          </p:val>
                                        </p:tav>
                                      </p:tavLst>
                                    </p:anim>
                                  </p:childTnLst>
                                </p:cTn>
                              </p:par>
                              <p:par>
                                <p:cTn id="133" presetID="2" presetClass="entr" presetSubtype="8" decel="50000" fill="hold" grpId="0" nodeType="withEffect">
                                  <p:stCondLst>
                                    <p:cond delay="0"/>
                                  </p:stCondLst>
                                  <p:childTnLst>
                                    <p:set>
                                      <p:cBhvr>
                                        <p:cTn id="134" dur="1" fill="hold">
                                          <p:stCondLst>
                                            <p:cond delay="0"/>
                                          </p:stCondLst>
                                        </p:cTn>
                                        <p:tgtEl>
                                          <p:spTgt spid="39"/>
                                        </p:tgtEl>
                                        <p:attrNameLst>
                                          <p:attrName>style.visibility</p:attrName>
                                        </p:attrNameLst>
                                      </p:cBhvr>
                                      <p:to>
                                        <p:strVal val="visible"/>
                                      </p:to>
                                    </p:set>
                                    <p:anim calcmode="lin" valueType="num">
                                      <p:cBhvr additive="base">
                                        <p:cTn id="135" dur="7000" fill="hold"/>
                                        <p:tgtEl>
                                          <p:spTgt spid="39"/>
                                        </p:tgtEl>
                                        <p:attrNameLst>
                                          <p:attrName>ppt_x</p:attrName>
                                        </p:attrNameLst>
                                      </p:cBhvr>
                                      <p:tavLst>
                                        <p:tav tm="0">
                                          <p:val>
                                            <p:strVal val="0-#ppt_w/2"/>
                                          </p:val>
                                        </p:tav>
                                        <p:tav tm="100000">
                                          <p:val>
                                            <p:strVal val="#ppt_x"/>
                                          </p:val>
                                        </p:tav>
                                      </p:tavLst>
                                    </p:anim>
                                    <p:anim calcmode="lin" valueType="num">
                                      <p:cBhvr additive="base">
                                        <p:cTn id="136" dur="7000" fill="hold"/>
                                        <p:tgtEl>
                                          <p:spTgt spid="39"/>
                                        </p:tgtEl>
                                        <p:attrNameLst>
                                          <p:attrName>ppt_y</p:attrName>
                                        </p:attrNameLst>
                                      </p:cBhvr>
                                      <p:tavLst>
                                        <p:tav tm="0">
                                          <p:val>
                                            <p:strVal val="#ppt_y"/>
                                          </p:val>
                                        </p:tav>
                                        <p:tav tm="100000">
                                          <p:val>
                                            <p:strVal val="#ppt_y"/>
                                          </p:val>
                                        </p:tav>
                                      </p:tavLst>
                                    </p:anim>
                                  </p:childTnLst>
                                </p:cTn>
                              </p:par>
                              <p:par>
                                <p:cTn id="137" presetID="2" presetClass="entr" presetSubtype="8" decel="50000" fill="hold" grpId="0" nodeType="withEffect">
                                  <p:stCondLst>
                                    <p:cond delay="0"/>
                                  </p:stCondLst>
                                  <p:childTnLst>
                                    <p:set>
                                      <p:cBhvr>
                                        <p:cTn id="138" dur="1" fill="hold">
                                          <p:stCondLst>
                                            <p:cond delay="0"/>
                                          </p:stCondLst>
                                        </p:cTn>
                                        <p:tgtEl>
                                          <p:spTgt spid="40"/>
                                        </p:tgtEl>
                                        <p:attrNameLst>
                                          <p:attrName>style.visibility</p:attrName>
                                        </p:attrNameLst>
                                      </p:cBhvr>
                                      <p:to>
                                        <p:strVal val="visible"/>
                                      </p:to>
                                    </p:set>
                                    <p:anim calcmode="lin" valueType="num">
                                      <p:cBhvr additive="base">
                                        <p:cTn id="139" dur="7000" fill="hold"/>
                                        <p:tgtEl>
                                          <p:spTgt spid="40"/>
                                        </p:tgtEl>
                                        <p:attrNameLst>
                                          <p:attrName>ppt_x</p:attrName>
                                        </p:attrNameLst>
                                      </p:cBhvr>
                                      <p:tavLst>
                                        <p:tav tm="0">
                                          <p:val>
                                            <p:strVal val="0-#ppt_w/2"/>
                                          </p:val>
                                        </p:tav>
                                        <p:tav tm="100000">
                                          <p:val>
                                            <p:strVal val="#ppt_x"/>
                                          </p:val>
                                        </p:tav>
                                      </p:tavLst>
                                    </p:anim>
                                    <p:anim calcmode="lin" valueType="num">
                                      <p:cBhvr additive="base">
                                        <p:cTn id="140" dur="7000" fill="hold"/>
                                        <p:tgtEl>
                                          <p:spTgt spid="40"/>
                                        </p:tgtEl>
                                        <p:attrNameLst>
                                          <p:attrName>ppt_y</p:attrName>
                                        </p:attrNameLst>
                                      </p:cBhvr>
                                      <p:tavLst>
                                        <p:tav tm="0">
                                          <p:val>
                                            <p:strVal val="#ppt_y"/>
                                          </p:val>
                                        </p:tav>
                                        <p:tav tm="100000">
                                          <p:val>
                                            <p:strVal val="#ppt_y"/>
                                          </p:val>
                                        </p:tav>
                                      </p:tavLst>
                                    </p:anim>
                                  </p:childTnLst>
                                </p:cTn>
                              </p:par>
                              <p:par>
                                <p:cTn id="141" presetID="2" presetClass="entr" presetSubtype="8" decel="50000" fill="hold" grpId="0" nodeType="withEffect">
                                  <p:stCondLst>
                                    <p:cond delay="0"/>
                                  </p:stCondLst>
                                  <p:childTnLst>
                                    <p:set>
                                      <p:cBhvr>
                                        <p:cTn id="142" dur="1" fill="hold">
                                          <p:stCondLst>
                                            <p:cond delay="0"/>
                                          </p:stCondLst>
                                        </p:cTn>
                                        <p:tgtEl>
                                          <p:spTgt spid="41"/>
                                        </p:tgtEl>
                                        <p:attrNameLst>
                                          <p:attrName>style.visibility</p:attrName>
                                        </p:attrNameLst>
                                      </p:cBhvr>
                                      <p:to>
                                        <p:strVal val="visible"/>
                                      </p:to>
                                    </p:set>
                                    <p:anim calcmode="lin" valueType="num">
                                      <p:cBhvr additive="base">
                                        <p:cTn id="143" dur="7000" fill="hold"/>
                                        <p:tgtEl>
                                          <p:spTgt spid="41"/>
                                        </p:tgtEl>
                                        <p:attrNameLst>
                                          <p:attrName>ppt_x</p:attrName>
                                        </p:attrNameLst>
                                      </p:cBhvr>
                                      <p:tavLst>
                                        <p:tav tm="0">
                                          <p:val>
                                            <p:strVal val="0-#ppt_w/2"/>
                                          </p:val>
                                        </p:tav>
                                        <p:tav tm="100000">
                                          <p:val>
                                            <p:strVal val="#ppt_x"/>
                                          </p:val>
                                        </p:tav>
                                      </p:tavLst>
                                    </p:anim>
                                    <p:anim calcmode="lin" valueType="num">
                                      <p:cBhvr additive="base">
                                        <p:cTn id="144" dur="7000" fill="hold"/>
                                        <p:tgtEl>
                                          <p:spTgt spid="41"/>
                                        </p:tgtEl>
                                        <p:attrNameLst>
                                          <p:attrName>ppt_y</p:attrName>
                                        </p:attrNameLst>
                                      </p:cBhvr>
                                      <p:tavLst>
                                        <p:tav tm="0">
                                          <p:val>
                                            <p:strVal val="#ppt_y"/>
                                          </p:val>
                                        </p:tav>
                                        <p:tav tm="100000">
                                          <p:val>
                                            <p:strVal val="#ppt_y"/>
                                          </p:val>
                                        </p:tav>
                                      </p:tavLst>
                                    </p:anim>
                                  </p:childTnLst>
                                </p:cTn>
                              </p:par>
                              <p:par>
                                <p:cTn id="145" presetID="2" presetClass="entr" presetSubtype="8" decel="50000" fill="hold" grpId="0" nodeType="withEffect">
                                  <p:stCondLst>
                                    <p:cond delay="0"/>
                                  </p:stCondLst>
                                  <p:childTnLst>
                                    <p:set>
                                      <p:cBhvr>
                                        <p:cTn id="146" dur="1" fill="hold">
                                          <p:stCondLst>
                                            <p:cond delay="0"/>
                                          </p:stCondLst>
                                        </p:cTn>
                                        <p:tgtEl>
                                          <p:spTgt spid="42"/>
                                        </p:tgtEl>
                                        <p:attrNameLst>
                                          <p:attrName>style.visibility</p:attrName>
                                        </p:attrNameLst>
                                      </p:cBhvr>
                                      <p:to>
                                        <p:strVal val="visible"/>
                                      </p:to>
                                    </p:set>
                                    <p:anim calcmode="lin" valueType="num">
                                      <p:cBhvr additive="base">
                                        <p:cTn id="147" dur="7000" fill="hold"/>
                                        <p:tgtEl>
                                          <p:spTgt spid="42"/>
                                        </p:tgtEl>
                                        <p:attrNameLst>
                                          <p:attrName>ppt_x</p:attrName>
                                        </p:attrNameLst>
                                      </p:cBhvr>
                                      <p:tavLst>
                                        <p:tav tm="0">
                                          <p:val>
                                            <p:strVal val="0-#ppt_w/2"/>
                                          </p:val>
                                        </p:tav>
                                        <p:tav tm="100000">
                                          <p:val>
                                            <p:strVal val="#ppt_x"/>
                                          </p:val>
                                        </p:tav>
                                      </p:tavLst>
                                    </p:anim>
                                    <p:anim calcmode="lin" valueType="num">
                                      <p:cBhvr additive="base">
                                        <p:cTn id="148" dur="7000" fill="hold"/>
                                        <p:tgtEl>
                                          <p:spTgt spid="42"/>
                                        </p:tgtEl>
                                        <p:attrNameLst>
                                          <p:attrName>ppt_y</p:attrName>
                                        </p:attrNameLst>
                                      </p:cBhvr>
                                      <p:tavLst>
                                        <p:tav tm="0">
                                          <p:val>
                                            <p:strVal val="#ppt_y"/>
                                          </p:val>
                                        </p:tav>
                                        <p:tav tm="100000">
                                          <p:val>
                                            <p:strVal val="#ppt_y"/>
                                          </p:val>
                                        </p:tav>
                                      </p:tavLst>
                                    </p:anim>
                                  </p:childTnLst>
                                </p:cTn>
                              </p:par>
                              <p:par>
                                <p:cTn id="149" presetID="2" presetClass="entr" presetSubtype="8" decel="50000" fill="hold" grpId="0" nodeType="withEffect">
                                  <p:stCondLst>
                                    <p:cond delay="0"/>
                                  </p:stCondLst>
                                  <p:childTnLst>
                                    <p:set>
                                      <p:cBhvr>
                                        <p:cTn id="150" dur="1" fill="hold">
                                          <p:stCondLst>
                                            <p:cond delay="0"/>
                                          </p:stCondLst>
                                        </p:cTn>
                                        <p:tgtEl>
                                          <p:spTgt spid="43"/>
                                        </p:tgtEl>
                                        <p:attrNameLst>
                                          <p:attrName>style.visibility</p:attrName>
                                        </p:attrNameLst>
                                      </p:cBhvr>
                                      <p:to>
                                        <p:strVal val="visible"/>
                                      </p:to>
                                    </p:set>
                                    <p:anim calcmode="lin" valueType="num">
                                      <p:cBhvr additive="base">
                                        <p:cTn id="151" dur="7000" fill="hold"/>
                                        <p:tgtEl>
                                          <p:spTgt spid="43"/>
                                        </p:tgtEl>
                                        <p:attrNameLst>
                                          <p:attrName>ppt_x</p:attrName>
                                        </p:attrNameLst>
                                      </p:cBhvr>
                                      <p:tavLst>
                                        <p:tav tm="0">
                                          <p:val>
                                            <p:strVal val="0-#ppt_w/2"/>
                                          </p:val>
                                        </p:tav>
                                        <p:tav tm="100000">
                                          <p:val>
                                            <p:strVal val="#ppt_x"/>
                                          </p:val>
                                        </p:tav>
                                      </p:tavLst>
                                    </p:anim>
                                    <p:anim calcmode="lin" valueType="num">
                                      <p:cBhvr additive="base">
                                        <p:cTn id="152" dur="7000" fill="hold"/>
                                        <p:tgtEl>
                                          <p:spTgt spid="43"/>
                                        </p:tgtEl>
                                        <p:attrNameLst>
                                          <p:attrName>ppt_y</p:attrName>
                                        </p:attrNameLst>
                                      </p:cBhvr>
                                      <p:tavLst>
                                        <p:tav tm="0">
                                          <p:val>
                                            <p:strVal val="#ppt_y"/>
                                          </p:val>
                                        </p:tav>
                                        <p:tav tm="100000">
                                          <p:val>
                                            <p:strVal val="#ppt_y"/>
                                          </p:val>
                                        </p:tav>
                                      </p:tavLst>
                                    </p:anim>
                                  </p:childTnLst>
                                </p:cTn>
                              </p:par>
                              <p:par>
                                <p:cTn id="153" presetID="2" presetClass="entr" presetSubtype="8" decel="50000" fill="hold" grpId="0" nodeType="withEffect">
                                  <p:stCondLst>
                                    <p:cond delay="0"/>
                                  </p:stCondLst>
                                  <p:childTnLst>
                                    <p:set>
                                      <p:cBhvr>
                                        <p:cTn id="154" dur="1" fill="hold">
                                          <p:stCondLst>
                                            <p:cond delay="0"/>
                                          </p:stCondLst>
                                        </p:cTn>
                                        <p:tgtEl>
                                          <p:spTgt spid="44"/>
                                        </p:tgtEl>
                                        <p:attrNameLst>
                                          <p:attrName>style.visibility</p:attrName>
                                        </p:attrNameLst>
                                      </p:cBhvr>
                                      <p:to>
                                        <p:strVal val="visible"/>
                                      </p:to>
                                    </p:set>
                                    <p:anim calcmode="lin" valueType="num">
                                      <p:cBhvr additive="base">
                                        <p:cTn id="155" dur="7000" fill="hold"/>
                                        <p:tgtEl>
                                          <p:spTgt spid="44"/>
                                        </p:tgtEl>
                                        <p:attrNameLst>
                                          <p:attrName>ppt_x</p:attrName>
                                        </p:attrNameLst>
                                      </p:cBhvr>
                                      <p:tavLst>
                                        <p:tav tm="0">
                                          <p:val>
                                            <p:strVal val="0-#ppt_w/2"/>
                                          </p:val>
                                        </p:tav>
                                        <p:tav tm="100000">
                                          <p:val>
                                            <p:strVal val="#ppt_x"/>
                                          </p:val>
                                        </p:tav>
                                      </p:tavLst>
                                    </p:anim>
                                    <p:anim calcmode="lin" valueType="num">
                                      <p:cBhvr additive="base">
                                        <p:cTn id="156" dur="7000" fill="hold"/>
                                        <p:tgtEl>
                                          <p:spTgt spid="44"/>
                                        </p:tgtEl>
                                        <p:attrNameLst>
                                          <p:attrName>ppt_y</p:attrName>
                                        </p:attrNameLst>
                                      </p:cBhvr>
                                      <p:tavLst>
                                        <p:tav tm="0">
                                          <p:val>
                                            <p:strVal val="#ppt_y"/>
                                          </p:val>
                                        </p:tav>
                                        <p:tav tm="100000">
                                          <p:val>
                                            <p:strVal val="#ppt_y"/>
                                          </p:val>
                                        </p:tav>
                                      </p:tavLst>
                                    </p:anim>
                                  </p:childTnLst>
                                </p:cTn>
                              </p:par>
                              <p:par>
                                <p:cTn id="157" presetID="2" presetClass="entr" presetSubtype="8" decel="50000" fill="hold" grpId="0" nodeType="withEffect">
                                  <p:stCondLst>
                                    <p:cond delay="0"/>
                                  </p:stCondLst>
                                  <p:childTnLst>
                                    <p:set>
                                      <p:cBhvr>
                                        <p:cTn id="158" dur="1" fill="hold">
                                          <p:stCondLst>
                                            <p:cond delay="0"/>
                                          </p:stCondLst>
                                        </p:cTn>
                                        <p:tgtEl>
                                          <p:spTgt spid="45"/>
                                        </p:tgtEl>
                                        <p:attrNameLst>
                                          <p:attrName>style.visibility</p:attrName>
                                        </p:attrNameLst>
                                      </p:cBhvr>
                                      <p:to>
                                        <p:strVal val="visible"/>
                                      </p:to>
                                    </p:set>
                                    <p:anim calcmode="lin" valueType="num">
                                      <p:cBhvr additive="base">
                                        <p:cTn id="159" dur="7000" fill="hold"/>
                                        <p:tgtEl>
                                          <p:spTgt spid="45"/>
                                        </p:tgtEl>
                                        <p:attrNameLst>
                                          <p:attrName>ppt_x</p:attrName>
                                        </p:attrNameLst>
                                      </p:cBhvr>
                                      <p:tavLst>
                                        <p:tav tm="0">
                                          <p:val>
                                            <p:strVal val="0-#ppt_w/2"/>
                                          </p:val>
                                        </p:tav>
                                        <p:tav tm="100000">
                                          <p:val>
                                            <p:strVal val="#ppt_x"/>
                                          </p:val>
                                        </p:tav>
                                      </p:tavLst>
                                    </p:anim>
                                    <p:anim calcmode="lin" valueType="num">
                                      <p:cBhvr additive="base">
                                        <p:cTn id="160" dur="7000" fill="hold"/>
                                        <p:tgtEl>
                                          <p:spTgt spid="45"/>
                                        </p:tgtEl>
                                        <p:attrNameLst>
                                          <p:attrName>ppt_y</p:attrName>
                                        </p:attrNameLst>
                                      </p:cBhvr>
                                      <p:tavLst>
                                        <p:tav tm="0">
                                          <p:val>
                                            <p:strVal val="#ppt_y"/>
                                          </p:val>
                                        </p:tav>
                                        <p:tav tm="100000">
                                          <p:val>
                                            <p:strVal val="#ppt_y"/>
                                          </p:val>
                                        </p:tav>
                                      </p:tavLst>
                                    </p:anim>
                                  </p:childTnLst>
                                </p:cTn>
                              </p:par>
                              <p:par>
                                <p:cTn id="161" presetID="2" presetClass="entr" presetSubtype="8" decel="50000" fill="hold" grpId="0" nodeType="withEffect">
                                  <p:stCondLst>
                                    <p:cond delay="0"/>
                                  </p:stCondLst>
                                  <p:childTnLst>
                                    <p:set>
                                      <p:cBhvr>
                                        <p:cTn id="162" dur="1" fill="hold">
                                          <p:stCondLst>
                                            <p:cond delay="0"/>
                                          </p:stCondLst>
                                        </p:cTn>
                                        <p:tgtEl>
                                          <p:spTgt spid="46"/>
                                        </p:tgtEl>
                                        <p:attrNameLst>
                                          <p:attrName>style.visibility</p:attrName>
                                        </p:attrNameLst>
                                      </p:cBhvr>
                                      <p:to>
                                        <p:strVal val="visible"/>
                                      </p:to>
                                    </p:set>
                                    <p:anim calcmode="lin" valueType="num">
                                      <p:cBhvr additive="base">
                                        <p:cTn id="163" dur="7000" fill="hold"/>
                                        <p:tgtEl>
                                          <p:spTgt spid="46"/>
                                        </p:tgtEl>
                                        <p:attrNameLst>
                                          <p:attrName>ppt_x</p:attrName>
                                        </p:attrNameLst>
                                      </p:cBhvr>
                                      <p:tavLst>
                                        <p:tav tm="0">
                                          <p:val>
                                            <p:strVal val="0-#ppt_w/2"/>
                                          </p:val>
                                        </p:tav>
                                        <p:tav tm="100000">
                                          <p:val>
                                            <p:strVal val="#ppt_x"/>
                                          </p:val>
                                        </p:tav>
                                      </p:tavLst>
                                    </p:anim>
                                    <p:anim calcmode="lin" valueType="num">
                                      <p:cBhvr additive="base">
                                        <p:cTn id="164" dur="7000" fill="hold"/>
                                        <p:tgtEl>
                                          <p:spTgt spid="46"/>
                                        </p:tgtEl>
                                        <p:attrNameLst>
                                          <p:attrName>ppt_y</p:attrName>
                                        </p:attrNameLst>
                                      </p:cBhvr>
                                      <p:tavLst>
                                        <p:tav tm="0">
                                          <p:val>
                                            <p:strVal val="#ppt_y"/>
                                          </p:val>
                                        </p:tav>
                                        <p:tav tm="100000">
                                          <p:val>
                                            <p:strVal val="#ppt_y"/>
                                          </p:val>
                                        </p:tav>
                                      </p:tavLst>
                                    </p:anim>
                                  </p:childTnLst>
                                </p:cTn>
                              </p:par>
                              <p:par>
                                <p:cTn id="165" presetID="2" presetClass="entr" presetSubtype="8" decel="50000" fill="hold" grpId="0" nodeType="withEffect">
                                  <p:stCondLst>
                                    <p:cond delay="0"/>
                                  </p:stCondLst>
                                  <p:childTnLst>
                                    <p:set>
                                      <p:cBhvr>
                                        <p:cTn id="166" dur="1" fill="hold">
                                          <p:stCondLst>
                                            <p:cond delay="0"/>
                                          </p:stCondLst>
                                        </p:cTn>
                                        <p:tgtEl>
                                          <p:spTgt spid="47"/>
                                        </p:tgtEl>
                                        <p:attrNameLst>
                                          <p:attrName>style.visibility</p:attrName>
                                        </p:attrNameLst>
                                      </p:cBhvr>
                                      <p:to>
                                        <p:strVal val="visible"/>
                                      </p:to>
                                    </p:set>
                                    <p:anim calcmode="lin" valueType="num">
                                      <p:cBhvr additive="base">
                                        <p:cTn id="167" dur="7000" fill="hold"/>
                                        <p:tgtEl>
                                          <p:spTgt spid="47"/>
                                        </p:tgtEl>
                                        <p:attrNameLst>
                                          <p:attrName>ppt_x</p:attrName>
                                        </p:attrNameLst>
                                      </p:cBhvr>
                                      <p:tavLst>
                                        <p:tav tm="0">
                                          <p:val>
                                            <p:strVal val="0-#ppt_w/2"/>
                                          </p:val>
                                        </p:tav>
                                        <p:tav tm="100000">
                                          <p:val>
                                            <p:strVal val="#ppt_x"/>
                                          </p:val>
                                        </p:tav>
                                      </p:tavLst>
                                    </p:anim>
                                    <p:anim calcmode="lin" valueType="num">
                                      <p:cBhvr additive="base">
                                        <p:cTn id="168" dur="7000" fill="hold"/>
                                        <p:tgtEl>
                                          <p:spTgt spid="47"/>
                                        </p:tgtEl>
                                        <p:attrNameLst>
                                          <p:attrName>ppt_y</p:attrName>
                                        </p:attrNameLst>
                                      </p:cBhvr>
                                      <p:tavLst>
                                        <p:tav tm="0">
                                          <p:val>
                                            <p:strVal val="#ppt_y"/>
                                          </p:val>
                                        </p:tav>
                                        <p:tav tm="100000">
                                          <p:val>
                                            <p:strVal val="#ppt_y"/>
                                          </p:val>
                                        </p:tav>
                                      </p:tavLst>
                                    </p:anim>
                                  </p:childTnLst>
                                </p:cTn>
                              </p:par>
                              <p:par>
                                <p:cTn id="169" presetID="2" presetClass="entr" presetSubtype="8" decel="50000" fill="hold" grpId="0" nodeType="withEffect">
                                  <p:stCondLst>
                                    <p:cond delay="0"/>
                                  </p:stCondLst>
                                  <p:childTnLst>
                                    <p:set>
                                      <p:cBhvr>
                                        <p:cTn id="170" dur="1" fill="hold">
                                          <p:stCondLst>
                                            <p:cond delay="0"/>
                                          </p:stCondLst>
                                        </p:cTn>
                                        <p:tgtEl>
                                          <p:spTgt spid="48"/>
                                        </p:tgtEl>
                                        <p:attrNameLst>
                                          <p:attrName>style.visibility</p:attrName>
                                        </p:attrNameLst>
                                      </p:cBhvr>
                                      <p:to>
                                        <p:strVal val="visible"/>
                                      </p:to>
                                    </p:set>
                                    <p:anim calcmode="lin" valueType="num">
                                      <p:cBhvr additive="base">
                                        <p:cTn id="171" dur="7000" fill="hold"/>
                                        <p:tgtEl>
                                          <p:spTgt spid="48"/>
                                        </p:tgtEl>
                                        <p:attrNameLst>
                                          <p:attrName>ppt_x</p:attrName>
                                        </p:attrNameLst>
                                      </p:cBhvr>
                                      <p:tavLst>
                                        <p:tav tm="0">
                                          <p:val>
                                            <p:strVal val="0-#ppt_w/2"/>
                                          </p:val>
                                        </p:tav>
                                        <p:tav tm="100000">
                                          <p:val>
                                            <p:strVal val="#ppt_x"/>
                                          </p:val>
                                        </p:tav>
                                      </p:tavLst>
                                    </p:anim>
                                    <p:anim calcmode="lin" valueType="num">
                                      <p:cBhvr additive="base">
                                        <p:cTn id="172" dur="7000" fill="hold"/>
                                        <p:tgtEl>
                                          <p:spTgt spid="48"/>
                                        </p:tgtEl>
                                        <p:attrNameLst>
                                          <p:attrName>ppt_y</p:attrName>
                                        </p:attrNameLst>
                                      </p:cBhvr>
                                      <p:tavLst>
                                        <p:tav tm="0">
                                          <p:val>
                                            <p:strVal val="#ppt_y"/>
                                          </p:val>
                                        </p:tav>
                                        <p:tav tm="100000">
                                          <p:val>
                                            <p:strVal val="#ppt_y"/>
                                          </p:val>
                                        </p:tav>
                                      </p:tavLst>
                                    </p:anim>
                                  </p:childTnLst>
                                </p:cTn>
                              </p:par>
                              <p:par>
                                <p:cTn id="173" presetID="2" presetClass="entr" presetSubtype="8" decel="50000" fill="hold" grpId="0" nodeType="withEffect">
                                  <p:stCondLst>
                                    <p:cond delay="0"/>
                                  </p:stCondLst>
                                  <p:childTnLst>
                                    <p:set>
                                      <p:cBhvr>
                                        <p:cTn id="174" dur="1" fill="hold">
                                          <p:stCondLst>
                                            <p:cond delay="0"/>
                                          </p:stCondLst>
                                        </p:cTn>
                                        <p:tgtEl>
                                          <p:spTgt spid="50"/>
                                        </p:tgtEl>
                                        <p:attrNameLst>
                                          <p:attrName>style.visibility</p:attrName>
                                        </p:attrNameLst>
                                      </p:cBhvr>
                                      <p:to>
                                        <p:strVal val="visible"/>
                                      </p:to>
                                    </p:set>
                                    <p:anim calcmode="lin" valueType="num">
                                      <p:cBhvr additive="base">
                                        <p:cTn id="175" dur="7000" fill="hold"/>
                                        <p:tgtEl>
                                          <p:spTgt spid="50"/>
                                        </p:tgtEl>
                                        <p:attrNameLst>
                                          <p:attrName>ppt_x</p:attrName>
                                        </p:attrNameLst>
                                      </p:cBhvr>
                                      <p:tavLst>
                                        <p:tav tm="0">
                                          <p:val>
                                            <p:strVal val="0-#ppt_w/2"/>
                                          </p:val>
                                        </p:tav>
                                        <p:tav tm="100000">
                                          <p:val>
                                            <p:strVal val="#ppt_x"/>
                                          </p:val>
                                        </p:tav>
                                      </p:tavLst>
                                    </p:anim>
                                    <p:anim calcmode="lin" valueType="num">
                                      <p:cBhvr additive="base">
                                        <p:cTn id="176" dur="7000" fill="hold"/>
                                        <p:tgtEl>
                                          <p:spTgt spid="50"/>
                                        </p:tgtEl>
                                        <p:attrNameLst>
                                          <p:attrName>ppt_y</p:attrName>
                                        </p:attrNameLst>
                                      </p:cBhvr>
                                      <p:tavLst>
                                        <p:tav tm="0">
                                          <p:val>
                                            <p:strVal val="#ppt_y"/>
                                          </p:val>
                                        </p:tav>
                                        <p:tav tm="100000">
                                          <p:val>
                                            <p:strVal val="#ppt_y"/>
                                          </p:val>
                                        </p:tav>
                                      </p:tavLst>
                                    </p:anim>
                                  </p:childTnLst>
                                </p:cTn>
                              </p:par>
                              <p:par>
                                <p:cTn id="177" presetID="2" presetClass="entr" presetSubtype="8" decel="50000" fill="hold" grpId="0" nodeType="withEffect">
                                  <p:stCondLst>
                                    <p:cond delay="0"/>
                                  </p:stCondLst>
                                  <p:childTnLst>
                                    <p:set>
                                      <p:cBhvr>
                                        <p:cTn id="178" dur="1" fill="hold">
                                          <p:stCondLst>
                                            <p:cond delay="0"/>
                                          </p:stCondLst>
                                        </p:cTn>
                                        <p:tgtEl>
                                          <p:spTgt spid="51"/>
                                        </p:tgtEl>
                                        <p:attrNameLst>
                                          <p:attrName>style.visibility</p:attrName>
                                        </p:attrNameLst>
                                      </p:cBhvr>
                                      <p:to>
                                        <p:strVal val="visible"/>
                                      </p:to>
                                    </p:set>
                                    <p:anim calcmode="lin" valueType="num">
                                      <p:cBhvr additive="base">
                                        <p:cTn id="179" dur="7000" fill="hold"/>
                                        <p:tgtEl>
                                          <p:spTgt spid="51"/>
                                        </p:tgtEl>
                                        <p:attrNameLst>
                                          <p:attrName>ppt_x</p:attrName>
                                        </p:attrNameLst>
                                      </p:cBhvr>
                                      <p:tavLst>
                                        <p:tav tm="0">
                                          <p:val>
                                            <p:strVal val="0-#ppt_w/2"/>
                                          </p:val>
                                        </p:tav>
                                        <p:tav tm="100000">
                                          <p:val>
                                            <p:strVal val="#ppt_x"/>
                                          </p:val>
                                        </p:tav>
                                      </p:tavLst>
                                    </p:anim>
                                    <p:anim calcmode="lin" valueType="num">
                                      <p:cBhvr additive="base">
                                        <p:cTn id="180" dur="7000" fill="hold"/>
                                        <p:tgtEl>
                                          <p:spTgt spid="51"/>
                                        </p:tgtEl>
                                        <p:attrNameLst>
                                          <p:attrName>ppt_y</p:attrName>
                                        </p:attrNameLst>
                                      </p:cBhvr>
                                      <p:tavLst>
                                        <p:tav tm="0">
                                          <p:val>
                                            <p:strVal val="#ppt_y"/>
                                          </p:val>
                                        </p:tav>
                                        <p:tav tm="100000">
                                          <p:val>
                                            <p:strVal val="#ppt_y"/>
                                          </p:val>
                                        </p:tav>
                                      </p:tavLst>
                                    </p:anim>
                                  </p:childTnLst>
                                </p:cTn>
                              </p:par>
                              <p:par>
                                <p:cTn id="181" presetID="2" presetClass="entr" presetSubtype="8" decel="50000" fill="hold" grpId="0" nodeType="withEffect">
                                  <p:stCondLst>
                                    <p:cond delay="0"/>
                                  </p:stCondLst>
                                  <p:childTnLst>
                                    <p:set>
                                      <p:cBhvr>
                                        <p:cTn id="182" dur="1" fill="hold">
                                          <p:stCondLst>
                                            <p:cond delay="0"/>
                                          </p:stCondLst>
                                        </p:cTn>
                                        <p:tgtEl>
                                          <p:spTgt spid="52"/>
                                        </p:tgtEl>
                                        <p:attrNameLst>
                                          <p:attrName>style.visibility</p:attrName>
                                        </p:attrNameLst>
                                      </p:cBhvr>
                                      <p:to>
                                        <p:strVal val="visible"/>
                                      </p:to>
                                    </p:set>
                                    <p:anim calcmode="lin" valueType="num">
                                      <p:cBhvr additive="base">
                                        <p:cTn id="183" dur="7000" fill="hold"/>
                                        <p:tgtEl>
                                          <p:spTgt spid="52"/>
                                        </p:tgtEl>
                                        <p:attrNameLst>
                                          <p:attrName>ppt_x</p:attrName>
                                        </p:attrNameLst>
                                      </p:cBhvr>
                                      <p:tavLst>
                                        <p:tav tm="0">
                                          <p:val>
                                            <p:strVal val="0-#ppt_w/2"/>
                                          </p:val>
                                        </p:tav>
                                        <p:tav tm="100000">
                                          <p:val>
                                            <p:strVal val="#ppt_x"/>
                                          </p:val>
                                        </p:tav>
                                      </p:tavLst>
                                    </p:anim>
                                    <p:anim calcmode="lin" valueType="num">
                                      <p:cBhvr additive="base">
                                        <p:cTn id="184" dur="7000" fill="hold"/>
                                        <p:tgtEl>
                                          <p:spTgt spid="52"/>
                                        </p:tgtEl>
                                        <p:attrNameLst>
                                          <p:attrName>ppt_y</p:attrName>
                                        </p:attrNameLst>
                                      </p:cBhvr>
                                      <p:tavLst>
                                        <p:tav tm="0">
                                          <p:val>
                                            <p:strVal val="#ppt_y"/>
                                          </p:val>
                                        </p:tav>
                                        <p:tav tm="100000">
                                          <p:val>
                                            <p:strVal val="#ppt_y"/>
                                          </p:val>
                                        </p:tav>
                                      </p:tavLst>
                                    </p:anim>
                                  </p:childTnLst>
                                </p:cTn>
                              </p:par>
                              <p:par>
                                <p:cTn id="185" presetID="2" presetClass="entr" presetSubtype="8" decel="50000" fill="hold" grpId="0" nodeType="withEffect">
                                  <p:stCondLst>
                                    <p:cond delay="0"/>
                                  </p:stCondLst>
                                  <p:childTnLst>
                                    <p:set>
                                      <p:cBhvr>
                                        <p:cTn id="186" dur="1" fill="hold">
                                          <p:stCondLst>
                                            <p:cond delay="0"/>
                                          </p:stCondLst>
                                        </p:cTn>
                                        <p:tgtEl>
                                          <p:spTgt spid="53"/>
                                        </p:tgtEl>
                                        <p:attrNameLst>
                                          <p:attrName>style.visibility</p:attrName>
                                        </p:attrNameLst>
                                      </p:cBhvr>
                                      <p:to>
                                        <p:strVal val="visible"/>
                                      </p:to>
                                    </p:set>
                                    <p:anim calcmode="lin" valueType="num">
                                      <p:cBhvr additive="base">
                                        <p:cTn id="187" dur="7000" fill="hold"/>
                                        <p:tgtEl>
                                          <p:spTgt spid="53"/>
                                        </p:tgtEl>
                                        <p:attrNameLst>
                                          <p:attrName>ppt_x</p:attrName>
                                        </p:attrNameLst>
                                      </p:cBhvr>
                                      <p:tavLst>
                                        <p:tav tm="0">
                                          <p:val>
                                            <p:strVal val="0-#ppt_w/2"/>
                                          </p:val>
                                        </p:tav>
                                        <p:tav tm="100000">
                                          <p:val>
                                            <p:strVal val="#ppt_x"/>
                                          </p:val>
                                        </p:tav>
                                      </p:tavLst>
                                    </p:anim>
                                    <p:anim calcmode="lin" valueType="num">
                                      <p:cBhvr additive="base">
                                        <p:cTn id="188" dur="7000" fill="hold"/>
                                        <p:tgtEl>
                                          <p:spTgt spid="53"/>
                                        </p:tgtEl>
                                        <p:attrNameLst>
                                          <p:attrName>ppt_y</p:attrName>
                                        </p:attrNameLst>
                                      </p:cBhvr>
                                      <p:tavLst>
                                        <p:tav tm="0">
                                          <p:val>
                                            <p:strVal val="#ppt_y"/>
                                          </p:val>
                                        </p:tav>
                                        <p:tav tm="100000">
                                          <p:val>
                                            <p:strVal val="#ppt_y"/>
                                          </p:val>
                                        </p:tav>
                                      </p:tavLst>
                                    </p:anim>
                                  </p:childTnLst>
                                </p:cTn>
                              </p:par>
                              <p:par>
                                <p:cTn id="189" presetID="2" presetClass="entr" presetSubtype="8" decel="50000" fill="hold" grpId="0" nodeType="withEffect">
                                  <p:stCondLst>
                                    <p:cond delay="0"/>
                                  </p:stCondLst>
                                  <p:childTnLst>
                                    <p:set>
                                      <p:cBhvr>
                                        <p:cTn id="190" dur="1" fill="hold">
                                          <p:stCondLst>
                                            <p:cond delay="0"/>
                                          </p:stCondLst>
                                        </p:cTn>
                                        <p:tgtEl>
                                          <p:spTgt spid="54"/>
                                        </p:tgtEl>
                                        <p:attrNameLst>
                                          <p:attrName>style.visibility</p:attrName>
                                        </p:attrNameLst>
                                      </p:cBhvr>
                                      <p:to>
                                        <p:strVal val="visible"/>
                                      </p:to>
                                    </p:set>
                                    <p:anim calcmode="lin" valueType="num">
                                      <p:cBhvr additive="base">
                                        <p:cTn id="191" dur="7000" fill="hold"/>
                                        <p:tgtEl>
                                          <p:spTgt spid="54"/>
                                        </p:tgtEl>
                                        <p:attrNameLst>
                                          <p:attrName>ppt_x</p:attrName>
                                        </p:attrNameLst>
                                      </p:cBhvr>
                                      <p:tavLst>
                                        <p:tav tm="0">
                                          <p:val>
                                            <p:strVal val="0-#ppt_w/2"/>
                                          </p:val>
                                        </p:tav>
                                        <p:tav tm="100000">
                                          <p:val>
                                            <p:strVal val="#ppt_x"/>
                                          </p:val>
                                        </p:tav>
                                      </p:tavLst>
                                    </p:anim>
                                    <p:anim calcmode="lin" valueType="num">
                                      <p:cBhvr additive="base">
                                        <p:cTn id="192" dur="7000" fill="hold"/>
                                        <p:tgtEl>
                                          <p:spTgt spid="54"/>
                                        </p:tgtEl>
                                        <p:attrNameLst>
                                          <p:attrName>ppt_y</p:attrName>
                                        </p:attrNameLst>
                                      </p:cBhvr>
                                      <p:tavLst>
                                        <p:tav tm="0">
                                          <p:val>
                                            <p:strVal val="#ppt_y"/>
                                          </p:val>
                                        </p:tav>
                                        <p:tav tm="100000">
                                          <p:val>
                                            <p:strVal val="#ppt_y"/>
                                          </p:val>
                                        </p:tav>
                                      </p:tavLst>
                                    </p:anim>
                                  </p:childTnLst>
                                </p:cTn>
                              </p:par>
                              <p:par>
                                <p:cTn id="193" presetID="2" presetClass="entr" presetSubtype="8" decel="50000" fill="hold" grpId="0" nodeType="withEffect">
                                  <p:stCondLst>
                                    <p:cond delay="0"/>
                                  </p:stCondLst>
                                  <p:childTnLst>
                                    <p:set>
                                      <p:cBhvr>
                                        <p:cTn id="194" dur="1" fill="hold">
                                          <p:stCondLst>
                                            <p:cond delay="0"/>
                                          </p:stCondLst>
                                        </p:cTn>
                                        <p:tgtEl>
                                          <p:spTgt spid="55"/>
                                        </p:tgtEl>
                                        <p:attrNameLst>
                                          <p:attrName>style.visibility</p:attrName>
                                        </p:attrNameLst>
                                      </p:cBhvr>
                                      <p:to>
                                        <p:strVal val="visible"/>
                                      </p:to>
                                    </p:set>
                                    <p:anim calcmode="lin" valueType="num">
                                      <p:cBhvr additive="base">
                                        <p:cTn id="195" dur="7000" fill="hold"/>
                                        <p:tgtEl>
                                          <p:spTgt spid="55"/>
                                        </p:tgtEl>
                                        <p:attrNameLst>
                                          <p:attrName>ppt_x</p:attrName>
                                        </p:attrNameLst>
                                      </p:cBhvr>
                                      <p:tavLst>
                                        <p:tav tm="0">
                                          <p:val>
                                            <p:strVal val="0-#ppt_w/2"/>
                                          </p:val>
                                        </p:tav>
                                        <p:tav tm="100000">
                                          <p:val>
                                            <p:strVal val="#ppt_x"/>
                                          </p:val>
                                        </p:tav>
                                      </p:tavLst>
                                    </p:anim>
                                    <p:anim calcmode="lin" valueType="num">
                                      <p:cBhvr additive="base">
                                        <p:cTn id="196" dur="7000" fill="hold"/>
                                        <p:tgtEl>
                                          <p:spTgt spid="55"/>
                                        </p:tgtEl>
                                        <p:attrNameLst>
                                          <p:attrName>ppt_y</p:attrName>
                                        </p:attrNameLst>
                                      </p:cBhvr>
                                      <p:tavLst>
                                        <p:tav tm="0">
                                          <p:val>
                                            <p:strVal val="#ppt_y"/>
                                          </p:val>
                                        </p:tav>
                                        <p:tav tm="100000">
                                          <p:val>
                                            <p:strVal val="#ppt_y"/>
                                          </p:val>
                                        </p:tav>
                                      </p:tavLst>
                                    </p:anim>
                                  </p:childTnLst>
                                </p:cTn>
                              </p:par>
                              <p:par>
                                <p:cTn id="197" presetID="2" presetClass="entr" presetSubtype="8" decel="50000" fill="hold" grpId="0" nodeType="withEffect">
                                  <p:stCondLst>
                                    <p:cond delay="0"/>
                                  </p:stCondLst>
                                  <p:childTnLst>
                                    <p:set>
                                      <p:cBhvr>
                                        <p:cTn id="198" dur="1" fill="hold">
                                          <p:stCondLst>
                                            <p:cond delay="0"/>
                                          </p:stCondLst>
                                        </p:cTn>
                                        <p:tgtEl>
                                          <p:spTgt spid="56"/>
                                        </p:tgtEl>
                                        <p:attrNameLst>
                                          <p:attrName>style.visibility</p:attrName>
                                        </p:attrNameLst>
                                      </p:cBhvr>
                                      <p:to>
                                        <p:strVal val="visible"/>
                                      </p:to>
                                    </p:set>
                                    <p:anim calcmode="lin" valueType="num">
                                      <p:cBhvr additive="base">
                                        <p:cTn id="199" dur="7000" fill="hold"/>
                                        <p:tgtEl>
                                          <p:spTgt spid="56"/>
                                        </p:tgtEl>
                                        <p:attrNameLst>
                                          <p:attrName>ppt_x</p:attrName>
                                        </p:attrNameLst>
                                      </p:cBhvr>
                                      <p:tavLst>
                                        <p:tav tm="0">
                                          <p:val>
                                            <p:strVal val="0-#ppt_w/2"/>
                                          </p:val>
                                        </p:tav>
                                        <p:tav tm="100000">
                                          <p:val>
                                            <p:strVal val="#ppt_x"/>
                                          </p:val>
                                        </p:tav>
                                      </p:tavLst>
                                    </p:anim>
                                    <p:anim calcmode="lin" valueType="num">
                                      <p:cBhvr additive="base">
                                        <p:cTn id="200" dur="7000" fill="hold"/>
                                        <p:tgtEl>
                                          <p:spTgt spid="56"/>
                                        </p:tgtEl>
                                        <p:attrNameLst>
                                          <p:attrName>ppt_y</p:attrName>
                                        </p:attrNameLst>
                                      </p:cBhvr>
                                      <p:tavLst>
                                        <p:tav tm="0">
                                          <p:val>
                                            <p:strVal val="#ppt_y"/>
                                          </p:val>
                                        </p:tav>
                                        <p:tav tm="100000">
                                          <p:val>
                                            <p:strVal val="#ppt_y"/>
                                          </p:val>
                                        </p:tav>
                                      </p:tavLst>
                                    </p:anim>
                                  </p:childTnLst>
                                </p:cTn>
                              </p:par>
                              <p:par>
                                <p:cTn id="201" presetID="2" presetClass="entr" presetSubtype="8" decel="50000" fill="hold" grpId="0" nodeType="withEffect">
                                  <p:stCondLst>
                                    <p:cond delay="0"/>
                                  </p:stCondLst>
                                  <p:childTnLst>
                                    <p:set>
                                      <p:cBhvr>
                                        <p:cTn id="202" dur="1" fill="hold">
                                          <p:stCondLst>
                                            <p:cond delay="0"/>
                                          </p:stCondLst>
                                        </p:cTn>
                                        <p:tgtEl>
                                          <p:spTgt spid="57"/>
                                        </p:tgtEl>
                                        <p:attrNameLst>
                                          <p:attrName>style.visibility</p:attrName>
                                        </p:attrNameLst>
                                      </p:cBhvr>
                                      <p:to>
                                        <p:strVal val="visible"/>
                                      </p:to>
                                    </p:set>
                                    <p:anim calcmode="lin" valueType="num">
                                      <p:cBhvr additive="base">
                                        <p:cTn id="203" dur="7000" fill="hold"/>
                                        <p:tgtEl>
                                          <p:spTgt spid="57"/>
                                        </p:tgtEl>
                                        <p:attrNameLst>
                                          <p:attrName>ppt_x</p:attrName>
                                        </p:attrNameLst>
                                      </p:cBhvr>
                                      <p:tavLst>
                                        <p:tav tm="0">
                                          <p:val>
                                            <p:strVal val="0-#ppt_w/2"/>
                                          </p:val>
                                        </p:tav>
                                        <p:tav tm="100000">
                                          <p:val>
                                            <p:strVal val="#ppt_x"/>
                                          </p:val>
                                        </p:tav>
                                      </p:tavLst>
                                    </p:anim>
                                    <p:anim calcmode="lin" valueType="num">
                                      <p:cBhvr additive="base">
                                        <p:cTn id="204" dur="7000" fill="hold"/>
                                        <p:tgtEl>
                                          <p:spTgt spid="57"/>
                                        </p:tgtEl>
                                        <p:attrNameLst>
                                          <p:attrName>ppt_y</p:attrName>
                                        </p:attrNameLst>
                                      </p:cBhvr>
                                      <p:tavLst>
                                        <p:tav tm="0">
                                          <p:val>
                                            <p:strVal val="#ppt_y"/>
                                          </p:val>
                                        </p:tav>
                                        <p:tav tm="100000">
                                          <p:val>
                                            <p:strVal val="#ppt_y"/>
                                          </p:val>
                                        </p:tav>
                                      </p:tavLst>
                                    </p:anim>
                                  </p:childTnLst>
                                </p:cTn>
                              </p:par>
                              <p:par>
                                <p:cTn id="205" presetID="2" presetClass="entr" presetSubtype="8" decel="50000" fill="hold" grpId="0" nodeType="withEffect">
                                  <p:stCondLst>
                                    <p:cond delay="0"/>
                                  </p:stCondLst>
                                  <p:childTnLst>
                                    <p:set>
                                      <p:cBhvr>
                                        <p:cTn id="206" dur="1" fill="hold">
                                          <p:stCondLst>
                                            <p:cond delay="0"/>
                                          </p:stCondLst>
                                        </p:cTn>
                                        <p:tgtEl>
                                          <p:spTgt spid="58"/>
                                        </p:tgtEl>
                                        <p:attrNameLst>
                                          <p:attrName>style.visibility</p:attrName>
                                        </p:attrNameLst>
                                      </p:cBhvr>
                                      <p:to>
                                        <p:strVal val="visible"/>
                                      </p:to>
                                    </p:set>
                                    <p:anim calcmode="lin" valueType="num">
                                      <p:cBhvr additive="base">
                                        <p:cTn id="207" dur="7000" fill="hold"/>
                                        <p:tgtEl>
                                          <p:spTgt spid="58"/>
                                        </p:tgtEl>
                                        <p:attrNameLst>
                                          <p:attrName>ppt_x</p:attrName>
                                        </p:attrNameLst>
                                      </p:cBhvr>
                                      <p:tavLst>
                                        <p:tav tm="0">
                                          <p:val>
                                            <p:strVal val="0-#ppt_w/2"/>
                                          </p:val>
                                        </p:tav>
                                        <p:tav tm="100000">
                                          <p:val>
                                            <p:strVal val="#ppt_x"/>
                                          </p:val>
                                        </p:tav>
                                      </p:tavLst>
                                    </p:anim>
                                    <p:anim calcmode="lin" valueType="num">
                                      <p:cBhvr additive="base">
                                        <p:cTn id="208" dur="7000" fill="hold"/>
                                        <p:tgtEl>
                                          <p:spTgt spid="58"/>
                                        </p:tgtEl>
                                        <p:attrNameLst>
                                          <p:attrName>ppt_y</p:attrName>
                                        </p:attrNameLst>
                                      </p:cBhvr>
                                      <p:tavLst>
                                        <p:tav tm="0">
                                          <p:val>
                                            <p:strVal val="#ppt_y"/>
                                          </p:val>
                                        </p:tav>
                                        <p:tav tm="100000">
                                          <p:val>
                                            <p:strVal val="#ppt_y"/>
                                          </p:val>
                                        </p:tav>
                                      </p:tavLst>
                                    </p:anim>
                                  </p:childTnLst>
                                </p:cTn>
                              </p:par>
                              <p:par>
                                <p:cTn id="209" presetID="2" presetClass="entr" presetSubtype="8" decel="50000" fill="hold" grpId="0" nodeType="withEffect">
                                  <p:stCondLst>
                                    <p:cond delay="0"/>
                                  </p:stCondLst>
                                  <p:childTnLst>
                                    <p:set>
                                      <p:cBhvr>
                                        <p:cTn id="210" dur="1" fill="hold">
                                          <p:stCondLst>
                                            <p:cond delay="0"/>
                                          </p:stCondLst>
                                        </p:cTn>
                                        <p:tgtEl>
                                          <p:spTgt spid="59"/>
                                        </p:tgtEl>
                                        <p:attrNameLst>
                                          <p:attrName>style.visibility</p:attrName>
                                        </p:attrNameLst>
                                      </p:cBhvr>
                                      <p:to>
                                        <p:strVal val="visible"/>
                                      </p:to>
                                    </p:set>
                                    <p:anim calcmode="lin" valueType="num">
                                      <p:cBhvr additive="base">
                                        <p:cTn id="211" dur="7000" fill="hold"/>
                                        <p:tgtEl>
                                          <p:spTgt spid="59"/>
                                        </p:tgtEl>
                                        <p:attrNameLst>
                                          <p:attrName>ppt_x</p:attrName>
                                        </p:attrNameLst>
                                      </p:cBhvr>
                                      <p:tavLst>
                                        <p:tav tm="0">
                                          <p:val>
                                            <p:strVal val="0-#ppt_w/2"/>
                                          </p:val>
                                        </p:tav>
                                        <p:tav tm="100000">
                                          <p:val>
                                            <p:strVal val="#ppt_x"/>
                                          </p:val>
                                        </p:tav>
                                      </p:tavLst>
                                    </p:anim>
                                    <p:anim calcmode="lin" valueType="num">
                                      <p:cBhvr additive="base">
                                        <p:cTn id="212" dur="7000" fill="hold"/>
                                        <p:tgtEl>
                                          <p:spTgt spid="59"/>
                                        </p:tgtEl>
                                        <p:attrNameLst>
                                          <p:attrName>ppt_y</p:attrName>
                                        </p:attrNameLst>
                                      </p:cBhvr>
                                      <p:tavLst>
                                        <p:tav tm="0">
                                          <p:val>
                                            <p:strVal val="#ppt_y"/>
                                          </p:val>
                                        </p:tav>
                                        <p:tav tm="100000">
                                          <p:val>
                                            <p:strVal val="#ppt_y"/>
                                          </p:val>
                                        </p:tav>
                                      </p:tavLst>
                                    </p:anim>
                                  </p:childTnLst>
                                </p:cTn>
                              </p:par>
                              <p:par>
                                <p:cTn id="213" presetID="2" presetClass="entr" presetSubtype="8" decel="50000" fill="hold" grpId="0" nodeType="withEffect">
                                  <p:stCondLst>
                                    <p:cond delay="0"/>
                                  </p:stCondLst>
                                  <p:childTnLst>
                                    <p:set>
                                      <p:cBhvr>
                                        <p:cTn id="214" dur="1" fill="hold">
                                          <p:stCondLst>
                                            <p:cond delay="0"/>
                                          </p:stCondLst>
                                        </p:cTn>
                                        <p:tgtEl>
                                          <p:spTgt spid="60"/>
                                        </p:tgtEl>
                                        <p:attrNameLst>
                                          <p:attrName>style.visibility</p:attrName>
                                        </p:attrNameLst>
                                      </p:cBhvr>
                                      <p:to>
                                        <p:strVal val="visible"/>
                                      </p:to>
                                    </p:set>
                                    <p:anim calcmode="lin" valueType="num">
                                      <p:cBhvr additive="base">
                                        <p:cTn id="215" dur="7000" fill="hold"/>
                                        <p:tgtEl>
                                          <p:spTgt spid="60"/>
                                        </p:tgtEl>
                                        <p:attrNameLst>
                                          <p:attrName>ppt_x</p:attrName>
                                        </p:attrNameLst>
                                      </p:cBhvr>
                                      <p:tavLst>
                                        <p:tav tm="0">
                                          <p:val>
                                            <p:strVal val="0-#ppt_w/2"/>
                                          </p:val>
                                        </p:tav>
                                        <p:tav tm="100000">
                                          <p:val>
                                            <p:strVal val="#ppt_x"/>
                                          </p:val>
                                        </p:tav>
                                      </p:tavLst>
                                    </p:anim>
                                    <p:anim calcmode="lin" valueType="num">
                                      <p:cBhvr additive="base">
                                        <p:cTn id="216" dur="7000" fill="hold"/>
                                        <p:tgtEl>
                                          <p:spTgt spid="60"/>
                                        </p:tgtEl>
                                        <p:attrNameLst>
                                          <p:attrName>ppt_y</p:attrName>
                                        </p:attrNameLst>
                                      </p:cBhvr>
                                      <p:tavLst>
                                        <p:tav tm="0">
                                          <p:val>
                                            <p:strVal val="#ppt_y"/>
                                          </p:val>
                                        </p:tav>
                                        <p:tav tm="100000">
                                          <p:val>
                                            <p:strVal val="#ppt_y"/>
                                          </p:val>
                                        </p:tav>
                                      </p:tavLst>
                                    </p:anim>
                                  </p:childTnLst>
                                </p:cTn>
                              </p:par>
                              <p:par>
                                <p:cTn id="217" presetID="2" presetClass="entr" presetSubtype="8" decel="50000" fill="hold" grpId="0" nodeType="withEffect">
                                  <p:stCondLst>
                                    <p:cond delay="0"/>
                                  </p:stCondLst>
                                  <p:childTnLst>
                                    <p:set>
                                      <p:cBhvr>
                                        <p:cTn id="218" dur="1" fill="hold">
                                          <p:stCondLst>
                                            <p:cond delay="0"/>
                                          </p:stCondLst>
                                        </p:cTn>
                                        <p:tgtEl>
                                          <p:spTgt spid="61"/>
                                        </p:tgtEl>
                                        <p:attrNameLst>
                                          <p:attrName>style.visibility</p:attrName>
                                        </p:attrNameLst>
                                      </p:cBhvr>
                                      <p:to>
                                        <p:strVal val="visible"/>
                                      </p:to>
                                    </p:set>
                                    <p:anim calcmode="lin" valueType="num">
                                      <p:cBhvr additive="base">
                                        <p:cTn id="219" dur="7000" fill="hold"/>
                                        <p:tgtEl>
                                          <p:spTgt spid="61"/>
                                        </p:tgtEl>
                                        <p:attrNameLst>
                                          <p:attrName>ppt_x</p:attrName>
                                        </p:attrNameLst>
                                      </p:cBhvr>
                                      <p:tavLst>
                                        <p:tav tm="0">
                                          <p:val>
                                            <p:strVal val="0-#ppt_w/2"/>
                                          </p:val>
                                        </p:tav>
                                        <p:tav tm="100000">
                                          <p:val>
                                            <p:strVal val="#ppt_x"/>
                                          </p:val>
                                        </p:tav>
                                      </p:tavLst>
                                    </p:anim>
                                    <p:anim calcmode="lin" valueType="num">
                                      <p:cBhvr additive="base">
                                        <p:cTn id="220" dur="7000" fill="hold"/>
                                        <p:tgtEl>
                                          <p:spTgt spid="61"/>
                                        </p:tgtEl>
                                        <p:attrNameLst>
                                          <p:attrName>ppt_y</p:attrName>
                                        </p:attrNameLst>
                                      </p:cBhvr>
                                      <p:tavLst>
                                        <p:tav tm="0">
                                          <p:val>
                                            <p:strVal val="#ppt_y"/>
                                          </p:val>
                                        </p:tav>
                                        <p:tav tm="100000">
                                          <p:val>
                                            <p:strVal val="#ppt_y"/>
                                          </p:val>
                                        </p:tav>
                                      </p:tavLst>
                                    </p:anim>
                                  </p:childTnLst>
                                </p:cTn>
                              </p:par>
                              <p:par>
                                <p:cTn id="221" presetID="2" presetClass="entr" presetSubtype="8" decel="50000" fill="hold" grpId="0" nodeType="withEffect">
                                  <p:stCondLst>
                                    <p:cond delay="0"/>
                                  </p:stCondLst>
                                  <p:childTnLst>
                                    <p:set>
                                      <p:cBhvr>
                                        <p:cTn id="222" dur="1" fill="hold">
                                          <p:stCondLst>
                                            <p:cond delay="0"/>
                                          </p:stCondLst>
                                        </p:cTn>
                                        <p:tgtEl>
                                          <p:spTgt spid="62"/>
                                        </p:tgtEl>
                                        <p:attrNameLst>
                                          <p:attrName>style.visibility</p:attrName>
                                        </p:attrNameLst>
                                      </p:cBhvr>
                                      <p:to>
                                        <p:strVal val="visible"/>
                                      </p:to>
                                    </p:set>
                                    <p:anim calcmode="lin" valueType="num">
                                      <p:cBhvr additive="base">
                                        <p:cTn id="223" dur="7000" fill="hold"/>
                                        <p:tgtEl>
                                          <p:spTgt spid="62"/>
                                        </p:tgtEl>
                                        <p:attrNameLst>
                                          <p:attrName>ppt_x</p:attrName>
                                        </p:attrNameLst>
                                      </p:cBhvr>
                                      <p:tavLst>
                                        <p:tav tm="0">
                                          <p:val>
                                            <p:strVal val="0-#ppt_w/2"/>
                                          </p:val>
                                        </p:tav>
                                        <p:tav tm="100000">
                                          <p:val>
                                            <p:strVal val="#ppt_x"/>
                                          </p:val>
                                        </p:tav>
                                      </p:tavLst>
                                    </p:anim>
                                    <p:anim calcmode="lin" valueType="num">
                                      <p:cBhvr additive="base">
                                        <p:cTn id="224" dur="7000" fill="hold"/>
                                        <p:tgtEl>
                                          <p:spTgt spid="62"/>
                                        </p:tgtEl>
                                        <p:attrNameLst>
                                          <p:attrName>ppt_y</p:attrName>
                                        </p:attrNameLst>
                                      </p:cBhvr>
                                      <p:tavLst>
                                        <p:tav tm="0">
                                          <p:val>
                                            <p:strVal val="#ppt_y"/>
                                          </p:val>
                                        </p:tav>
                                        <p:tav tm="100000">
                                          <p:val>
                                            <p:strVal val="#ppt_y"/>
                                          </p:val>
                                        </p:tav>
                                      </p:tavLst>
                                    </p:anim>
                                  </p:childTnLst>
                                </p:cTn>
                              </p:par>
                              <p:par>
                                <p:cTn id="225" presetID="2" presetClass="entr" presetSubtype="8" decel="50000" fill="hold" grpId="0" nodeType="withEffect">
                                  <p:stCondLst>
                                    <p:cond delay="0"/>
                                  </p:stCondLst>
                                  <p:childTnLst>
                                    <p:set>
                                      <p:cBhvr>
                                        <p:cTn id="226" dur="1" fill="hold">
                                          <p:stCondLst>
                                            <p:cond delay="0"/>
                                          </p:stCondLst>
                                        </p:cTn>
                                        <p:tgtEl>
                                          <p:spTgt spid="63"/>
                                        </p:tgtEl>
                                        <p:attrNameLst>
                                          <p:attrName>style.visibility</p:attrName>
                                        </p:attrNameLst>
                                      </p:cBhvr>
                                      <p:to>
                                        <p:strVal val="visible"/>
                                      </p:to>
                                    </p:set>
                                    <p:anim calcmode="lin" valueType="num">
                                      <p:cBhvr additive="base">
                                        <p:cTn id="227" dur="7000" fill="hold"/>
                                        <p:tgtEl>
                                          <p:spTgt spid="63"/>
                                        </p:tgtEl>
                                        <p:attrNameLst>
                                          <p:attrName>ppt_x</p:attrName>
                                        </p:attrNameLst>
                                      </p:cBhvr>
                                      <p:tavLst>
                                        <p:tav tm="0">
                                          <p:val>
                                            <p:strVal val="0-#ppt_w/2"/>
                                          </p:val>
                                        </p:tav>
                                        <p:tav tm="100000">
                                          <p:val>
                                            <p:strVal val="#ppt_x"/>
                                          </p:val>
                                        </p:tav>
                                      </p:tavLst>
                                    </p:anim>
                                    <p:anim calcmode="lin" valueType="num">
                                      <p:cBhvr additive="base">
                                        <p:cTn id="228" dur="7000" fill="hold"/>
                                        <p:tgtEl>
                                          <p:spTgt spid="63"/>
                                        </p:tgtEl>
                                        <p:attrNameLst>
                                          <p:attrName>ppt_y</p:attrName>
                                        </p:attrNameLst>
                                      </p:cBhvr>
                                      <p:tavLst>
                                        <p:tav tm="0">
                                          <p:val>
                                            <p:strVal val="#ppt_y"/>
                                          </p:val>
                                        </p:tav>
                                        <p:tav tm="100000">
                                          <p:val>
                                            <p:strVal val="#ppt_y"/>
                                          </p:val>
                                        </p:tav>
                                      </p:tavLst>
                                    </p:anim>
                                  </p:childTnLst>
                                </p:cTn>
                              </p:par>
                              <p:par>
                                <p:cTn id="229" presetID="2" presetClass="entr" presetSubtype="8" decel="50000" fill="hold" grpId="0" nodeType="withEffect">
                                  <p:stCondLst>
                                    <p:cond delay="0"/>
                                  </p:stCondLst>
                                  <p:childTnLst>
                                    <p:set>
                                      <p:cBhvr>
                                        <p:cTn id="230" dur="1" fill="hold">
                                          <p:stCondLst>
                                            <p:cond delay="0"/>
                                          </p:stCondLst>
                                        </p:cTn>
                                        <p:tgtEl>
                                          <p:spTgt spid="64"/>
                                        </p:tgtEl>
                                        <p:attrNameLst>
                                          <p:attrName>style.visibility</p:attrName>
                                        </p:attrNameLst>
                                      </p:cBhvr>
                                      <p:to>
                                        <p:strVal val="visible"/>
                                      </p:to>
                                    </p:set>
                                    <p:anim calcmode="lin" valueType="num">
                                      <p:cBhvr additive="base">
                                        <p:cTn id="231" dur="7000" fill="hold"/>
                                        <p:tgtEl>
                                          <p:spTgt spid="64"/>
                                        </p:tgtEl>
                                        <p:attrNameLst>
                                          <p:attrName>ppt_x</p:attrName>
                                        </p:attrNameLst>
                                      </p:cBhvr>
                                      <p:tavLst>
                                        <p:tav tm="0">
                                          <p:val>
                                            <p:strVal val="0-#ppt_w/2"/>
                                          </p:val>
                                        </p:tav>
                                        <p:tav tm="100000">
                                          <p:val>
                                            <p:strVal val="#ppt_x"/>
                                          </p:val>
                                        </p:tav>
                                      </p:tavLst>
                                    </p:anim>
                                    <p:anim calcmode="lin" valueType="num">
                                      <p:cBhvr additive="base">
                                        <p:cTn id="232" dur="7000" fill="hold"/>
                                        <p:tgtEl>
                                          <p:spTgt spid="64"/>
                                        </p:tgtEl>
                                        <p:attrNameLst>
                                          <p:attrName>ppt_y</p:attrName>
                                        </p:attrNameLst>
                                      </p:cBhvr>
                                      <p:tavLst>
                                        <p:tav tm="0">
                                          <p:val>
                                            <p:strVal val="#ppt_y"/>
                                          </p:val>
                                        </p:tav>
                                        <p:tav tm="100000">
                                          <p:val>
                                            <p:strVal val="#ppt_y"/>
                                          </p:val>
                                        </p:tav>
                                      </p:tavLst>
                                    </p:anim>
                                  </p:childTnLst>
                                </p:cTn>
                              </p:par>
                              <p:par>
                                <p:cTn id="233" presetID="2" presetClass="entr" presetSubtype="8" decel="50000" fill="hold" grpId="0" nodeType="withEffect">
                                  <p:stCondLst>
                                    <p:cond delay="0"/>
                                  </p:stCondLst>
                                  <p:childTnLst>
                                    <p:set>
                                      <p:cBhvr>
                                        <p:cTn id="234" dur="1" fill="hold">
                                          <p:stCondLst>
                                            <p:cond delay="0"/>
                                          </p:stCondLst>
                                        </p:cTn>
                                        <p:tgtEl>
                                          <p:spTgt spid="65"/>
                                        </p:tgtEl>
                                        <p:attrNameLst>
                                          <p:attrName>style.visibility</p:attrName>
                                        </p:attrNameLst>
                                      </p:cBhvr>
                                      <p:to>
                                        <p:strVal val="visible"/>
                                      </p:to>
                                    </p:set>
                                    <p:anim calcmode="lin" valueType="num">
                                      <p:cBhvr additive="base">
                                        <p:cTn id="235" dur="7000" fill="hold"/>
                                        <p:tgtEl>
                                          <p:spTgt spid="65"/>
                                        </p:tgtEl>
                                        <p:attrNameLst>
                                          <p:attrName>ppt_x</p:attrName>
                                        </p:attrNameLst>
                                      </p:cBhvr>
                                      <p:tavLst>
                                        <p:tav tm="0">
                                          <p:val>
                                            <p:strVal val="0-#ppt_w/2"/>
                                          </p:val>
                                        </p:tav>
                                        <p:tav tm="100000">
                                          <p:val>
                                            <p:strVal val="#ppt_x"/>
                                          </p:val>
                                        </p:tav>
                                      </p:tavLst>
                                    </p:anim>
                                    <p:anim calcmode="lin" valueType="num">
                                      <p:cBhvr additive="base">
                                        <p:cTn id="236" dur="7000" fill="hold"/>
                                        <p:tgtEl>
                                          <p:spTgt spid="65"/>
                                        </p:tgtEl>
                                        <p:attrNameLst>
                                          <p:attrName>ppt_y</p:attrName>
                                        </p:attrNameLst>
                                      </p:cBhvr>
                                      <p:tavLst>
                                        <p:tav tm="0">
                                          <p:val>
                                            <p:strVal val="#ppt_y"/>
                                          </p:val>
                                        </p:tav>
                                        <p:tav tm="100000">
                                          <p:val>
                                            <p:strVal val="#ppt_y"/>
                                          </p:val>
                                        </p:tav>
                                      </p:tavLst>
                                    </p:anim>
                                  </p:childTnLst>
                                </p:cTn>
                              </p:par>
                              <p:par>
                                <p:cTn id="237" presetID="2" presetClass="entr" presetSubtype="8" decel="50000" fill="hold" grpId="0" nodeType="withEffect">
                                  <p:stCondLst>
                                    <p:cond delay="0"/>
                                  </p:stCondLst>
                                  <p:childTnLst>
                                    <p:set>
                                      <p:cBhvr>
                                        <p:cTn id="238" dur="1" fill="hold">
                                          <p:stCondLst>
                                            <p:cond delay="0"/>
                                          </p:stCondLst>
                                        </p:cTn>
                                        <p:tgtEl>
                                          <p:spTgt spid="66"/>
                                        </p:tgtEl>
                                        <p:attrNameLst>
                                          <p:attrName>style.visibility</p:attrName>
                                        </p:attrNameLst>
                                      </p:cBhvr>
                                      <p:to>
                                        <p:strVal val="visible"/>
                                      </p:to>
                                    </p:set>
                                    <p:anim calcmode="lin" valueType="num">
                                      <p:cBhvr additive="base">
                                        <p:cTn id="239" dur="7000" fill="hold"/>
                                        <p:tgtEl>
                                          <p:spTgt spid="66"/>
                                        </p:tgtEl>
                                        <p:attrNameLst>
                                          <p:attrName>ppt_x</p:attrName>
                                        </p:attrNameLst>
                                      </p:cBhvr>
                                      <p:tavLst>
                                        <p:tav tm="0">
                                          <p:val>
                                            <p:strVal val="0-#ppt_w/2"/>
                                          </p:val>
                                        </p:tav>
                                        <p:tav tm="100000">
                                          <p:val>
                                            <p:strVal val="#ppt_x"/>
                                          </p:val>
                                        </p:tav>
                                      </p:tavLst>
                                    </p:anim>
                                    <p:anim calcmode="lin" valueType="num">
                                      <p:cBhvr additive="base">
                                        <p:cTn id="240" dur="7000" fill="hold"/>
                                        <p:tgtEl>
                                          <p:spTgt spid="66"/>
                                        </p:tgtEl>
                                        <p:attrNameLst>
                                          <p:attrName>ppt_y</p:attrName>
                                        </p:attrNameLst>
                                      </p:cBhvr>
                                      <p:tavLst>
                                        <p:tav tm="0">
                                          <p:val>
                                            <p:strVal val="#ppt_y"/>
                                          </p:val>
                                        </p:tav>
                                        <p:tav tm="100000">
                                          <p:val>
                                            <p:strVal val="#ppt_y"/>
                                          </p:val>
                                        </p:tav>
                                      </p:tavLst>
                                    </p:anim>
                                  </p:childTnLst>
                                </p:cTn>
                              </p:par>
                              <p:par>
                                <p:cTn id="241" presetID="2" presetClass="entr" presetSubtype="8" decel="50000" fill="hold" grpId="0" nodeType="withEffect">
                                  <p:stCondLst>
                                    <p:cond delay="0"/>
                                  </p:stCondLst>
                                  <p:childTnLst>
                                    <p:set>
                                      <p:cBhvr>
                                        <p:cTn id="242" dur="1" fill="hold">
                                          <p:stCondLst>
                                            <p:cond delay="0"/>
                                          </p:stCondLst>
                                        </p:cTn>
                                        <p:tgtEl>
                                          <p:spTgt spid="67"/>
                                        </p:tgtEl>
                                        <p:attrNameLst>
                                          <p:attrName>style.visibility</p:attrName>
                                        </p:attrNameLst>
                                      </p:cBhvr>
                                      <p:to>
                                        <p:strVal val="visible"/>
                                      </p:to>
                                    </p:set>
                                    <p:anim calcmode="lin" valueType="num">
                                      <p:cBhvr additive="base">
                                        <p:cTn id="243" dur="7000" fill="hold"/>
                                        <p:tgtEl>
                                          <p:spTgt spid="67"/>
                                        </p:tgtEl>
                                        <p:attrNameLst>
                                          <p:attrName>ppt_x</p:attrName>
                                        </p:attrNameLst>
                                      </p:cBhvr>
                                      <p:tavLst>
                                        <p:tav tm="0">
                                          <p:val>
                                            <p:strVal val="0-#ppt_w/2"/>
                                          </p:val>
                                        </p:tav>
                                        <p:tav tm="100000">
                                          <p:val>
                                            <p:strVal val="#ppt_x"/>
                                          </p:val>
                                        </p:tav>
                                      </p:tavLst>
                                    </p:anim>
                                    <p:anim calcmode="lin" valueType="num">
                                      <p:cBhvr additive="base">
                                        <p:cTn id="244" dur="7000" fill="hold"/>
                                        <p:tgtEl>
                                          <p:spTgt spid="67"/>
                                        </p:tgtEl>
                                        <p:attrNameLst>
                                          <p:attrName>ppt_y</p:attrName>
                                        </p:attrNameLst>
                                      </p:cBhvr>
                                      <p:tavLst>
                                        <p:tav tm="0">
                                          <p:val>
                                            <p:strVal val="#ppt_y"/>
                                          </p:val>
                                        </p:tav>
                                        <p:tav tm="100000">
                                          <p:val>
                                            <p:strVal val="#ppt_y"/>
                                          </p:val>
                                        </p:tav>
                                      </p:tavLst>
                                    </p:anim>
                                  </p:childTnLst>
                                </p:cTn>
                              </p:par>
                              <p:par>
                                <p:cTn id="245" presetID="2" presetClass="entr" presetSubtype="8" decel="50000" fill="hold" grpId="0" nodeType="withEffect">
                                  <p:stCondLst>
                                    <p:cond delay="0"/>
                                  </p:stCondLst>
                                  <p:childTnLst>
                                    <p:set>
                                      <p:cBhvr>
                                        <p:cTn id="246" dur="1" fill="hold">
                                          <p:stCondLst>
                                            <p:cond delay="0"/>
                                          </p:stCondLst>
                                        </p:cTn>
                                        <p:tgtEl>
                                          <p:spTgt spid="68"/>
                                        </p:tgtEl>
                                        <p:attrNameLst>
                                          <p:attrName>style.visibility</p:attrName>
                                        </p:attrNameLst>
                                      </p:cBhvr>
                                      <p:to>
                                        <p:strVal val="visible"/>
                                      </p:to>
                                    </p:set>
                                    <p:anim calcmode="lin" valueType="num">
                                      <p:cBhvr additive="base">
                                        <p:cTn id="247" dur="7000" fill="hold"/>
                                        <p:tgtEl>
                                          <p:spTgt spid="68"/>
                                        </p:tgtEl>
                                        <p:attrNameLst>
                                          <p:attrName>ppt_x</p:attrName>
                                        </p:attrNameLst>
                                      </p:cBhvr>
                                      <p:tavLst>
                                        <p:tav tm="0">
                                          <p:val>
                                            <p:strVal val="0-#ppt_w/2"/>
                                          </p:val>
                                        </p:tav>
                                        <p:tav tm="100000">
                                          <p:val>
                                            <p:strVal val="#ppt_x"/>
                                          </p:val>
                                        </p:tav>
                                      </p:tavLst>
                                    </p:anim>
                                    <p:anim calcmode="lin" valueType="num">
                                      <p:cBhvr additive="base">
                                        <p:cTn id="248" dur="7000" fill="hold"/>
                                        <p:tgtEl>
                                          <p:spTgt spid="68"/>
                                        </p:tgtEl>
                                        <p:attrNameLst>
                                          <p:attrName>ppt_y</p:attrName>
                                        </p:attrNameLst>
                                      </p:cBhvr>
                                      <p:tavLst>
                                        <p:tav tm="0">
                                          <p:val>
                                            <p:strVal val="#ppt_y"/>
                                          </p:val>
                                        </p:tav>
                                        <p:tav tm="100000">
                                          <p:val>
                                            <p:strVal val="#ppt_y"/>
                                          </p:val>
                                        </p:tav>
                                      </p:tavLst>
                                    </p:anim>
                                  </p:childTnLst>
                                </p:cTn>
                              </p:par>
                              <p:par>
                                <p:cTn id="249" presetID="2" presetClass="entr" presetSubtype="8" decel="50000" fill="hold" grpId="0" nodeType="withEffect">
                                  <p:stCondLst>
                                    <p:cond delay="0"/>
                                  </p:stCondLst>
                                  <p:childTnLst>
                                    <p:set>
                                      <p:cBhvr>
                                        <p:cTn id="250" dur="1" fill="hold">
                                          <p:stCondLst>
                                            <p:cond delay="0"/>
                                          </p:stCondLst>
                                        </p:cTn>
                                        <p:tgtEl>
                                          <p:spTgt spid="69"/>
                                        </p:tgtEl>
                                        <p:attrNameLst>
                                          <p:attrName>style.visibility</p:attrName>
                                        </p:attrNameLst>
                                      </p:cBhvr>
                                      <p:to>
                                        <p:strVal val="visible"/>
                                      </p:to>
                                    </p:set>
                                    <p:anim calcmode="lin" valueType="num">
                                      <p:cBhvr additive="base">
                                        <p:cTn id="251" dur="7000" fill="hold"/>
                                        <p:tgtEl>
                                          <p:spTgt spid="69"/>
                                        </p:tgtEl>
                                        <p:attrNameLst>
                                          <p:attrName>ppt_x</p:attrName>
                                        </p:attrNameLst>
                                      </p:cBhvr>
                                      <p:tavLst>
                                        <p:tav tm="0">
                                          <p:val>
                                            <p:strVal val="0-#ppt_w/2"/>
                                          </p:val>
                                        </p:tav>
                                        <p:tav tm="100000">
                                          <p:val>
                                            <p:strVal val="#ppt_x"/>
                                          </p:val>
                                        </p:tav>
                                      </p:tavLst>
                                    </p:anim>
                                    <p:anim calcmode="lin" valueType="num">
                                      <p:cBhvr additive="base">
                                        <p:cTn id="252" dur="7000" fill="hold"/>
                                        <p:tgtEl>
                                          <p:spTgt spid="69"/>
                                        </p:tgtEl>
                                        <p:attrNameLst>
                                          <p:attrName>ppt_y</p:attrName>
                                        </p:attrNameLst>
                                      </p:cBhvr>
                                      <p:tavLst>
                                        <p:tav tm="0">
                                          <p:val>
                                            <p:strVal val="#ppt_y"/>
                                          </p:val>
                                        </p:tav>
                                        <p:tav tm="100000">
                                          <p:val>
                                            <p:strVal val="#ppt_y"/>
                                          </p:val>
                                        </p:tav>
                                      </p:tavLst>
                                    </p:anim>
                                  </p:childTnLst>
                                </p:cTn>
                              </p:par>
                              <p:par>
                                <p:cTn id="253" presetID="2" presetClass="entr" presetSubtype="8" decel="50000" fill="hold" grpId="0" nodeType="withEffect">
                                  <p:stCondLst>
                                    <p:cond delay="0"/>
                                  </p:stCondLst>
                                  <p:childTnLst>
                                    <p:set>
                                      <p:cBhvr>
                                        <p:cTn id="254" dur="1" fill="hold">
                                          <p:stCondLst>
                                            <p:cond delay="0"/>
                                          </p:stCondLst>
                                        </p:cTn>
                                        <p:tgtEl>
                                          <p:spTgt spid="70"/>
                                        </p:tgtEl>
                                        <p:attrNameLst>
                                          <p:attrName>style.visibility</p:attrName>
                                        </p:attrNameLst>
                                      </p:cBhvr>
                                      <p:to>
                                        <p:strVal val="visible"/>
                                      </p:to>
                                    </p:set>
                                    <p:anim calcmode="lin" valueType="num">
                                      <p:cBhvr additive="base">
                                        <p:cTn id="255" dur="7000" fill="hold"/>
                                        <p:tgtEl>
                                          <p:spTgt spid="70"/>
                                        </p:tgtEl>
                                        <p:attrNameLst>
                                          <p:attrName>ppt_x</p:attrName>
                                        </p:attrNameLst>
                                      </p:cBhvr>
                                      <p:tavLst>
                                        <p:tav tm="0">
                                          <p:val>
                                            <p:strVal val="0-#ppt_w/2"/>
                                          </p:val>
                                        </p:tav>
                                        <p:tav tm="100000">
                                          <p:val>
                                            <p:strVal val="#ppt_x"/>
                                          </p:val>
                                        </p:tav>
                                      </p:tavLst>
                                    </p:anim>
                                    <p:anim calcmode="lin" valueType="num">
                                      <p:cBhvr additive="base">
                                        <p:cTn id="256" dur="7000" fill="hold"/>
                                        <p:tgtEl>
                                          <p:spTgt spid="70"/>
                                        </p:tgtEl>
                                        <p:attrNameLst>
                                          <p:attrName>ppt_y</p:attrName>
                                        </p:attrNameLst>
                                      </p:cBhvr>
                                      <p:tavLst>
                                        <p:tav tm="0">
                                          <p:val>
                                            <p:strVal val="#ppt_y"/>
                                          </p:val>
                                        </p:tav>
                                        <p:tav tm="100000">
                                          <p:val>
                                            <p:strVal val="#ppt_y"/>
                                          </p:val>
                                        </p:tav>
                                      </p:tavLst>
                                    </p:anim>
                                  </p:childTnLst>
                                </p:cTn>
                              </p:par>
                              <p:par>
                                <p:cTn id="257" presetID="2" presetClass="entr" presetSubtype="8" decel="50000" fill="hold" grpId="0" nodeType="withEffect">
                                  <p:stCondLst>
                                    <p:cond delay="0"/>
                                  </p:stCondLst>
                                  <p:childTnLst>
                                    <p:set>
                                      <p:cBhvr>
                                        <p:cTn id="258" dur="1" fill="hold">
                                          <p:stCondLst>
                                            <p:cond delay="0"/>
                                          </p:stCondLst>
                                        </p:cTn>
                                        <p:tgtEl>
                                          <p:spTgt spid="71"/>
                                        </p:tgtEl>
                                        <p:attrNameLst>
                                          <p:attrName>style.visibility</p:attrName>
                                        </p:attrNameLst>
                                      </p:cBhvr>
                                      <p:to>
                                        <p:strVal val="visible"/>
                                      </p:to>
                                    </p:set>
                                    <p:anim calcmode="lin" valueType="num">
                                      <p:cBhvr additive="base">
                                        <p:cTn id="259" dur="7000" fill="hold"/>
                                        <p:tgtEl>
                                          <p:spTgt spid="71"/>
                                        </p:tgtEl>
                                        <p:attrNameLst>
                                          <p:attrName>ppt_x</p:attrName>
                                        </p:attrNameLst>
                                      </p:cBhvr>
                                      <p:tavLst>
                                        <p:tav tm="0">
                                          <p:val>
                                            <p:strVal val="0-#ppt_w/2"/>
                                          </p:val>
                                        </p:tav>
                                        <p:tav tm="100000">
                                          <p:val>
                                            <p:strVal val="#ppt_x"/>
                                          </p:val>
                                        </p:tav>
                                      </p:tavLst>
                                    </p:anim>
                                    <p:anim calcmode="lin" valueType="num">
                                      <p:cBhvr additive="base">
                                        <p:cTn id="260" dur="7000" fill="hold"/>
                                        <p:tgtEl>
                                          <p:spTgt spid="71"/>
                                        </p:tgtEl>
                                        <p:attrNameLst>
                                          <p:attrName>ppt_y</p:attrName>
                                        </p:attrNameLst>
                                      </p:cBhvr>
                                      <p:tavLst>
                                        <p:tav tm="0">
                                          <p:val>
                                            <p:strVal val="#ppt_y"/>
                                          </p:val>
                                        </p:tav>
                                        <p:tav tm="100000">
                                          <p:val>
                                            <p:strVal val="#ppt_y"/>
                                          </p:val>
                                        </p:tav>
                                      </p:tavLst>
                                    </p:anim>
                                  </p:childTnLst>
                                </p:cTn>
                              </p:par>
                              <p:par>
                                <p:cTn id="261" presetID="2" presetClass="entr" presetSubtype="8" decel="50000" fill="hold" grpId="0" nodeType="withEffect">
                                  <p:stCondLst>
                                    <p:cond delay="0"/>
                                  </p:stCondLst>
                                  <p:childTnLst>
                                    <p:set>
                                      <p:cBhvr>
                                        <p:cTn id="262" dur="1" fill="hold">
                                          <p:stCondLst>
                                            <p:cond delay="0"/>
                                          </p:stCondLst>
                                        </p:cTn>
                                        <p:tgtEl>
                                          <p:spTgt spid="72"/>
                                        </p:tgtEl>
                                        <p:attrNameLst>
                                          <p:attrName>style.visibility</p:attrName>
                                        </p:attrNameLst>
                                      </p:cBhvr>
                                      <p:to>
                                        <p:strVal val="visible"/>
                                      </p:to>
                                    </p:set>
                                    <p:anim calcmode="lin" valueType="num">
                                      <p:cBhvr additive="base">
                                        <p:cTn id="263" dur="7000" fill="hold"/>
                                        <p:tgtEl>
                                          <p:spTgt spid="72"/>
                                        </p:tgtEl>
                                        <p:attrNameLst>
                                          <p:attrName>ppt_x</p:attrName>
                                        </p:attrNameLst>
                                      </p:cBhvr>
                                      <p:tavLst>
                                        <p:tav tm="0">
                                          <p:val>
                                            <p:strVal val="0-#ppt_w/2"/>
                                          </p:val>
                                        </p:tav>
                                        <p:tav tm="100000">
                                          <p:val>
                                            <p:strVal val="#ppt_x"/>
                                          </p:val>
                                        </p:tav>
                                      </p:tavLst>
                                    </p:anim>
                                    <p:anim calcmode="lin" valueType="num">
                                      <p:cBhvr additive="base">
                                        <p:cTn id="264" dur="7000" fill="hold"/>
                                        <p:tgtEl>
                                          <p:spTgt spid="72"/>
                                        </p:tgtEl>
                                        <p:attrNameLst>
                                          <p:attrName>ppt_y</p:attrName>
                                        </p:attrNameLst>
                                      </p:cBhvr>
                                      <p:tavLst>
                                        <p:tav tm="0">
                                          <p:val>
                                            <p:strVal val="#ppt_y"/>
                                          </p:val>
                                        </p:tav>
                                        <p:tav tm="100000">
                                          <p:val>
                                            <p:strVal val="#ppt_y"/>
                                          </p:val>
                                        </p:tav>
                                      </p:tavLst>
                                    </p:anim>
                                  </p:childTnLst>
                                </p:cTn>
                              </p:par>
                              <p:par>
                                <p:cTn id="265" presetID="2" presetClass="entr" presetSubtype="8" decel="50000" fill="hold" grpId="0" nodeType="withEffect">
                                  <p:stCondLst>
                                    <p:cond delay="0"/>
                                  </p:stCondLst>
                                  <p:childTnLst>
                                    <p:set>
                                      <p:cBhvr>
                                        <p:cTn id="266" dur="1" fill="hold">
                                          <p:stCondLst>
                                            <p:cond delay="0"/>
                                          </p:stCondLst>
                                        </p:cTn>
                                        <p:tgtEl>
                                          <p:spTgt spid="73"/>
                                        </p:tgtEl>
                                        <p:attrNameLst>
                                          <p:attrName>style.visibility</p:attrName>
                                        </p:attrNameLst>
                                      </p:cBhvr>
                                      <p:to>
                                        <p:strVal val="visible"/>
                                      </p:to>
                                    </p:set>
                                    <p:anim calcmode="lin" valueType="num">
                                      <p:cBhvr additive="base">
                                        <p:cTn id="267" dur="7000" fill="hold"/>
                                        <p:tgtEl>
                                          <p:spTgt spid="73"/>
                                        </p:tgtEl>
                                        <p:attrNameLst>
                                          <p:attrName>ppt_x</p:attrName>
                                        </p:attrNameLst>
                                      </p:cBhvr>
                                      <p:tavLst>
                                        <p:tav tm="0">
                                          <p:val>
                                            <p:strVal val="0-#ppt_w/2"/>
                                          </p:val>
                                        </p:tav>
                                        <p:tav tm="100000">
                                          <p:val>
                                            <p:strVal val="#ppt_x"/>
                                          </p:val>
                                        </p:tav>
                                      </p:tavLst>
                                    </p:anim>
                                    <p:anim calcmode="lin" valueType="num">
                                      <p:cBhvr additive="base">
                                        <p:cTn id="268" dur="7000" fill="hold"/>
                                        <p:tgtEl>
                                          <p:spTgt spid="73"/>
                                        </p:tgtEl>
                                        <p:attrNameLst>
                                          <p:attrName>ppt_y</p:attrName>
                                        </p:attrNameLst>
                                      </p:cBhvr>
                                      <p:tavLst>
                                        <p:tav tm="0">
                                          <p:val>
                                            <p:strVal val="#ppt_y"/>
                                          </p:val>
                                        </p:tav>
                                        <p:tav tm="100000">
                                          <p:val>
                                            <p:strVal val="#ppt_y"/>
                                          </p:val>
                                        </p:tav>
                                      </p:tavLst>
                                    </p:anim>
                                  </p:childTnLst>
                                </p:cTn>
                              </p:par>
                              <p:par>
                                <p:cTn id="269" presetID="2" presetClass="entr" presetSubtype="8" decel="50000" fill="hold" grpId="0" nodeType="withEffect">
                                  <p:stCondLst>
                                    <p:cond delay="0"/>
                                  </p:stCondLst>
                                  <p:childTnLst>
                                    <p:set>
                                      <p:cBhvr>
                                        <p:cTn id="270" dur="1" fill="hold">
                                          <p:stCondLst>
                                            <p:cond delay="0"/>
                                          </p:stCondLst>
                                        </p:cTn>
                                        <p:tgtEl>
                                          <p:spTgt spid="74"/>
                                        </p:tgtEl>
                                        <p:attrNameLst>
                                          <p:attrName>style.visibility</p:attrName>
                                        </p:attrNameLst>
                                      </p:cBhvr>
                                      <p:to>
                                        <p:strVal val="visible"/>
                                      </p:to>
                                    </p:set>
                                    <p:anim calcmode="lin" valueType="num">
                                      <p:cBhvr additive="base">
                                        <p:cTn id="271" dur="7000" fill="hold"/>
                                        <p:tgtEl>
                                          <p:spTgt spid="74"/>
                                        </p:tgtEl>
                                        <p:attrNameLst>
                                          <p:attrName>ppt_x</p:attrName>
                                        </p:attrNameLst>
                                      </p:cBhvr>
                                      <p:tavLst>
                                        <p:tav tm="0">
                                          <p:val>
                                            <p:strVal val="0-#ppt_w/2"/>
                                          </p:val>
                                        </p:tav>
                                        <p:tav tm="100000">
                                          <p:val>
                                            <p:strVal val="#ppt_x"/>
                                          </p:val>
                                        </p:tav>
                                      </p:tavLst>
                                    </p:anim>
                                    <p:anim calcmode="lin" valueType="num">
                                      <p:cBhvr additive="base">
                                        <p:cTn id="272" dur="7000" fill="hold"/>
                                        <p:tgtEl>
                                          <p:spTgt spid="74"/>
                                        </p:tgtEl>
                                        <p:attrNameLst>
                                          <p:attrName>ppt_y</p:attrName>
                                        </p:attrNameLst>
                                      </p:cBhvr>
                                      <p:tavLst>
                                        <p:tav tm="0">
                                          <p:val>
                                            <p:strVal val="#ppt_y"/>
                                          </p:val>
                                        </p:tav>
                                        <p:tav tm="100000">
                                          <p:val>
                                            <p:strVal val="#ppt_y"/>
                                          </p:val>
                                        </p:tav>
                                      </p:tavLst>
                                    </p:anim>
                                  </p:childTnLst>
                                </p:cTn>
                              </p:par>
                              <p:par>
                                <p:cTn id="273" presetID="2" presetClass="entr" presetSubtype="8" decel="50000" fill="hold" grpId="0" nodeType="withEffect">
                                  <p:stCondLst>
                                    <p:cond delay="0"/>
                                  </p:stCondLst>
                                  <p:childTnLst>
                                    <p:set>
                                      <p:cBhvr>
                                        <p:cTn id="274" dur="1" fill="hold">
                                          <p:stCondLst>
                                            <p:cond delay="0"/>
                                          </p:stCondLst>
                                        </p:cTn>
                                        <p:tgtEl>
                                          <p:spTgt spid="75"/>
                                        </p:tgtEl>
                                        <p:attrNameLst>
                                          <p:attrName>style.visibility</p:attrName>
                                        </p:attrNameLst>
                                      </p:cBhvr>
                                      <p:to>
                                        <p:strVal val="visible"/>
                                      </p:to>
                                    </p:set>
                                    <p:anim calcmode="lin" valueType="num">
                                      <p:cBhvr additive="base">
                                        <p:cTn id="275" dur="7000" fill="hold"/>
                                        <p:tgtEl>
                                          <p:spTgt spid="75"/>
                                        </p:tgtEl>
                                        <p:attrNameLst>
                                          <p:attrName>ppt_x</p:attrName>
                                        </p:attrNameLst>
                                      </p:cBhvr>
                                      <p:tavLst>
                                        <p:tav tm="0">
                                          <p:val>
                                            <p:strVal val="0-#ppt_w/2"/>
                                          </p:val>
                                        </p:tav>
                                        <p:tav tm="100000">
                                          <p:val>
                                            <p:strVal val="#ppt_x"/>
                                          </p:val>
                                        </p:tav>
                                      </p:tavLst>
                                    </p:anim>
                                    <p:anim calcmode="lin" valueType="num">
                                      <p:cBhvr additive="base">
                                        <p:cTn id="276" dur="7000" fill="hold"/>
                                        <p:tgtEl>
                                          <p:spTgt spid="75"/>
                                        </p:tgtEl>
                                        <p:attrNameLst>
                                          <p:attrName>ppt_y</p:attrName>
                                        </p:attrNameLst>
                                      </p:cBhvr>
                                      <p:tavLst>
                                        <p:tav tm="0">
                                          <p:val>
                                            <p:strVal val="#ppt_y"/>
                                          </p:val>
                                        </p:tav>
                                        <p:tav tm="100000">
                                          <p:val>
                                            <p:strVal val="#ppt_y"/>
                                          </p:val>
                                        </p:tav>
                                      </p:tavLst>
                                    </p:anim>
                                  </p:childTnLst>
                                </p:cTn>
                              </p:par>
                              <p:par>
                                <p:cTn id="277" presetID="2" presetClass="entr" presetSubtype="8" decel="50000" fill="hold" grpId="0" nodeType="withEffect">
                                  <p:stCondLst>
                                    <p:cond delay="0"/>
                                  </p:stCondLst>
                                  <p:childTnLst>
                                    <p:set>
                                      <p:cBhvr>
                                        <p:cTn id="278" dur="1" fill="hold">
                                          <p:stCondLst>
                                            <p:cond delay="0"/>
                                          </p:stCondLst>
                                        </p:cTn>
                                        <p:tgtEl>
                                          <p:spTgt spid="76"/>
                                        </p:tgtEl>
                                        <p:attrNameLst>
                                          <p:attrName>style.visibility</p:attrName>
                                        </p:attrNameLst>
                                      </p:cBhvr>
                                      <p:to>
                                        <p:strVal val="visible"/>
                                      </p:to>
                                    </p:set>
                                    <p:anim calcmode="lin" valueType="num">
                                      <p:cBhvr additive="base">
                                        <p:cTn id="279" dur="7000" fill="hold"/>
                                        <p:tgtEl>
                                          <p:spTgt spid="76"/>
                                        </p:tgtEl>
                                        <p:attrNameLst>
                                          <p:attrName>ppt_x</p:attrName>
                                        </p:attrNameLst>
                                      </p:cBhvr>
                                      <p:tavLst>
                                        <p:tav tm="0">
                                          <p:val>
                                            <p:strVal val="0-#ppt_w/2"/>
                                          </p:val>
                                        </p:tav>
                                        <p:tav tm="100000">
                                          <p:val>
                                            <p:strVal val="#ppt_x"/>
                                          </p:val>
                                        </p:tav>
                                      </p:tavLst>
                                    </p:anim>
                                    <p:anim calcmode="lin" valueType="num">
                                      <p:cBhvr additive="base">
                                        <p:cTn id="280" dur="7000" fill="hold"/>
                                        <p:tgtEl>
                                          <p:spTgt spid="76"/>
                                        </p:tgtEl>
                                        <p:attrNameLst>
                                          <p:attrName>ppt_y</p:attrName>
                                        </p:attrNameLst>
                                      </p:cBhvr>
                                      <p:tavLst>
                                        <p:tav tm="0">
                                          <p:val>
                                            <p:strVal val="#ppt_y"/>
                                          </p:val>
                                        </p:tav>
                                        <p:tav tm="100000">
                                          <p:val>
                                            <p:strVal val="#ppt_y"/>
                                          </p:val>
                                        </p:tav>
                                      </p:tavLst>
                                    </p:anim>
                                  </p:childTnLst>
                                </p:cTn>
                              </p:par>
                              <p:par>
                                <p:cTn id="281" presetID="2" presetClass="entr" presetSubtype="8" decel="50000" fill="hold" grpId="0" nodeType="withEffect">
                                  <p:stCondLst>
                                    <p:cond delay="0"/>
                                  </p:stCondLst>
                                  <p:childTnLst>
                                    <p:set>
                                      <p:cBhvr>
                                        <p:cTn id="282" dur="1" fill="hold">
                                          <p:stCondLst>
                                            <p:cond delay="0"/>
                                          </p:stCondLst>
                                        </p:cTn>
                                        <p:tgtEl>
                                          <p:spTgt spid="77"/>
                                        </p:tgtEl>
                                        <p:attrNameLst>
                                          <p:attrName>style.visibility</p:attrName>
                                        </p:attrNameLst>
                                      </p:cBhvr>
                                      <p:to>
                                        <p:strVal val="visible"/>
                                      </p:to>
                                    </p:set>
                                    <p:anim calcmode="lin" valueType="num">
                                      <p:cBhvr additive="base">
                                        <p:cTn id="283" dur="7000" fill="hold"/>
                                        <p:tgtEl>
                                          <p:spTgt spid="77"/>
                                        </p:tgtEl>
                                        <p:attrNameLst>
                                          <p:attrName>ppt_x</p:attrName>
                                        </p:attrNameLst>
                                      </p:cBhvr>
                                      <p:tavLst>
                                        <p:tav tm="0">
                                          <p:val>
                                            <p:strVal val="0-#ppt_w/2"/>
                                          </p:val>
                                        </p:tav>
                                        <p:tav tm="100000">
                                          <p:val>
                                            <p:strVal val="#ppt_x"/>
                                          </p:val>
                                        </p:tav>
                                      </p:tavLst>
                                    </p:anim>
                                    <p:anim calcmode="lin" valueType="num">
                                      <p:cBhvr additive="base">
                                        <p:cTn id="284" dur="7000" fill="hold"/>
                                        <p:tgtEl>
                                          <p:spTgt spid="77"/>
                                        </p:tgtEl>
                                        <p:attrNameLst>
                                          <p:attrName>ppt_y</p:attrName>
                                        </p:attrNameLst>
                                      </p:cBhvr>
                                      <p:tavLst>
                                        <p:tav tm="0">
                                          <p:val>
                                            <p:strVal val="#ppt_y"/>
                                          </p:val>
                                        </p:tav>
                                        <p:tav tm="100000">
                                          <p:val>
                                            <p:strVal val="#ppt_y"/>
                                          </p:val>
                                        </p:tav>
                                      </p:tavLst>
                                    </p:anim>
                                  </p:childTnLst>
                                </p:cTn>
                              </p:par>
                              <p:par>
                                <p:cTn id="285" presetID="2" presetClass="entr" presetSubtype="8" decel="50000" fill="hold" grpId="0" nodeType="withEffect">
                                  <p:stCondLst>
                                    <p:cond delay="0"/>
                                  </p:stCondLst>
                                  <p:childTnLst>
                                    <p:set>
                                      <p:cBhvr>
                                        <p:cTn id="286" dur="1" fill="hold">
                                          <p:stCondLst>
                                            <p:cond delay="0"/>
                                          </p:stCondLst>
                                        </p:cTn>
                                        <p:tgtEl>
                                          <p:spTgt spid="78"/>
                                        </p:tgtEl>
                                        <p:attrNameLst>
                                          <p:attrName>style.visibility</p:attrName>
                                        </p:attrNameLst>
                                      </p:cBhvr>
                                      <p:to>
                                        <p:strVal val="visible"/>
                                      </p:to>
                                    </p:set>
                                    <p:anim calcmode="lin" valueType="num">
                                      <p:cBhvr additive="base">
                                        <p:cTn id="287" dur="7000" fill="hold"/>
                                        <p:tgtEl>
                                          <p:spTgt spid="78"/>
                                        </p:tgtEl>
                                        <p:attrNameLst>
                                          <p:attrName>ppt_x</p:attrName>
                                        </p:attrNameLst>
                                      </p:cBhvr>
                                      <p:tavLst>
                                        <p:tav tm="0">
                                          <p:val>
                                            <p:strVal val="0-#ppt_w/2"/>
                                          </p:val>
                                        </p:tav>
                                        <p:tav tm="100000">
                                          <p:val>
                                            <p:strVal val="#ppt_x"/>
                                          </p:val>
                                        </p:tav>
                                      </p:tavLst>
                                    </p:anim>
                                    <p:anim calcmode="lin" valueType="num">
                                      <p:cBhvr additive="base">
                                        <p:cTn id="288" dur="7000" fill="hold"/>
                                        <p:tgtEl>
                                          <p:spTgt spid="78"/>
                                        </p:tgtEl>
                                        <p:attrNameLst>
                                          <p:attrName>ppt_y</p:attrName>
                                        </p:attrNameLst>
                                      </p:cBhvr>
                                      <p:tavLst>
                                        <p:tav tm="0">
                                          <p:val>
                                            <p:strVal val="#ppt_y"/>
                                          </p:val>
                                        </p:tav>
                                        <p:tav tm="100000">
                                          <p:val>
                                            <p:strVal val="#ppt_y"/>
                                          </p:val>
                                        </p:tav>
                                      </p:tavLst>
                                    </p:anim>
                                  </p:childTnLst>
                                </p:cTn>
                              </p:par>
                              <p:par>
                                <p:cTn id="289" presetID="2" presetClass="entr" presetSubtype="8" decel="50000" fill="hold" grpId="0" nodeType="withEffect">
                                  <p:stCondLst>
                                    <p:cond delay="0"/>
                                  </p:stCondLst>
                                  <p:childTnLst>
                                    <p:set>
                                      <p:cBhvr>
                                        <p:cTn id="290" dur="1" fill="hold">
                                          <p:stCondLst>
                                            <p:cond delay="0"/>
                                          </p:stCondLst>
                                        </p:cTn>
                                        <p:tgtEl>
                                          <p:spTgt spid="79"/>
                                        </p:tgtEl>
                                        <p:attrNameLst>
                                          <p:attrName>style.visibility</p:attrName>
                                        </p:attrNameLst>
                                      </p:cBhvr>
                                      <p:to>
                                        <p:strVal val="visible"/>
                                      </p:to>
                                    </p:set>
                                    <p:anim calcmode="lin" valueType="num">
                                      <p:cBhvr additive="base">
                                        <p:cTn id="291" dur="7000" fill="hold"/>
                                        <p:tgtEl>
                                          <p:spTgt spid="79"/>
                                        </p:tgtEl>
                                        <p:attrNameLst>
                                          <p:attrName>ppt_x</p:attrName>
                                        </p:attrNameLst>
                                      </p:cBhvr>
                                      <p:tavLst>
                                        <p:tav tm="0">
                                          <p:val>
                                            <p:strVal val="0-#ppt_w/2"/>
                                          </p:val>
                                        </p:tav>
                                        <p:tav tm="100000">
                                          <p:val>
                                            <p:strVal val="#ppt_x"/>
                                          </p:val>
                                        </p:tav>
                                      </p:tavLst>
                                    </p:anim>
                                    <p:anim calcmode="lin" valueType="num">
                                      <p:cBhvr additive="base">
                                        <p:cTn id="292" dur="7000" fill="hold"/>
                                        <p:tgtEl>
                                          <p:spTgt spid="79"/>
                                        </p:tgtEl>
                                        <p:attrNameLst>
                                          <p:attrName>ppt_y</p:attrName>
                                        </p:attrNameLst>
                                      </p:cBhvr>
                                      <p:tavLst>
                                        <p:tav tm="0">
                                          <p:val>
                                            <p:strVal val="#ppt_y"/>
                                          </p:val>
                                        </p:tav>
                                        <p:tav tm="100000">
                                          <p:val>
                                            <p:strVal val="#ppt_y"/>
                                          </p:val>
                                        </p:tav>
                                      </p:tavLst>
                                    </p:anim>
                                  </p:childTnLst>
                                </p:cTn>
                              </p:par>
                              <p:par>
                                <p:cTn id="293" presetID="2" presetClass="entr" presetSubtype="8" decel="50000" fill="hold" grpId="0" nodeType="withEffect">
                                  <p:stCondLst>
                                    <p:cond delay="0"/>
                                  </p:stCondLst>
                                  <p:childTnLst>
                                    <p:set>
                                      <p:cBhvr>
                                        <p:cTn id="294" dur="1" fill="hold">
                                          <p:stCondLst>
                                            <p:cond delay="0"/>
                                          </p:stCondLst>
                                        </p:cTn>
                                        <p:tgtEl>
                                          <p:spTgt spid="80"/>
                                        </p:tgtEl>
                                        <p:attrNameLst>
                                          <p:attrName>style.visibility</p:attrName>
                                        </p:attrNameLst>
                                      </p:cBhvr>
                                      <p:to>
                                        <p:strVal val="visible"/>
                                      </p:to>
                                    </p:set>
                                    <p:anim calcmode="lin" valueType="num">
                                      <p:cBhvr additive="base">
                                        <p:cTn id="295" dur="7000" fill="hold"/>
                                        <p:tgtEl>
                                          <p:spTgt spid="80"/>
                                        </p:tgtEl>
                                        <p:attrNameLst>
                                          <p:attrName>ppt_x</p:attrName>
                                        </p:attrNameLst>
                                      </p:cBhvr>
                                      <p:tavLst>
                                        <p:tav tm="0">
                                          <p:val>
                                            <p:strVal val="0-#ppt_w/2"/>
                                          </p:val>
                                        </p:tav>
                                        <p:tav tm="100000">
                                          <p:val>
                                            <p:strVal val="#ppt_x"/>
                                          </p:val>
                                        </p:tav>
                                      </p:tavLst>
                                    </p:anim>
                                    <p:anim calcmode="lin" valueType="num">
                                      <p:cBhvr additive="base">
                                        <p:cTn id="296" dur="7000" fill="hold"/>
                                        <p:tgtEl>
                                          <p:spTgt spid="80"/>
                                        </p:tgtEl>
                                        <p:attrNameLst>
                                          <p:attrName>ppt_y</p:attrName>
                                        </p:attrNameLst>
                                      </p:cBhvr>
                                      <p:tavLst>
                                        <p:tav tm="0">
                                          <p:val>
                                            <p:strVal val="#ppt_y"/>
                                          </p:val>
                                        </p:tav>
                                        <p:tav tm="100000">
                                          <p:val>
                                            <p:strVal val="#ppt_y"/>
                                          </p:val>
                                        </p:tav>
                                      </p:tavLst>
                                    </p:anim>
                                  </p:childTnLst>
                                </p:cTn>
                              </p:par>
                              <p:par>
                                <p:cTn id="297" presetID="2" presetClass="entr" presetSubtype="8" decel="50000" fill="hold" grpId="0" nodeType="withEffect">
                                  <p:stCondLst>
                                    <p:cond delay="0"/>
                                  </p:stCondLst>
                                  <p:childTnLst>
                                    <p:set>
                                      <p:cBhvr>
                                        <p:cTn id="298" dur="1" fill="hold">
                                          <p:stCondLst>
                                            <p:cond delay="0"/>
                                          </p:stCondLst>
                                        </p:cTn>
                                        <p:tgtEl>
                                          <p:spTgt spid="81"/>
                                        </p:tgtEl>
                                        <p:attrNameLst>
                                          <p:attrName>style.visibility</p:attrName>
                                        </p:attrNameLst>
                                      </p:cBhvr>
                                      <p:to>
                                        <p:strVal val="visible"/>
                                      </p:to>
                                    </p:set>
                                    <p:anim calcmode="lin" valueType="num">
                                      <p:cBhvr additive="base">
                                        <p:cTn id="299" dur="7000" fill="hold"/>
                                        <p:tgtEl>
                                          <p:spTgt spid="81"/>
                                        </p:tgtEl>
                                        <p:attrNameLst>
                                          <p:attrName>ppt_x</p:attrName>
                                        </p:attrNameLst>
                                      </p:cBhvr>
                                      <p:tavLst>
                                        <p:tav tm="0">
                                          <p:val>
                                            <p:strVal val="0-#ppt_w/2"/>
                                          </p:val>
                                        </p:tav>
                                        <p:tav tm="100000">
                                          <p:val>
                                            <p:strVal val="#ppt_x"/>
                                          </p:val>
                                        </p:tav>
                                      </p:tavLst>
                                    </p:anim>
                                    <p:anim calcmode="lin" valueType="num">
                                      <p:cBhvr additive="base">
                                        <p:cTn id="300" dur="7000" fill="hold"/>
                                        <p:tgtEl>
                                          <p:spTgt spid="81"/>
                                        </p:tgtEl>
                                        <p:attrNameLst>
                                          <p:attrName>ppt_y</p:attrName>
                                        </p:attrNameLst>
                                      </p:cBhvr>
                                      <p:tavLst>
                                        <p:tav tm="0">
                                          <p:val>
                                            <p:strVal val="#ppt_y"/>
                                          </p:val>
                                        </p:tav>
                                        <p:tav tm="100000">
                                          <p:val>
                                            <p:strVal val="#ppt_y"/>
                                          </p:val>
                                        </p:tav>
                                      </p:tavLst>
                                    </p:anim>
                                  </p:childTnLst>
                                </p:cTn>
                              </p:par>
                              <p:par>
                                <p:cTn id="301" presetID="2" presetClass="entr" presetSubtype="8" decel="50000" fill="hold" grpId="0" nodeType="withEffect">
                                  <p:stCondLst>
                                    <p:cond delay="0"/>
                                  </p:stCondLst>
                                  <p:childTnLst>
                                    <p:set>
                                      <p:cBhvr>
                                        <p:cTn id="302" dur="1" fill="hold">
                                          <p:stCondLst>
                                            <p:cond delay="0"/>
                                          </p:stCondLst>
                                        </p:cTn>
                                        <p:tgtEl>
                                          <p:spTgt spid="82"/>
                                        </p:tgtEl>
                                        <p:attrNameLst>
                                          <p:attrName>style.visibility</p:attrName>
                                        </p:attrNameLst>
                                      </p:cBhvr>
                                      <p:to>
                                        <p:strVal val="visible"/>
                                      </p:to>
                                    </p:set>
                                    <p:anim calcmode="lin" valueType="num">
                                      <p:cBhvr additive="base">
                                        <p:cTn id="303" dur="7000" fill="hold"/>
                                        <p:tgtEl>
                                          <p:spTgt spid="82"/>
                                        </p:tgtEl>
                                        <p:attrNameLst>
                                          <p:attrName>ppt_x</p:attrName>
                                        </p:attrNameLst>
                                      </p:cBhvr>
                                      <p:tavLst>
                                        <p:tav tm="0">
                                          <p:val>
                                            <p:strVal val="0-#ppt_w/2"/>
                                          </p:val>
                                        </p:tav>
                                        <p:tav tm="100000">
                                          <p:val>
                                            <p:strVal val="#ppt_x"/>
                                          </p:val>
                                        </p:tav>
                                      </p:tavLst>
                                    </p:anim>
                                    <p:anim calcmode="lin" valueType="num">
                                      <p:cBhvr additive="base">
                                        <p:cTn id="304" dur="7000" fill="hold"/>
                                        <p:tgtEl>
                                          <p:spTgt spid="82"/>
                                        </p:tgtEl>
                                        <p:attrNameLst>
                                          <p:attrName>ppt_y</p:attrName>
                                        </p:attrNameLst>
                                      </p:cBhvr>
                                      <p:tavLst>
                                        <p:tav tm="0">
                                          <p:val>
                                            <p:strVal val="#ppt_y"/>
                                          </p:val>
                                        </p:tav>
                                        <p:tav tm="100000">
                                          <p:val>
                                            <p:strVal val="#ppt_y"/>
                                          </p:val>
                                        </p:tav>
                                      </p:tavLst>
                                    </p:anim>
                                  </p:childTnLst>
                                </p:cTn>
                              </p:par>
                              <p:par>
                                <p:cTn id="305" presetID="2" presetClass="entr" presetSubtype="8" decel="50000" fill="hold" grpId="0" nodeType="withEffect">
                                  <p:stCondLst>
                                    <p:cond delay="0"/>
                                  </p:stCondLst>
                                  <p:childTnLst>
                                    <p:set>
                                      <p:cBhvr>
                                        <p:cTn id="306" dur="1" fill="hold">
                                          <p:stCondLst>
                                            <p:cond delay="0"/>
                                          </p:stCondLst>
                                        </p:cTn>
                                        <p:tgtEl>
                                          <p:spTgt spid="83"/>
                                        </p:tgtEl>
                                        <p:attrNameLst>
                                          <p:attrName>style.visibility</p:attrName>
                                        </p:attrNameLst>
                                      </p:cBhvr>
                                      <p:to>
                                        <p:strVal val="visible"/>
                                      </p:to>
                                    </p:set>
                                    <p:anim calcmode="lin" valueType="num">
                                      <p:cBhvr additive="base">
                                        <p:cTn id="307" dur="7000" fill="hold"/>
                                        <p:tgtEl>
                                          <p:spTgt spid="83"/>
                                        </p:tgtEl>
                                        <p:attrNameLst>
                                          <p:attrName>ppt_x</p:attrName>
                                        </p:attrNameLst>
                                      </p:cBhvr>
                                      <p:tavLst>
                                        <p:tav tm="0">
                                          <p:val>
                                            <p:strVal val="0-#ppt_w/2"/>
                                          </p:val>
                                        </p:tav>
                                        <p:tav tm="100000">
                                          <p:val>
                                            <p:strVal val="#ppt_x"/>
                                          </p:val>
                                        </p:tav>
                                      </p:tavLst>
                                    </p:anim>
                                    <p:anim calcmode="lin" valueType="num">
                                      <p:cBhvr additive="base">
                                        <p:cTn id="308" dur="7000" fill="hold"/>
                                        <p:tgtEl>
                                          <p:spTgt spid="83"/>
                                        </p:tgtEl>
                                        <p:attrNameLst>
                                          <p:attrName>ppt_y</p:attrName>
                                        </p:attrNameLst>
                                      </p:cBhvr>
                                      <p:tavLst>
                                        <p:tav tm="0">
                                          <p:val>
                                            <p:strVal val="#ppt_y"/>
                                          </p:val>
                                        </p:tav>
                                        <p:tav tm="100000">
                                          <p:val>
                                            <p:strVal val="#ppt_y"/>
                                          </p:val>
                                        </p:tav>
                                      </p:tavLst>
                                    </p:anim>
                                  </p:childTnLst>
                                </p:cTn>
                              </p:par>
                              <p:par>
                                <p:cTn id="309" presetID="2" presetClass="entr" presetSubtype="8" decel="50000" fill="hold" grpId="0" nodeType="withEffect">
                                  <p:stCondLst>
                                    <p:cond delay="0"/>
                                  </p:stCondLst>
                                  <p:childTnLst>
                                    <p:set>
                                      <p:cBhvr>
                                        <p:cTn id="310" dur="1" fill="hold">
                                          <p:stCondLst>
                                            <p:cond delay="0"/>
                                          </p:stCondLst>
                                        </p:cTn>
                                        <p:tgtEl>
                                          <p:spTgt spid="84"/>
                                        </p:tgtEl>
                                        <p:attrNameLst>
                                          <p:attrName>style.visibility</p:attrName>
                                        </p:attrNameLst>
                                      </p:cBhvr>
                                      <p:to>
                                        <p:strVal val="visible"/>
                                      </p:to>
                                    </p:set>
                                    <p:anim calcmode="lin" valueType="num">
                                      <p:cBhvr additive="base">
                                        <p:cTn id="311" dur="7000" fill="hold"/>
                                        <p:tgtEl>
                                          <p:spTgt spid="84"/>
                                        </p:tgtEl>
                                        <p:attrNameLst>
                                          <p:attrName>ppt_x</p:attrName>
                                        </p:attrNameLst>
                                      </p:cBhvr>
                                      <p:tavLst>
                                        <p:tav tm="0">
                                          <p:val>
                                            <p:strVal val="0-#ppt_w/2"/>
                                          </p:val>
                                        </p:tav>
                                        <p:tav tm="100000">
                                          <p:val>
                                            <p:strVal val="#ppt_x"/>
                                          </p:val>
                                        </p:tav>
                                      </p:tavLst>
                                    </p:anim>
                                    <p:anim calcmode="lin" valueType="num">
                                      <p:cBhvr additive="base">
                                        <p:cTn id="312" dur="7000" fill="hold"/>
                                        <p:tgtEl>
                                          <p:spTgt spid="84"/>
                                        </p:tgtEl>
                                        <p:attrNameLst>
                                          <p:attrName>ppt_y</p:attrName>
                                        </p:attrNameLst>
                                      </p:cBhvr>
                                      <p:tavLst>
                                        <p:tav tm="0">
                                          <p:val>
                                            <p:strVal val="#ppt_y"/>
                                          </p:val>
                                        </p:tav>
                                        <p:tav tm="100000">
                                          <p:val>
                                            <p:strVal val="#ppt_y"/>
                                          </p:val>
                                        </p:tav>
                                      </p:tavLst>
                                    </p:anim>
                                  </p:childTnLst>
                                </p:cTn>
                              </p:par>
                              <p:par>
                                <p:cTn id="313" presetID="2" presetClass="entr" presetSubtype="8" decel="50000" fill="hold" grpId="0" nodeType="withEffect">
                                  <p:stCondLst>
                                    <p:cond delay="0"/>
                                  </p:stCondLst>
                                  <p:childTnLst>
                                    <p:set>
                                      <p:cBhvr>
                                        <p:cTn id="314" dur="1" fill="hold">
                                          <p:stCondLst>
                                            <p:cond delay="0"/>
                                          </p:stCondLst>
                                        </p:cTn>
                                        <p:tgtEl>
                                          <p:spTgt spid="85"/>
                                        </p:tgtEl>
                                        <p:attrNameLst>
                                          <p:attrName>style.visibility</p:attrName>
                                        </p:attrNameLst>
                                      </p:cBhvr>
                                      <p:to>
                                        <p:strVal val="visible"/>
                                      </p:to>
                                    </p:set>
                                    <p:anim calcmode="lin" valueType="num">
                                      <p:cBhvr additive="base">
                                        <p:cTn id="315" dur="7000" fill="hold"/>
                                        <p:tgtEl>
                                          <p:spTgt spid="85"/>
                                        </p:tgtEl>
                                        <p:attrNameLst>
                                          <p:attrName>ppt_x</p:attrName>
                                        </p:attrNameLst>
                                      </p:cBhvr>
                                      <p:tavLst>
                                        <p:tav tm="0">
                                          <p:val>
                                            <p:strVal val="0-#ppt_w/2"/>
                                          </p:val>
                                        </p:tav>
                                        <p:tav tm="100000">
                                          <p:val>
                                            <p:strVal val="#ppt_x"/>
                                          </p:val>
                                        </p:tav>
                                      </p:tavLst>
                                    </p:anim>
                                    <p:anim calcmode="lin" valueType="num">
                                      <p:cBhvr additive="base">
                                        <p:cTn id="316" dur="7000" fill="hold"/>
                                        <p:tgtEl>
                                          <p:spTgt spid="85"/>
                                        </p:tgtEl>
                                        <p:attrNameLst>
                                          <p:attrName>ppt_y</p:attrName>
                                        </p:attrNameLst>
                                      </p:cBhvr>
                                      <p:tavLst>
                                        <p:tav tm="0">
                                          <p:val>
                                            <p:strVal val="#ppt_y"/>
                                          </p:val>
                                        </p:tav>
                                        <p:tav tm="100000">
                                          <p:val>
                                            <p:strVal val="#ppt_y"/>
                                          </p:val>
                                        </p:tav>
                                      </p:tavLst>
                                    </p:anim>
                                  </p:childTnLst>
                                </p:cTn>
                              </p:par>
                              <p:par>
                                <p:cTn id="317" presetID="2" presetClass="entr" presetSubtype="8" decel="50000" fill="hold" grpId="0" nodeType="withEffect">
                                  <p:stCondLst>
                                    <p:cond delay="0"/>
                                  </p:stCondLst>
                                  <p:childTnLst>
                                    <p:set>
                                      <p:cBhvr>
                                        <p:cTn id="318" dur="1" fill="hold">
                                          <p:stCondLst>
                                            <p:cond delay="0"/>
                                          </p:stCondLst>
                                        </p:cTn>
                                        <p:tgtEl>
                                          <p:spTgt spid="86"/>
                                        </p:tgtEl>
                                        <p:attrNameLst>
                                          <p:attrName>style.visibility</p:attrName>
                                        </p:attrNameLst>
                                      </p:cBhvr>
                                      <p:to>
                                        <p:strVal val="visible"/>
                                      </p:to>
                                    </p:set>
                                    <p:anim calcmode="lin" valueType="num">
                                      <p:cBhvr additive="base">
                                        <p:cTn id="319" dur="7000" fill="hold"/>
                                        <p:tgtEl>
                                          <p:spTgt spid="86"/>
                                        </p:tgtEl>
                                        <p:attrNameLst>
                                          <p:attrName>ppt_x</p:attrName>
                                        </p:attrNameLst>
                                      </p:cBhvr>
                                      <p:tavLst>
                                        <p:tav tm="0">
                                          <p:val>
                                            <p:strVal val="0-#ppt_w/2"/>
                                          </p:val>
                                        </p:tav>
                                        <p:tav tm="100000">
                                          <p:val>
                                            <p:strVal val="#ppt_x"/>
                                          </p:val>
                                        </p:tav>
                                      </p:tavLst>
                                    </p:anim>
                                    <p:anim calcmode="lin" valueType="num">
                                      <p:cBhvr additive="base">
                                        <p:cTn id="320" dur="7000" fill="hold"/>
                                        <p:tgtEl>
                                          <p:spTgt spid="86"/>
                                        </p:tgtEl>
                                        <p:attrNameLst>
                                          <p:attrName>ppt_y</p:attrName>
                                        </p:attrNameLst>
                                      </p:cBhvr>
                                      <p:tavLst>
                                        <p:tav tm="0">
                                          <p:val>
                                            <p:strVal val="#ppt_y"/>
                                          </p:val>
                                        </p:tav>
                                        <p:tav tm="100000">
                                          <p:val>
                                            <p:strVal val="#ppt_y"/>
                                          </p:val>
                                        </p:tav>
                                      </p:tavLst>
                                    </p:anim>
                                  </p:childTnLst>
                                </p:cTn>
                              </p:par>
                              <p:par>
                                <p:cTn id="321" presetID="2" presetClass="entr" presetSubtype="8" decel="50000" fill="hold" grpId="0" nodeType="withEffect">
                                  <p:stCondLst>
                                    <p:cond delay="0"/>
                                  </p:stCondLst>
                                  <p:childTnLst>
                                    <p:set>
                                      <p:cBhvr>
                                        <p:cTn id="322" dur="1" fill="hold">
                                          <p:stCondLst>
                                            <p:cond delay="0"/>
                                          </p:stCondLst>
                                        </p:cTn>
                                        <p:tgtEl>
                                          <p:spTgt spid="87"/>
                                        </p:tgtEl>
                                        <p:attrNameLst>
                                          <p:attrName>style.visibility</p:attrName>
                                        </p:attrNameLst>
                                      </p:cBhvr>
                                      <p:to>
                                        <p:strVal val="visible"/>
                                      </p:to>
                                    </p:set>
                                    <p:anim calcmode="lin" valueType="num">
                                      <p:cBhvr additive="base">
                                        <p:cTn id="323" dur="7000" fill="hold"/>
                                        <p:tgtEl>
                                          <p:spTgt spid="87"/>
                                        </p:tgtEl>
                                        <p:attrNameLst>
                                          <p:attrName>ppt_x</p:attrName>
                                        </p:attrNameLst>
                                      </p:cBhvr>
                                      <p:tavLst>
                                        <p:tav tm="0">
                                          <p:val>
                                            <p:strVal val="0-#ppt_w/2"/>
                                          </p:val>
                                        </p:tav>
                                        <p:tav tm="100000">
                                          <p:val>
                                            <p:strVal val="#ppt_x"/>
                                          </p:val>
                                        </p:tav>
                                      </p:tavLst>
                                    </p:anim>
                                    <p:anim calcmode="lin" valueType="num">
                                      <p:cBhvr additive="base">
                                        <p:cTn id="324" dur="7000" fill="hold"/>
                                        <p:tgtEl>
                                          <p:spTgt spid="87"/>
                                        </p:tgtEl>
                                        <p:attrNameLst>
                                          <p:attrName>ppt_y</p:attrName>
                                        </p:attrNameLst>
                                      </p:cBhvr>
                                      <p:tavLst>
                                        <p:tav tm="0">
                                          <p:val>
                                            <p:strVal val="#ppt_y"/>
                                          </p:val>
                                        </p:tav>
                                        <p:tav tm="100000">
                                          <p:val>
                                            <p:strVal val="#ppt_y"/>
                                          </p:val>
                                        </p:tav>
                                      </p:tavLst>
                                    </p:anim>
                                  </p:childTnLst>
                                </p:cTn>
                              </p:par>
                              <p:par>
                                <p:cTn id="325" presetID="2" presetClass="entr" presetSubtype="8" decel="50000" fill="hold" grpId="0" nodeType="withEffect">
                                  <p:stCondLst>
                                    <p:cond delay="0"/>
                                  </p:stCondLst>
                                  <p:childTnLst>
                                    <p:set>
                                      <p:cBhvr>
                                        <p:cTn id="326" dur="1" fill="hold">
                                          <p:stCondLst>
                                            <p:cond delay="0"/>
                                          </p:stCondLst>
                                        </p:cTn>
                                        <p:tgtEl>
                                          <p:spTgt spid="89"/>
                                        </p:tgtEl>
                                        <p:attrNameLst>
                                          <p:attrName>style.visibility</p:attrName>
                                        </p:attrNameLst>
                                      </p:cBhvr>
                                      <p:to>
                                        <p:strVal val="visible"/>
                                      </p:to>
                                    </p:set>
                                    <p:anim calcmode="lin" valueType="num">
                                      <p:cBhvr additive="base">
                                        <p:cTn id="327" dur="7000" fill="hold"/>
                                        <p:tgtEl>
                                          <p:spTgt spid="89"/>
                                        </p:tgtEl>
                                        <p:attrNameLst>
                                          <p:attrName>ppt_x</p:attrName>
                                        </p:attrNameLst>
                                      </p:cBhvr>
                                      <p:tavLst>
                                        <p:tav tm="0">
                                          <p:val>
                                            <p:strVal val="0-#ppt_w/2"/>
                                          </p:val>
                                        </p:tav>
                                        <p:tav tm="100000">
                                          <p:val>
                                            <p:strVal val="#ppt_x"/>
                                          </p:val>
                                        </p:tav>
                                      </p:tavLst>
                                    </p:anim>
                                    <p:anim calcmode="lin" valueType="num">
                                      <p:cBhvr additive="base">
                                        <p:cTn id="328" dur="7000" fill="hold"/>
                                        <p:tgtEl>
                                          <p:spTgt spid="89"/>
                                        </p:tgtEl>
                                        <p:attrNameLst>
                                          <p:attrName>ppt_y</p:attrName>
                                        </p:attrNameLst>
                                      </p:cBhvr>
                                      <p:tavLst>
                                        <p:tav tm="0">
                                          <p:val>
                                            <p:strVal val="#ppt_y"/>
                                          </p:val>
                                        </p:tav>
                                        <p:tav tm="100000">
                                          <p:val>
                                            <p:strVal val="#ppt_y"/>
                                          </p:val>
                                        </p:tav>
                                      </p:tavLst>
                                    </p:anim>
                                  </p:childTnLst>
                                </p:cTn>
                              </p:par>
                              <p:par>
                                <p:cTn id="329" presetID="2" presetClass="entr" presetSubtype="8" decel="50000" fill="hold" grpId="0" nodeType="withEffect">
                                  <p:stCondLst>
                                    <p:cond delay="0"/>
                                  </p:stCondLst>
                                  <p:childTnLst>
                                    <p:set>
                                      <p:cBhvr>
                                        <p:cTn id="330" dur="1" fill="hold">
                                          <p:stCondLst>
                                            <p:cond delay="0"/>
                                          </p:stCondLst>
                                        </p:cTn>
                                        <p:tgtEl>
                                          <p:spTgt spid="90"/>
                                        </p:tgtEl>
                                        <p:attrNameLst>
                                          <p:attrName>style.visibility</p:attrName>
                                        </p:attrNameLst>
                                      </p:cBhvr>
                                      <p:to>
                                        <p:strVal val="visible"/>
                                      </p:to>
                                    </p:set>
                                    <p:anim calcmode="lin" valueType="num">
                                      <p:cBhvr additive="base">
                                        <p:cTn id="331" dur="7000" fill="hold"/>
                                        <p:tgtEl>
                                          <p:spTgt spid="90"/>
                                        </p:tgtEl>
                                        <p:attrNameLst>
                                          <p:attrName>ppt_x</p:attrName>
                                        </p:attrNameLst>
                                      </p:cBhvr>
                                      <p:tavLst>
                                        <p:tav tm="0">
                                          <p:val>
                                            <p:strVal val="0-#ppt_w/2"/>
                                          </p:val>
                                        </p:tav>
                                        <p:tav tm="100000">
                                          <p:val>
                                            <p:strVal val="#ppt_x"/>
                                          </p:val>
                                        </p:tav>
                                      </p:tavLst>
                                    </p:anim>
                                    <p:anim calcmode="lin" valueType="num">
                                      <p:cBhvr additive="base">
                                        <p:cTn id="332" dur="7000" fill="hold"/>
                                        <p:tgtEl>
                                          <p:spTgt spid="90"/>
                                        </p:tgtEl>
                                        <p:attrNameLst>
                                          <p:attrName>ppt_y</p:attrName>
                                        </p:attrNameLst>
                                      </p:cBhvr>
                                      <p:tavLst>
                                        <p:tav tm="0">
                                          <p:val>
                                            <p:strVal val="#ppt_y"/>
                                          </p:val>
                                        </p:tav>
                                        <p:tav tm="100000">
                                          <p:val>
                                            <p:strVal val="#ppt_y"/>
                                          </p:val>
                                        </p:tav>
                                      </p:tavLst>
                                    </p:anim>
                                  </p:childTnLst>
                                </p:cTn>
                              </p:par>
                              <p:par>
                                <p:cTn id="333" presetID="2" presetClass="entr" presetSubtype="8" decel="50000" fill="hold" grpId="0" nodeType="withEffect">
                                  <p:stCondLst>
                                    <p:cond delay="0"/>
                                  </p:stCondLst>
                                  <p:childTnLst>
                                    <p:set>
                                      <p:cBhvr>
                                        <p:cTn id="334" dur="1" fill="hold">
                                          <p:stCondLst>
                                            <p:cond delay="0"/>
                                          </p:stCondLst>
                                        </p:cTn>
                                        <p:tgtEl>
                                          <p:spTgt spid="91"/>
                                        </p:tgtEl>
                                        <p:attrNameLst>
                                          <p:attrName>style.visibility</p:attrName>
                                        </p:attrNameLst>
                                      </p:cBhvr>
                                      <p:to>
                                        <p:strVal val="visible"/>
                                      </p:to>
                                    </p:set>
                                    <p:anim calcmode="lin" valueType="num">
                                      <p:cBhvr additive="base">
                                        <p:cTn id="335" dur="7000" fill="hold"/>
                                        <p:tgtEl>
                                          <p:spTgt spid="91"/>
                                        </p:tgtEl>
                                        <p:attrNameLst>
                                          <p:attrName>ppt_x</p:attrName>
                                        </p:attrNameLst>
                                      </p:cBhvr>
                                      <p:tavLst>
                                        <p:tav tm="0">
                                          <p:val>
                                            <p:strVal val="0-#ppt_w/2"/>
                                          </p:val>
                                        </p:tav>
                                        <p:tav tm="100000">
                                          <p:val>
                                            <p:strVal val="#ppt_x"/>
                                          </p:val>
                                        </p:tav>
                                      </p:tavLst>
                                    </p:anim>
                                    <p:anim calcmode="lin" valueType="num">
                                      <p:cBhvr additive="base">
                                        <p:cTn id="336" dur="7000" fill="hold"/>
                                        <p:tgtEl>
                                          <p:spTgt spid="91"/>
                                        </p:tgtEl>
                                        <p:attrNameLst>
                                          <p:attrName>ppt_y</p:attrName>
                                        </p:attrNameLst>
                                      </p:cBhvr>
                                      <p:tavLst>
                                        <p:tav tm="0">
                                          <p:val>
                                            <p:strVal val="#ppt_y"/>
                                          </p:val>
                                        </p:tav>
                                        <p:tav tm="100000">
                                          <p:val>
                                            <p:strVal val="#ppt_y"/>
                                          </p:val>
                                        </p:tav>
                                      </p:tavLst>
                                    </p:anim>
                                  </p:childTnLst>
                                </p:cTn>
                              </p:par>
                              <p:par>
                                <p:cTn id="337" presetID="2" presetClass="entr" presetSubtype="8" decel="50000" fill="hold" grpId="0" nodeType="withEffect">
                                  <p:stCondLst>
                                    <p:cond delay="0"/>
                                  </p:stCondLst>
                                  <p:childTnLst>
                                    <p:set>
                                      <p:cBhvr>
                                        <p:cTn id="338" dur="1" fill="hold">
                                          <p:stCondLst>
                                            <p:cond delay="0"/>
                                          </p:stCondLst>
                                        </p:cTn>
                                        <p:tgtEl>
                                          <p:spTgt spid="92"/>
                                        </p:tgtEl>
                                        <p:attrNameLst>
                                          <p:attrName>style.visibility</p:attrName>
                                        </p:attrNameLst>
                                      </p:cBhvr>
                                      <p:to>
                                        <p:strVal val="visible"/>
                                      </p:to>
                                    </p:set>
                                    <p:anim calcmode="lin" valueType="num">
                                      <p:cBhvr additive="base">
                                        <p:cTn id="339" dur="7000" fill="hold"/>
                                        <p:tgtEl>
                                          <p:spTgt spid="92"/>
                                        </p:tgtEl>
                                        <p:attrNameLst>
                                          <p:attrName>ppt_x</p:attrName>
                                        </p:attrNameLst>
                                      </p:cBhvr>
                                      <p:tavLst>
                                        <p:tav tm="0">
                                          <p:val>
                                            <p:strVal val="0-#ppt_w/2"/>
                                          </p:val>
                                        </p:tav>
                                        <p:tav tm="100000">
                                          <p:val>
                                            <p:strVal val="#ppt_x"/>
                                          </p:val>
                                        </p:tav>
                                      </p:tavLst>
                                    </p:anim>
                                    <p:anim calcmode="lin" valueType="num">
                                      <p:cBhvr additive="base">
                                        <p:cTn id="340" dur="7000" fill="hold"/>
                                        <p:tgtEl>
                                          <p:spTgt spid="92"/>
                                        </p:tgtEl>
                                        <p:attrNameLst>
                                          <p:attrName>ppt_y</p:attrName>
                                        </p:attrNameLst>
                                      </p:cBhvr>
                                      <p:tavLst>
                                        <p:tav tm="0">
                                          <p:val>
                                            <p:strVal val="#ppt_y"/>
                                          </p:val>
                                        </p:tav>
                                        <p:tav tm="100000">
                                          <p:val>
                                            <p:strVal val="#ppt_y"/>
                                          </p:val>
                                        </p:tav>
                                      </p:tavLst>
                                    </p:anim>
                                  </p:childTnLst>
                                </p:cTn>
                              </p:par>
                              <p:par>
                                <p:cTn id="341" presetID="2" presetClass="entr" presetSubtype="8" decel="50000" fill="hold" grpId="0" nodeType="withEffect">
                                  <p:stCondLst>
                                    <p:cond delay="0"/>
                                  </p:stCondLst>
                                  <p:childTnLst>
                                    <p:set>
                                      <p:cBhvr>
                                        <p:cTn id="342" dur="1" fill="hold">
                                          <p:stCondLst>
                                            <p:cond delay="0"/>
                                          </p:stCondLst>
                                        </p:cTn>
                                        <p:tgtEl>
                                          <p:spTgt spid="93"/>
                                        </p:tgtEl>
                                        <p:attrNameLst>
                                          <p:attrName>style.visibility</p:attrName>
                                        </p:attrNameLst>
                                      </p:cBhvr>
                                      <p:to>
                                        <p:strVal val="visible"/>
                                      </p:to>
                                    </p:set>
                                    <p:anim calcmode="lin" valueType="num">
                                      <p:cBhvr additive="base">
                                        <p:cTn id="343" dur="7000" fill="hold"/>
                                        <p:tgtEl>
                                          <p:spTgt spid="93"/>
                                        </p:tgtEl>
                                        <p:attrNameLst>
                                          <p:attrName>ppt_x</p:attrName>
                                        </p:attrNameLst>
                                      </p:cBhvr>
                                      <p:tavLst>
                                        <p:tav tm="0">
                                          <p:val>
                                            <p:strVal val="0-#ppt_w/2"/>
                                          </p:val>
                                        </p:tav>
                                        <p:tav tm="100000">
                                          <p:val>
                                            <p:strVal val="#ppt_x"/>
                                          </p:val>
                                        </p:tav>
                                      </p:tavLst>
                                    </p:anim>
                                    <p:anim calcmode="lin" valueType="num">
                                      <p:cBhvr additive="base">
                                        <p:cTn id="344" dur="7000" fill="hold"/>
                                        <p:tgtEl>
                                          <p:spTgt spid="93"/>
                                        </p:tgtEl>
                                        <p:attrNameLst>
                                          <p:attrName>ppt_y</p:attrName>
                                        </p:attrNameLst>
                                      </p:cBhvr>
                                      <p:tavLst>
                                        <p:tav tm="0">
                                          <p:val>
                                            <p:strVal val="#ppt_y"/>
                                          </p:val>
                                        </p:tav>
                                        <p:tav tm="100000">
                                          <p:val>
                                            <p:strVal val="#ppt_y"/>
                                          </p:val>
                                        </p:tav>
                                      </p:tavLst>
                                    </p:anim>
                                  </p:childTnLst>
                                </p:cTn>
                              </p:par>
                              <p:par>
                                <p:cTn id="345" presetID="2" presetClass="entr" presetSubtype="8" decel="50000" fill="hold" grpId="0" nodeType="withEffect">
                                  <p:stCondLst>
                                    <p:cond delay="0"/>
                                  </p:stCondLst>
                                  <p:childTnLst>
                                    <p:set>
                                      <p:cBhvr>
                                        <p:cTn id="346" dur="1" fill="hold">
                                          <p:stCondLst>
                                            <p:cond delay="0"/>
                                          </p:stCondLst>
                                        </p:cTn>
                                        <p:tgtEl>
                                          <p:spTgt spid="94"/>
                                        </p:tgtEl>
                                        <p:attrNameLst>
                                          <p:attrName>style.visibility</p:attrName>
                                        </p:attrNameLst>
                                      </p:cBhvr>
                                      <p:to>
                                        <p:strVal val="visible"/>
                                      </p:to>
                                    </p:set>
                                    <p:anim calcmode="lin" valueType="num">
                                      <p:cBhvr additive="base">
                                        <p:cTn id="347" dur="7000" fill="hold"/>
                                        <p:tgtEl>
                                          <p:spTgt spid="94"/>
                                        </p:tgtEl>
                                        <p:attrNameLst>
                                          <p:attrName>ppt_x</p:attrName>
                                        </p:attrNameLst>
                                      </p:cBhvr>
                                      <p:tavLst>
                                        <p:tav tm="0">
                                          <p:val>
                                            <p:strVal val="0-#ppt_w/2"/>
                                          </p:val>
                                        </p:tav>
                                        <p:tav tm="100000">
                                          <p:val>
                                            <p:strVal val="#ppt_x"/>
                                          </p:val>
                                        </p:tav>
                                      </p:tavLst>
                                    </p:anim>
                                    <p:anim calcmode="lin" valueType="num">
                                      <p:cBhvr additive="base">
                                        <p:cTn id="348" dur="7000" fill="hold"/>
                                        <p:tgtEl>
                                          <p:spTgt spid="94"/>
                                        </p:tgtEl>
                                        <p:attrNameLst>
                                          <p:attrName>ppt_y</p:attrName>
                                        </p:attrNameLst>
                                      </p:cBhvr>
                                      <p:tavLst>
                                        <p:tav tm="0">
                                          <p:val>
                                            <p:strVal val="#ppt_y"/>
                                          </p:val>
                                        </p:tav>
                                        <p:tav tm="100000">
                                          <p:val>
                                            <p:strVal val="#ppt_y"/>
                                          </p:val>
                                        </p:tav>
                                      </p:tavLst>
                                    </p:anim>
                                  </p:childTnLst>
                                </p:cTn>
                              </p:par>
                              <p:par>
                                <p:cTn id="349" presetID="2" presetClass="entr" presetSubtype="8" decel="50000" fill="hold" grpId="0" nodeType="withEffect">
                                  <p:stCondLst>
                                    <p:cond delay="0"/>
                                  </p:stCondLst>
                                  <p:childTnLst>
                                    <p:set>
                                      <p:cBhvr>
                                        <p:cTn id="350" dur="1" fill="hold">
                                          <p:stCondLst>
                                            <p:cond delay="0"/>
                                          </p:stCondLst>
                                        </p:cTn>
                                        <p:tgtEl>
                                          <p:spTgt spid="95"/>
                                        </p:tgtEl>
                                        <p:attrNameLst>
                                          <p:attrName>style.visibility</p:attrName>
                                        </p:attrNameLst>
                                      </p:cBhvr>
                                      <p:to>
                                        <p:strVal val="visible"/>
                                      </p:to>
                                    </p:set>
                                    <p:anim calcmode="lin" valueType="num">
                                      <p:cBhvr additive="base">
                                        <p:cTn id="351" dur="7000" fill="hold"/>
                                        <p:tgtEl>
                                          <p:spTgt spid="95"/>
                                        </p:tgtEl>
                                        <p:attrNameLst>
                                          <p:attrName>ppt_x</p:attrName>
                                        </p:attrNameLst>
                                      </p:cBhvr>
                                      <p:tavLst>
                                        <p:tav tm="0">
                                          <p:val>
                                            <p:strVal val="0-#ppt_w/2"/>
                                          </p:val>
                                        </p:tav>
                                        <p:tav tm="100000">
                                          <p:val>
                                            <p:strVal val="#ppt_x"/>
                                          </p:val>
                                        </p:tav>
                                      </p:tavLst>
                                    </p:anim>
                                    <p:anim calcmode="lin" valueType="num">
                                      <p:cBhvr additive="base">
                                        <p:cTn id="352" dur="7000" fill="hold"/>
                                        <p:tgtEl>
                                          <p:spTgt spid="95"/>
                                        </p:tgtEl>
                                        <p:attrNameLst>
                                          <p:attrName>ppt_y</p:attrName>
                                        </p:attrNameLst>
                                      </p:cBhvr>
                                      <p:tavLst>
                                        <p:tav tm="0">
                                          <p:val>
                                            <p:strVal val="#ppt_y"/>
                                          </p:val>
                                        </p:tav>
                                        <p:tav tm="100000">
                                          <p:val>
                                            <p:strVal val="#ppt_y"/>
                                          </p:val>
                                        </p:tav>
                                      </p:tavLst>
                                    </p:anim>
                                  </p:childTnLst>
                                </p:cTn>
                              </p:par>
                              <p:par>
                                <p:cTn id="353" presetID="2" presetClass="entr" presetSubtype="8" decel="50000" fill="hold" grpId="0" nodeType="withEffect">
                                  <p:stCondLst>
                                    <p:cond delay="0"/>
                                  </p:stCondLst>
                                  <p:childTnLst>
                                    <p:set>
                                      <p:cBhvr>
                                        <p:cTn id="354" dur="1" fill="hold">
                                          <p:stCondLst>
                                            <p:cond delay="0"/>
                                          </p:stCondLst>
                                        </p:cTn>
                                        <p:tgtEl>
                                          <p:spTgt spid="96"/>
                                        </p:tgtEl>
                                        <p:attrNameLst>
                                          <p:attrName>style.visibility</p:attrName>
                                        </p:attrNameLst>
                                      </p:cBhvr>
                                      <p:to>
                                        <p:strVal val="visible"/>
                                      </p:to>
                                    </p:set>
                                    <p:anim calcmode="lin" valueType="num">
                                      <p:cBhvr additive="base">
                                        <p:cTn id="355" dur="7000" fill="hold"/>
                                        <p:tgtEl>
                                          <p:spTgt spid="96"/>
                                        </p:tgtEl>
                                        <p:attrNameLst>
                                          <p:attrName>ppt_x</p:attrName>
                                        </p:attrNameLst>
                                      </p:cBhvr>
                                      <p:tavLst>
                                        <p:tav tm="0">
                                          <p:val>
                                            <p:strVal val="0-#ppt_w/2"/>
                                          </p:val>
                                        </p:tav>
                                        <p:tav tm="100000">
                                          <p:val>
                                            <p:strVal val="#ppt_x"/>
                                          </p:val>
                                        </p:tav>
                                      </p:tavLst>
                                    </p:anim>
                                    <p:anim calcmode="lin" valueType="num">
                                      <p:cBhvr additive="base">
                                        <p:cTn id="356" dur="7000" fill="hold"/>
                                        <p:tgtEl>
                                          <p:spTgt spid="96"/>
                                        </p:tgtEl>
                                        <p:attrNameLst>
                                          <p:attrName>ppt_y</p:attrName>
                                        </p:attrNameLst>
                                      </p:cBhvr>
                                      <p:tavLst>
                                        <p:tav tm="0">
                                          <p:val>
                                            <p:strVal val="#ppt_y"/>
                                          </p:val>
                                        </p:tav>
                                        <p:tav tm="100000">
                                          <p:val>
                                            <p:strVal val="#ppt_y"/>
                                          </p:val>
                                        </p:tav>
                                      </p:tavLst>
                                    </p:anim>
                                  </p:childTnLst>
                                </p:cTn>
                              </p:par>
                              <p:par>
                                <p:cTn id="357" presetID="2" presetClass="entr" presetSubtype="8" decel="50000" fill="hold" grpId="0" nodeType="withEffect">
                                  <p:stCondLst>
                                    <p:cond delay="0"/>
                                  </p:stCondLst>
                                  <p:childTnLst>
                                    <p:set>
                                      <p:cBhvr>
                                        <p:cTn id="358" dur="1" fill="hold">
                                          <p:stCondLst>
                                            <p:cond delay="0"/>
                                          </p:stCondLst>
                                        </p:cTn>
                                        <p:tgtEl>
                                          <p:spTgt spid="97"/>
                                        </p:tgtEl>
                                        <p:attrNameLst>
                                          <p:attrName>style.visibility</p:attrName>
                                        </p:attrNameLst>
                                      </p:cBhvr>
                                      <p:to>
                                        <p:strVal val="visible"/>
                                      </p:to>
                                    </p:set>
                                    <p:anim calcmode="lin" valueType="num">
                                      <p:cBhvr additive="base">
                                        <p:cTn id="359" dur="7000" fill="hold"/>
                                        <p:tgtEl>
                                          <p:spTgt spid="97"/>
                                        </p:tgtEl>
                                        <p:attrNameLst>
                                          <p:attrName>ppt_x</p:attrName>
                                        </p:attrNameLst>
                                      </p:cBhvr>
                                      <p:tavLst>
                                        <p:tav tm="0">
                                          <p:val>
                                            <p:strVal val="0-#ppt_w/2"/>
                                          </p:val>
                                        </p:tav>
                                        <p:tav tm="100000">
                                          <p:val>
                                            <p:strVal val="#ppt_x"/>
                                          </p:val>
                                        </p:tav>
                                      </p:tavLst>
                                    </p:anim>
                                    <p:anim calcmode="lin" valueType="num">
                                      <p:cBhvr additive="base">
                                        <p:cTn id="360" dur="7000" fill="hold"/>
                                        <p:tgtEl>
                                          <p:spTgt spid="97"/>
                                        </p:tgtEl>
                                        <p:attrNameLst>
                                          <p:attrName>ppt_y</p:attrName>
                                        </p:attrNameLst>
                                      </p:cBhvr>
                                      <p:tavLst>
                                        <p:tav tm="0">
                                          <p:val>
                                            <p:strVal val="#ppt_y"/>
                                          </p:val>
                                        </p:tav>
                                        <p:tav tm="100000">
                                          <p:val>
                                            <p:strVal val="#ppt_y"/>
                                          </p:val>
                                        </p:tav>
                                      </p:tavLst>
                                    </p:anim>
                                  </p:childTnLst>
                                </p:cTn>
                              </p:par>
                              <p:par>
                                <p:cTn id="361" presetID="2" presetClass="entr" presetSubtype="8" decel="50000" fill="hold" grpId="0" nodeType="withEffect">
                                  <p:stCondLst>
                                    <p:cond delay="0"/>
                                  </p:stCondLst>
                                  <p:childTnLst>
                                    <p:set>
                                      <p:cBhvr>
                                        <p:cTn id="362" dur="1" fill="hold">
                                          <p:stCondLst>
                                            <p:cond delay="0"/>
                                          </p:stCondLst>
                                        </p:cTn>
                                        <p:tgtEl>
                                          <p:spTgt spid="98"/>
                                        </p:tgtEl>
                                        <p:attrNameLst>
                                          <p:attrName>style.visibility</p:attrName>
                                        </p:attrNameLst>
                                      </p:cBhvr>
                                      <p:to>
                                        <p:strVal val="visible"/>
                                      </p:to>
                                    </p:set>
                                    <p:anim calcmode="lin" valueType="num">
                                      <p:cBhvr additive="base">
                                        <p:cTn id="363" dur="7000" fill="hold"/>
                                        <p:tgtEl>
                                          <p:spTgt spid="98"/>
                                        </p:tgtEl>
                                        <p:attrNameLst>
                                          <p:attrName>ppt_x</p:attrName>
                                        </p:attrNameLst>
                                      </p:cBhvr>
                                      <p:tavLst>
                                        <p:tav tm="0">
                                          <p:val>
                                            <p:strVal val="0-#ppt_w/2"/>
                                          </p:val>
                                        </p:tav>
                                        <p:tav tm="100000">
                                          <p:val>
                                            <p:strVal val="#ppt_x"/>
                                          </p:val>
                                        </p:tav>
                                      </p:tavLst>
                                    </p:anim>
                                    <p:anim calcmode="lin" valueType="num">
                                      <p:cBhvr additive="base">
                                        <p:cTn id="364" dur="7000" fill="hold"/>
                                        <p:tgtEl>
                                          <p:spTgt spid="98"/>
                                        </p:tgtEl>
                                        <p:attrNameLst>
                                          <p:attrName>ppt_y</p:attrName>
                                        </p:attrNameLst>
                                      </p:cBhvr>
                                      <p:tavLst>
                                        <p:tav tm="0">
                                          <p:val>
                                            <p:strVal val="#ppt_y"/>
                                          </p:val>
                                        </p:tav>
                                        <p:tav tm="100000">
                                          <p:val>
                                            <p:strVal val="#ppt_y"/>
                                          </p:val>
                                        </p:tav>
                                      </p:tavLst>
                                    </p:anim>
                                  </p:childTnLst>
                                </p:cTn>
                              </p:par>
                              <p:par>
                                <p:cTn id="365" presetID="2" presetClass="entr" presetSubtype="8" decel="50000" fill="hold" grpId="0" nodeType="withEffect">
                                  <p:stCondLst>
                                    <p:cond delay="0"/>
                                  </p:stCondLst>
                                  <p:childTnLst>
                                    <p:set>
                                      <p:cBhvr>
                                        <p:cTn id="366" dur="1" fill="hold">
                                          <p:stCondLst>
                                            <p:cond delay="0"/>
                                          </p:stCondLst>
                                        </p:cTn>
                                        <p:tgtEl>
                                          <p:spTgt spid="99"/>
                                        </p:tgtEl>
                                        <p:attrNameLst>
                                          <p:attrName>style.visibility</p:attrName>
                                        </p:attrNameLst>
                                      </p:cBhvr>
                                      <p:to>
                                        <p:strVal val="visible"/>
                                      </p:to>
                                    </p:set>
                                    <p:anim calcmode="lin" valueType="num">
                                      <p:cBhvr additive="base">
                                        <p:cTn id="367" dur="7000" fill="hold"/>
                                        <p:tgtEl>
                                          <p:spTgt spid="99"/>
                                        </p:tgtEl>
                                        <p:attrNameLst>
                                          <p:attrName>ppt_x</p:attrName>
                                        </p:attrNameLst>
                                      </p:cBhvr>
                                      <p:tavLst>
                                        <p:tav tm="0">
                                          <p:val>
                                            <p:strVal val="0-#ppt_w/2"/>
                                          </p:val>
                                        </p:tav>
                                        <p:tav tm="100000">
                                          <p:val>
                                            <p:strVal val="#ppt_x"/>
                                          </p:val>
                                        </p:tav>
                                      </p:tavLst>
                                    </p:anim>
                                    <p:anim calcmode="lin" valueType="num">
                                      <p:cBhvr additive="base">
                                        <p:cTn id="368" dur="7000" fill="hold"/>
                                        <p:tgtEl>
                                          <p:spTgt spid="99"/>
                                        </p:tgtEl>
                                        <p:attrNameLst>
                                          <p:attrName>ppt_y</p:attrName>
                                        </p:attrNameLst>
                                      </p:cBhvr>
                                      <p:tavLst>
                                        <p:tav tm="0">
                                          <p:val>
                                            <p:strVal val="#ppt_y"/>
                                          </p:val>
                                        </p:tav>
                                        <p:tav tm="100000">
                                          <p:val>
                                            <p:strVal val="#ppt_y"/>
                                          </p:val>
                                        </p:tav>
                                      </p:tavLst>
                                    </p:anim>
                                  </p:childTnLst>
                                </p:cTn>
                              </p:par>
                              <p:par>
                                <p:cTn id="369" presetID="2" presetClass="entr" presetSubtype="8" decel="50000" fill="hold" grpId="0" nodeType="withEffect">
                                  <p:stCondLst>
                                    <p:cond delay="0"/>
                                  </p:stCondLst>
                                  <p:childTnLst>
                                    <p:set>
                                      <p:cBhvr>
                                        <p:cTn id="370" dur="1" fill="hold">
                                          <p:stCondLst>
                                            <p:cond delay="0"/>
                                          </p:stCondLst>
                                        </p:cTn>
                                        <p:tgtEl>
                                          <p:spTgt spid="100"/>
                                        </p:tgtEl>
                                        <p:attrNameLst>
                                          <p:attrName>style.visibility</p:attrName>
                                        </p:attrNameLst>
                                      </p:cBhvr>
                                      <p:to>
                                        <p:strVal val="visible"/>
                                      </p:to>
                                    </p:set>
                                    <p:anim calcmode="lin" valueType="num">
                                      <p:cBhvr additive="base">
                                        <p:cTn id="371" dur="7000" fill="hold"/>
                                        <p:tgtEl>
                                          <p:spTgt spid="100"/>
                                        </p:tgtEl>
                                        <p:attrNameLst>
                                          <p:attrName>ppt_x</p:attrName>
                                        </p:attrNameLst>
                                      </p:cBhvr>
                                      <p:tavLst>
                                        <p:tav tm="0">
                                          <p:val>
                                            <p:strVal val="0-#ppt_w/2"/>
                                          </p:val>
                                        </p:tav>
                                        <p:tav tm="100000">
                                          <p:val>
                                            <p:strVal val="#ppt_x"/>
                                          </p:val>
                                        </p:tav>
                                      </p:tavLst>
                                    </p:anim>
                                    <p:anim calcmode="lin" valueType="num">
                                      <p:cBhvr additive="base">
                                        <p:cTn id="372" dur="7000" fill="hold"/>
                                        <p:tgtEl>
                                          <p:spTgt spid="100"/>
                                        </p:tgtEl>
                                        <p:attrNameLst>
                                          <p:attrName>ppt_y</p:attrName>
                                        </p:attrNameLst>
                                      </p:cBhvr>
                                      <p:tavLst>
                                        <p:tav tm="0">
                                          <p:val>
                                            <p:strVal val="#ppt_y"/>
                                          </p:val>
                                        </p:tav>
                                        <p:tav tm="100000">
                                          <p:val>
                                            <p:strVal val="#ppt_y"/>
                                          </p:val>
                                        </p:tav>
                                      </p:tavLst>
                                    </p:anim>
                                  </p:childTnLst>
                                </p:cTn>
                              </p:par>
                              <p:par>
                                <p:cTn id="373" presetID="2" presetClass="entr" presetSubtype="8" decel="50000" fill="hold" grpId="0" nodeType="withEffect">
                                  <p:stCondLst>
                                    <p:cond delay="0"/>
                                  </p:stCondLst>
                                  <p:childTnLst>
                                    <p:set>
                                      <p:cBhvr>
                                        <p:cTn id="374" dur="1" fill="hold">
                                          <p:stCondLst>
                                            <p:cond delay="0"/>
                                          </p:stCondLst>
                                        </p:cTn>
                                        <p:tgtEl>
                                          <p:spTgt spid="102"/>
                                        </p:tgtEl>
                                        <p:attrNameLst>
                                          <p:attrName>style.visibility</p:attrName>
                                        </p:attrNameLst>
                                      </p:cBhvr>
                                      <p:to>
                                        <p:strVal val="visible"/>
                                      </p:to>
                                    </p:set>
                                    <p:anim calcmode="lin" valueType="num">
                                      <p:cBhvr additive="base">
                                        <p:cTn id="375" dur="7000" fill="hold"/>
                                        <p:tgtEl>
                                          <p:spTgt spid="102"/>
                                        </p:tgtEl>
                                        <p:attrNameLst>
                                          <p:attrName>ppt_x</p:attrName>
                                        </p:attrNameLst>
                                      </p:cBhvr>
                                      <p:tavLst>
                                        <p:tav tm="0">
                                          <p:val>
                                            <p:strVal val="0-#ppt_w/2"/>
                                          </p:val>
                                        </p:tav>
                                        <p:tav tm="100000">
                                          <p:val>
                                            <p:strVal val="#ppt_x"/>
                                          </p:val>
                                        </p:tav>
                                      </p:tavLst>
                                    </p:anim>
                                    <p:anim calcmode="lin" valueType="num">
                                      <p:cBhvr additive="base">
                                        <p:cTn id="376" dur="7000" fill="hold"/>
                                        <p:tgtEl>
                                          <p:spTgt spid="102"/>
                                        </p:tgtEl>
                                        <p:attrNameLst>
                                          <p:attrName>ppt_y</p:attrName>
                                        </p:attrNameLst>
                                      </p:cBhvr>
                                      <p:tavLst>
                                        <p:tav tm="0">
                                          <p:val>
                                            <p:strVal val="#ppt_y"/>
                                          </p:val>
                                        </p:tav>
                                        <p:tav tm="100000">
                                          <p:val>
                                            <p:strVal val="#ppt_y"/>
                                          </p:val>
                                        </p:tav>
                                      </p:tavLst>
                                    </p:anim>
                                  </p:childTnLst>
                                </p:cTn>
                              </p:par>
                              <p:par>
                                <p:cTn id="377" presetID="2" presetClass="entr" presetSubtype="8" decel="50000" fill="hold" grpId="0" nodeType="withEffect">
                                  <p:stCondLst>
                                    <p:cond delay="0"/>
                                  </p:stCondLst>
                                  <p:childTnLst>
                                    <p:set>
                                      <p:cBhvr>
                                        <p:cTn id="378" dur="1" fill="hold">
                                          <p:stCondLst>
                                            <p:cond delay="0"/>
                                          </p:stCondLst>
                                        </p:cTn>
                                        <p:tgtEl>
                                          <p:spTgt spid="103"/>
                                        </p:tgtEl>
                                        <p:attrNameLst>
                                          <p:attrName>style.visibility</p:attrName>
                                        </p:attrNameLst>
                                      </p:cBhvr>
                                      <p:to>
                                        <p:strVal val="visible"/>
                                      </p:to>
                                    </p:set>
                                    <p:anim calcmode="lin" valueType="num">
                                      <p:cBhvr additive="base">
                                        <p:cTn id="379" dur="7000" fill="hold"/>
                                        <p:tgtEl>
                                          <p:spTgt spid="103"/>
                                        </p:tgtEl>
                                        <p:attrNameLst>
                                          <p:attrName>ppt_x</p:attrName>
                                        </p:attrNameLst>
                                      </p:cBhvr>
                                      <p:tavLst>
                                        <p:tav tm="0">
                                          <p:val>
                                            <p:strVal val="0-#ppt_w/2"/>
                                          </p:val>
                                        </p:tav>
                                        <p:tav tm="100000">
                                          <p:val>
                                            <p:strVal val="#ppt_x"/>
                                          </p:val>
                                        </p:tav>
                                      </p:tavLst>
                                    </p:anim>
                                    <p:anim calcmode="lin" valueType="num">
                                      <p:cBhvr additive="base">
                                        <p:cTn id="380" dur="7000" fill="hold"/>
                                        <p:tgtEl>
                                          <p:spTgt spid="103"/>
                                        </p:tgtEl>
                                        <p:attrNameLst>
                                          <p:attrName>ppt_y</p:attrName>
                                        </p:attrNameLst>
                                      </p:cBhvr>
                                      <p:tavLst>
                                        <p:tav tm="0">
                                          <p:val>
                                            <p:strVal val="#ppt_y"/>
                                          </p:val>
                                        </p:tav>
                                        <p:tav tm="100000">
                                          <p:val>
                                            <p:strVal val="#ppt_y"/>
                                          </p:val>
                                        </p:tav>
                                      </p:tavLst>
                                    </p:anim>
                                  </p:childTnLst>
                                </p:cTn>
                              </p:par>
                              <p:par>
                                <p:cTn id="381" presetID="2" presetClass="entr" presetSubtype="8" decel="50000" fill="hold" grpId="0" nodeType="withEffect">
                                  <p:stCondLst>
                                    <p:cond delay="0"/>
                                  </p:stCondLst>
                                  <p:childTnLst>
                                    <p:set>
                                      <p:cBhvr>
                                        <p:cTn id="382" dur="1" fill="hold">
                                          <p:stCondLst>
                                            <p:cond delay="0"/>
                                          </p:stCondLst>
                                        </p:cTn>
                                        <p:tgtEl>
                                          <p:spTgt spid="104"/>
                                        </p:tgtEl>
                                        <p:attrNameLst>
                                          <p:attrName>style.visibility</p:attrName>
                                        </p:attrNameLst>
                                      </p:cBhvr>
                                      <p:to>
                                        <p:strVal val="visible"/>
                                      </p:to>
                                    </p:set>
                                    <p:anim calcmode="lin" valueType="num">
                                      <p:cBhvr additive="base">
                                        <p:cTn id="383" dur="7000" fill="hold"/>
                                        <p:tgtEl>
                                          <p:spTgt spid="104"/>
                                        </p:tgtEl>
                                        <p:attrNameLst>
                                          <p:attrName>ppt_x</p:attrName>
                                        </p:attrNameLst>
                                      </p:cBhvr>
                                      <p:tavLst>
                                        <p:tav tm="0">
                                          <p:val>
                                            <p:strVal val="0-#ppt_w/2"/>
                                          </p:val>
                                        </p:tav>
                                        <p:tav tm="100000">
                                          <p:val>
                                            <p:strVal val="#ppt_x"/>
                                          </p:val>
                                        </p:tav>
                                      </p:tavLst>
                                    </p:anim>
                                    <p:anim calcmode="lin" valueType="num">
                                      <p:cBhvr additive="base">
                                        <p:cTn id="384" dur="7000" fill="hold"/>
                                        <p:tgtEl>
                                          <p:spTgt spid="104"/>
                                        </p:tgtEl>
                                        <p:attrNameLst>
                                          <p:attrName>ppt_y</p:attrName>
                                        </p:attrNameLst>
                                      </p:cBhvr>
                                      <p:tavLst>
                                        <p:tav tm="0">
                                          <p:val>
                                            <p:strVal val="#ppt_y"/>
                                          </p:val>
                                        </p:tav>
                                        <p:tav tm="100000">
                                          <p:val>
                                            <p:strVal val="#ppt_y"/>
                                          </p:val>
                                        </p:tav>
                                      </p:tavLst>
                                    </p:anim>
                                  </p:childTnLst>
                                </p:cTn>
                              </p:par>
                              <p:par>
                                <p:cTn id="385" presetID="2" presetClass="entr" presetSubtype="8" decel="50000" fill="hold" grpId="0" nodeType="withEffect">
                                  <p:stCondLst>
                                    <p:cond delay="0"/>
                                  </p:stCondLst>
                                  <p:childTnLst>
                                    <p:set>
                                      <p:cBhvr>
                                        <p:cTn id="386" dur="1" fill="hold">
                                          <p:stCondLst>
                                            <p:cond delay="0"/>
                                          </p:stCondLst>
                                        </p:cTn>
                                        <p:tgtEl>
                                          <p:spTgt spid="105"/>
                                        </p:tgtEl>
                                        <p:attrNameLst>
                                          <p:attrName>style.visibility</p:attrName>
                                        </p:attrNameLst>
                                      </p:cBhvr>
                                      <p:to>
                                        <p:strVal val="visible"/>
                                      </p:to>
                                    </p:set>
                                    <p:anim calcmode="lin" valueType="num">
                                      <p:cBhvr additive="base">
                                        <p:cTn id="387" dur="7000" fill="hold"/>
                                        <p:tgtEl>
                                          <p:spTgt spid="105"/>
                                        </p:tgtEl>
                                        <p:attrNameLst>
                                          <p:attrName>ppt_x</p:attrName>
                                        </p:attrNameLst>
                                      </p:cBhvr>
                                      <p:tavLst>
                                        <p:tav tm="0">
                                          <p:val>
                                            <p:strVal val="0-#ppt_w/2"/>
                                          </p:val>
                                        </p:tav>
                                        <p:tav tm="100000">
                                          <p:val>
                                            <p:strVal val="#ppt_x"/>
                                          </p:val>
                                        </p:tav>
                                      </p:tavLst>
                                    </p:anim>
                                    <p:anim calcmode="lin" valueType="num">
                                      <p:cBhvr additive="base">
                                        <p:cTn id="388" dur="7000" fill="hold"/>
                                        <p:tgtEl>
                                          <p:spTgt spid="105"/>
                                        </p:tgtEl>
                                        <p:attrNameLst>
                                          <p:attrName>ppt_y</p:attrName>
                                        </p:attrNameLst>
                                      </p:cBhvr>
                                      <p:tavLst>
                                        <p:tav tm="0">
                                          <p:val>
                                            <p:strVal val="#ppt_y"/>
                                          </p:val>
                                        </p:tav>
                                        <p:tav tm="100000">
                                          <p:val>
                                            <p:strVal val="#ppt_y"/>
                                          </p:val>
                                        </p:tav>
                                      </p:tavLst>
                                    </p:anim>
                                  </p:childTnLst>
                                </p:cTn>
                              </p:par>
                              <p:par>
                                <p:cTn id="389" presetID="2" presetClass="entr" presetSubtype="8" decel="50000" fill="hold" grpId="0" nodeType="withEffect">
                                  <p:stCondLst>
                                    <p:cond delay="0"/>
                                  </p:stCondLst>
                                  <p:childTnLst>
                                    <p:set>
                                      <p:cBhvr>
                                        <p:cTn id="390" dur="1" fill="hold">
                                          <p:stCondLst>
                                            <p:cond delay="0"/>
                                          </p:stCondLst>
                                        </p:cTn>
                                        <p:tgtEl>
                                          <p:spTgt spid="106"/>
                                        </p:tgtEl>
                                        <p:attrNameLst>
                                          <p:attrName>style.visibility</p:attrName>
                                        </p:attrNameLst>
                                      </p:cBhvr>
                                      <p:to>
                                        <p:strVal val="visible"/>
                                      </p:to>
                                    </p:set>
                                    <p:anim calcmode="lin" valueType="num">
                                      <p:cBhvr additive="base">
                                        <p:cTn id="391" dur="7000" fill="hold"/>
                                        <p:tgtEl>
                                          <p:spTgt spid="106"/>
                                        </p:tgtEl>
                                        <p:attrNameLst>
                                          <p:attrName>ppt_x</p:attrName>
                                        </p:attrNameLst>
                                      </p:cBhvr>
                                      <p:tavLst>
                                        <p:tav tm="0">
                                          <p:val>
                                            <p:strVal val="0-#ppt_w/2"/>
                                          </p:val>
                                        </p:tav>
                                        <p:tav tm="100000">
                                          <p:val>
                                            <p:strVal val="#ppt_x"/>
                                          </p:val>
                                        </p:tav>
                                      </p:tavLst>
                                    </p:anim>
                                    <p:anim calcmode="lin" valueType="num">
                                      <p:cBhvr additive="base">
                                        <p:cTn id="392" dur="7000" fill="hold"/>
                                        <p:tgtEl>
                                          <p:spTgt spid="106"/>
                                        </p:tgtEl>
                                        <p:attrNameLst>
                                          <p:attrName>ppt_y</p:attrName>
                                        </p:attrNameLst>
                                      </p:cBhvr>
                                      <p:tavLst>
                                        <p:tav tm="0">
                                          <p:val>
                                            <p:strVal val="#ppt_y"/>
                                          </p:val>
                                        </p:tav>
                                        <p:tav tm="100000">
                                          <p:val>
                                            <p:strVal val="#ppt_y"/>
                                          </p:val>
                                        </p:tav>
                                      </p:tavLst>
                                    </p:anim>
                                  </p:childTnLst>
                                </p:cTn>
                              </p:par>
                              <p:par>
                                <p:cTn id="393" presetID="2" presetClass="entr" presetSubtype="8" decel="50000" fill="hold" grpId="0" nodeType="withEffect">
                                  <p:stCondLst>
                                    <p:cond delay="0"/>
                                  </p:stCondLst>
                                  <p:childTnLst>
                                    <p:set>
                                      <p:cBhvr>
                                        <p:cTn id="394" dur="1" fill="hold">
                                          <p:stCondLst>
                                            <p:cond delay="0"/>
                                          </p:stCondLst>
                                        </p:cTn>
                                        <p:tgtEl>
                                          <p:spTgt spid="107"/>
                                        </p:tgtEl>
                                        <p:attrNameLst>
                                          <p:attrName>style.visibility</p:attrName>
                                        </p:attrNameLst>
                                      </p:cBhvr>
                                      <p:to>
                                        <p:strVal val="visible"/>
                                      </p:to>
                                    </p:set>
                                    <p:anim calcmode="lin" valueType="num">
                                      <p:cBhvr additive="base">
                                        <p:cTn id="395" dur="7000" fill="hold"/>
                                        <p:tgtEl>
                                          <p:spTgt spid="107"/>
                                        </p:tgtEl>
                                        <p:attrNameLst>
                                          <p:attrName>ppt_x</p:attrName>
                                        </p:attrNameLst>
                                      </p:cBhvr>
                                      <p:tavLst>
                                        <p:tav tm="0">
                                          <p:val>
                                            <p:strVal val="0-#ppt_w/2"/>
                                          </p:val>
                                        </p:tav>
                                        <p:tav tm="100000">
                                          <p:val>
                                            <p:strVal val="#ppt_x"/>
                                          </p:val>
                                        </p:tav>
                                      </p:tavLst>
                                    </p:anim>
                                    <p:anim calcmode="lin" valueType="num">
                                      <p:cBhvr additive="base">
                                        <p:cTn id="396" dur="7000" fill="hold"/>
                                        <p:tgtEl>
                                          <p:spTgt spid="107"/>
                                        </p:tgtEl>
                                        <p:attrNameLst>
                                          <p:attrName>ppt_y</p:attrName>
                                        </p:attrNameLst>
                                      </p:cBhvr>
                                      <p:tavLst>
                                        <p:tav tm="0">
                                          <p:val>
                                            <p:strVal val="#ppt_y"/>
                                          </p:val>
                                        </p:tav>
                                        <p:tav tm="100000">
                                          <p:val>
                                            <p:strVal val="#ppt_y"/>
                                          </p:val>
                                        </p:tav>
                                      </p:tavLst>
                                    </p:anim>
                                  </p:childTnLst>
                                </p:cTn>
                              </p:par>
                              <p:par>
                                <p:cTn id="397" presetID="2" presetClass="entr" presetSubtype="8" decel="50000" fill="hold" grpId="0" nodeType="withEffect">
                                  <p:stCondLst>
                                    <p:cond delay="0"/>
                                  </p:stCondLst>
                                  <p:childTnLst>
                                    <p:set>
                                      <p:cBhvr>
                                        <p:cTn id="398" dur="1" fill="hold">
                                          <p:stCondLst>
                                            <p:cond delay="0"/>
                                          </p:stCondLst>
                                        </p:cTn>
                                        <p:tgtEl>
                                          <p:spTgt spid="108"/>
                                        </p:tgtEl>
                                        <p:attrNameLst>
                                          <p:attrName>style.visibility</p:attrName>
                                        </p:attrNameLst>
                                      </p:cBhvr>
                                      <p:to>
                                        <p:strVal val="visible"/>
                                      </p:to>
                                    </p:set>
                                    <p:anim calcmode="lin" valueType="num">
                                      <p:cBhvr additive="base">
                                        <p:cTn id="399" dur="7000" fill="hold"/>
                                        <p:tgtEl>
                                          <p:spTgt spid="108"/>
                                        </p:tgtEl>
                                        <p:attrNameLst>
                                          <p:attrName>ppt_x</p:attrName>
                                        </p:attrNameLst>
                                      </p:cBhvr>
                                      <p:tavLst>
                                        <p:tav tm="0">
                                          <p:val>
                                            <p:strVal val="0-#ppt_w/2"/>
                                          </p:val>
                                        </p:tav>
                                        <p:tav tm="100000">
                                          <p:val>
                                            <p:strVal val="#ppt_x"/>
                                          </p:val>
                                        </p:tav>
                                      </p:tavLst>
                                    </p:anim>
                                    <p:anim calcmode="lin" valueType="num">
                                      <p:cBhvr additive="base">
                                        <p:cTn id="400" dur="7000" fill="hold"/>
                                        <p:tgtEl>
                                          <p:spTgt spid="108"/>
                                        </p:tgtEl>
                                        <p:attrNameLst>
                                          <p:attrName>ppt_y</p:attrName>
                                        </p:attrNameLst>
                                      </p:cBhvr>
                                      <p:tavLst>
                                        <p:tav tm="0">
                                          <p:val>
                                            <p:strVal val="#ppt_y"/>
                                          </p:val>
                                        </p:tav>
                                        <p:tav tm="100000">
                                          <p:val>
                                            <p:strVal val="#ppt_y"/>
                                          </p:val>
                                        </p:tav>
                                      </p:tavLst>
                                    </p:anim>
                                  </p:childTnLst>
                                </p:cTn>
                              </p:par>
                              <p:par>
                                <p:cTn id="401" presetID="2" presetClass="entr" presetSubtype="8" decel="50000" fill="hold" grpId="0" nodeType="withEffect">
                                  <p:stCondLst>
                                    <p:cond delay="0"/>
                                  </p:stCondLst>
                                  <p:childTnLst>
                                    <p:set>
                                      <p:cBhvr>
                                        <p:cTn id="402" dur="1" fill="hold">
                                          <p:stCondLst>
                                            <p:cond delay="0"/>
                                          </p:stCondLst>
                                        </p:cTn>
                                        <p:tgtEl>
                                          <p:spTgt spid="110"/>
                                        </p:tgtEl>
                                        <p:attrNameLst>
                                          <p:attrName>style.visibility</p:attrName>
                                        </p:attrNameLst>
                                      </p:cBhvr>
                                      <p:to>
                                        <p:strVal val="visible"/>
                                      </p:to>
                                    </p:set>
                                    <p:anim calcmode="lin" valueType="num">
                                      <p:cBhvr additive="base">
                                        <p:cTn id="403" dur="7000" fill="hold"/>
                                        <p:tgtEl>
                                          <p:spTgt spid="110"/>
                                        </p:tgtEl>
                                        <p:attrNameLst>
                                          <p:attrName>ppt_x</p:attrName>
                                        </p:attrNameLst>
                                      </p:cBhvr>
                                      <p:tavLst>
                                        <p:tav tm="0">
                                          <p:val>
                                            <p:strVal val="0-#ppt_w/2"/>
                                          </p:val>
                                        </p:tav>
                                        <p:tav tm="100000">
                                          <p:val>
                                            <p:strVal val="#ppt_x"/>
                                          </p:val>
                                        </p:tav>
                                      </p:tavLst>
                                    </p:anim>
                                    <p:anim calcmode="lin" valueType="num">
                                      <p:cBhvr additive="base">
                                        <p:cTn id="404" dur="7000" fill="hold"/>
                                        <p:tgtEl>
                                          <p:spTgt spid="110"/>
                                        </p:tgtEl>
                                        <p:attrNameLst>
                                          <p:attrName>ppt_y</p:attrName>
                                        </p:attrNameLst>
                                      </p:cBhvr>
                                      <p:tavLst>
                                        <p:tav tm="0">
                                          <p:val>
                                            <p:strVal val="#ppt_y"/>
                                          </p:val>
                                        </p:tav>
                                        <p:tav tm="100000">
                                          <p:val>
                                            <p:strVal val="#ppt_y"/>
                                          </p:val>
                                        </p:tav>
                                      </p:tavLst>
                                    </p:anim>
                                  </p:childTnLst>
                                </p:cTn>
                              </p:par>
                              <p:par>
                                <p:cTn id="405" presetID="2" presetClass="entr" presetSubtype="8" decel="50000" fill="hold" grpId="0" nodeType="withEffect">
                                  <p:stCondLst>
                                    <p:cond delay="0"/>
                                  </p:stCondLst>
                                  <p:childTnLst>
                                    <p:set>
                                      <p:cBhvr>
                                        <p:cTn id="406" dur="1" fill="hold">
                                          <p:stCondLst>
                                            <p:cond delay="0"/>
                                          </p:stCondLst>
                                        </p:cTn>
                                        <p:tgtEl>
                                          <p:spTgt spid="112"/>
                                        </p:tgtEl>
                                        <p:attrNameLst>
                                          <p:attrName>style.visibility</p:attrName>
                                        </p:attrNameLst>
                                      </p:cBhvr>
                                      <p:to>
                                        <p:strVal val="visible"/>
                                      </p:to>
                                    </p:set>
                                    <p:anim calcmode="lin" valueType="num">
                                      <p:cBhvr additive="base">
                                        <p:cTn id="407" dur="7000" fill="hold"/>
                                        <p:tgtEl>
                                          <p:spTgt spid="112"/>
                                        </p:tgtEl>
                                        <p:attrNameLst>
                                          <p:attrName>ppt_x</p:attrName>
                                        </p:attrNameLst>
                                      </p:cBhvr>
                                      <p:tavLst>
                                        <p:tav tm="0">
                                          <p:val>
                                            <p:strVal val="0-#ppt_w/2"/>
                                          </p:val>
                                        </p:tav>
                                        <p:tav tm="100000">
                                          <p:val>
                                            <p:strVal val="#ppt_x"/>
                                          </p:val>
                                        </p:tav>
                                      </p:tavLst>
                                    </p:anim>
                                    <p:anim calcmode="lin" valueType="num">
                                      <p:cBhvr additive="base">
                                        <p:cTn id="408" dur="7000" fill="hold"/>
                                        <p:tgtEl>
                                          <p:spTgt spid="112"/>
                                        </p:tgtEl>
                                        <p:attrNameLst>
                                          <p:attrName>ppt_y</p:attrName>
                                        </p:attrNameLst>
                                      </p:cBhvr>
                                      <p:tavLst>
                                        <p:tav tm="0">
                                          <p:val>
                                            <p:strVal val="#ppt_y"/>
                                          </p:val>
                                        </p:tav>
                                        <p:tav tm="100000">
                                          <p:val>
                                            <p:strVal val="#ppt_y"/>
                                          </p:val>
                                        </p:tav>
                                      </p:tavLst>
                                    </p:anim>
                                  </p:childTnLst>
                                </p:cTn>
                              </p:par>
                              <p:par>
                                <p:cTn id="409" presetID="2" presetClass="entr" presetSubtype="8" decel="50000" fill="hold" grpId="0" nodeType="withEffect">
                                  <p:stCondLst>
                                    <p:cond delay="0"/>
                                  </p:stCondLst>
                                  <p:childTnLst>
                                    <p:set>
                                      <p:cBhvr>
                                        <p:cTn id="410" dur="1" fill="hold">
                                          <p:stCondLst>
                                            <p:cond delay="0"/>
                                          </p:stCondLst>
                                        </p:cTn>
                                        <p:tgtEl>
                                          <p:spTgt spid="113"/>
                                        </p:tgtEl>
                                        <p:attrNameLst>
                                          <p:attrName>style.visibility</p:attrName>
                                        </p:attrNameLst>
                                      </p:cBhvr>
                                      <p:to>
                                        <p:strVal val="visible"/>
                                      </p:to>
                                    </p:set>
                                    <p:anim calcmode="lin" valueType="num">
                                      <p:cBhvr additive="base">
                                        <p:cTn id="411" dur="7000" fill="hold"/>
                                        <p:tgtEl>
                                          <p:spTgt spid="113"/>
                                        </p:tgtEl>
                                        <p:attrNameLst>
                                          <p:attrName>ppt_x</p:attrName>
                                        </p:attrNameLst>
                                      </p:cBhvr>
                                      <p:tavLst>
                                        <p:tav tm="0">
                                          <p:val>
                                            <p:strVal val="0-#ppt_w/2"/>
                                          </p:val>
                                        </p:tav>
                                        <p:tav tm="100000">
                                          <p:val>
                                            <p:strVal val="#ppt_x"/>
                                          </p:val>
                                        </p:tav>
                                      </p:tavLst>
                                    </p:anim>
                                    <p:anim calcmode="lin" valueType="num">
                                      <p:cBhvr additive="base">
                                        <p:cTn id="412" dur="7000" fill="hold"/>
                                        <p:tgtEl>
                                          <p:spTgt spid="113"/>
                                        </p:tgtEl>
                                        <p:attrNameLst>
                                          <p:attrName>ppt_y</p:attrName>
                                        </p:attrNameLst>
                                      </p:cBhvr>
                                      <p:tavLst>
                                        <p:tav tm="0">
                                          <p:val>
                                            <p:strVal val="#ppt_y"/>
                                          </p:val>
                                        </p:tav>
                                        <p:tav tm="100000">
                                          <p:val>
                                            <p:strVal val="#ppt_y"/>
                                          </p:val>
                                        </p:tav>
                                      </p:tavLst>
                                    </p:anim>
                                  </p:childTnLst>
                                </p:cTn>
                              </p:par>
                              <p:par>
                                <p:cTn id="413" presetID="2" presetClass="entr" presetSubtype="8" decel="50000" fill="hold" grpId="0" nodeType="withEffect">
                                  <p:stCondLst>
                                    <p:cond delay="0"/>
                                  </p:stCondLst>
                                  <p:childTnLst>
                                    <p:set>
                                      <p:cBhvr>
                                        <p:cTn id="414" dur="1" fill="hold">
                                          <p:stCondLst>
                                            <p:cond delay="0"/>
                                          </p:stCondLst>
                                        </p:cTn>
                                        <p:tgtEl>
                                          <p:spTgt spid="114"/>
                                        </p:tgtEl>
                                        <p:attrNameLst>
                                          <p:attrName>style.visibility</p:attrName>
                                        </p:attrNameLst>
                                      </p:cBhvr>
                                      <p:to>
                                        <p:strVal val="visible"/>
                                      </p:to>
                                    </p:set>
                                    <p:anim calcmode="lin" valueType="num">
                                      <p:cBhvr additive="base">
                                        <p:cTn id="415" dur="7000" fill="hold"/>
                                        <p:tgtEl>
                                          <p:spTgt spid="114"/>
                                        </p:tgtEl>
                                        <p:attrNameLst>
                                          <p:attrName>ppt_x</p:attrName>
                                        </p:attrNameLst>
                                      </p:cBhvr>
                                      <p:tavLst>
                                        <p:tav tm="0">
                                          <p:val>
                                            <p:strVal val="0-#ppt_w/2"/>
                                          </p:val>
                                        </p:tav>
                                        <p:tav tm="100000">
                                          <p:val>
                                            <p:strVal val="#ppt_x"/>
                                          </p:val>
                                        </p:tav>
                                      </p:tavLst>
                                    </p:anim>
                                    <p:anim calcmode="lin" valueType="num">
                                      <p:cBhvr additive="base">
                                        <p:cTn id="416" dur="7000" fill="hold"/>
                                        <p:tgtEl>
                                          <p:spTgt spid="114"/>
                                        </p:tgtEl>
                                        <p:attrNameLst>
                                          <p:attrName>ppt_y</p:attrName>
                                        </p:attrNameLst>
                                      </p:cBhvr>
                                      <p:tavLst>
                                        <p:tav tm="0">
                                          <p:val>
                                            <p:strVal val="#ppt_y"/>
                                          </p:val>
                                        </p:tav>
                                        <p:tav tm="100000">
                                          <p:val>
                                            <p:strVal val="#ppt_y"/>
                                          </p:val>
                                        </p:tav>
                                      </p:tavLst>
                                    </p:anim>
                                  </p:childTnLst>
                                </p:cTn>
                              </p:par>
                              <p:par>
                                <p:cTn id="417" presetID="2" presetClass="entr" presetSubtype="8" decel="50000" fill="hold" grpId="0" nodeType="withEffect">
                                  <p:stCondLst>
                                    <p:cond delay="0"/>
                                  </p:stCondLst>
                                  <p:childTnLst>
                                    <p:set>
                                      <p:cBhvr>
                                        <p:cTn id="418" dur="1" fill="hold">
                                          <p:stCondLst>
                                            <p:cond delay="0"/>
                                          </p:stCondLst>
                                        </p:cTn>
                                        <p:tgtEl>
                                          <p:spTgt spid="115"/>
                                        </p:tgtEl>
                                        <p:attrNameLst>
                                          <p:attrName>style.visibility</p:attrName>
                                        </p:attrNameLst>
                                      </p:cBhvr>
                                      <p:to>
                                        <p:strVal val="visible"/>
                                      </p:to>
                                    </p:set>
                                    <p:anim calcmode="lin" valueType="num">
                                      <p:cBhvr additive="base">
                                        <p:cTn id="419" dur="7000" fill="hold"/>
                                        <p:tgtEl>
                                          <p:spTgt spid="115"/>
                                        </p:tgtEl>
                                        <p:attrNameLst>
                                          <p:attrName>ppt_x</p:attrName>
                                        </p:attrNameLst>
                                      </p:cBhvr>
                                      <p:tavLst>
                                        <p:tav tm="0">
                                          <p:val>
                                            <p:strVal val="0-#ppt_w/2"/>
                                          </p:val>
                                        </p:tav>
                                        <p:tav tm="100000">
                                          <p:val>
                                            <p:strVal val="#ppt_x"/>
                                          </p:val>
                                        </p:tav>
                                      </p:tavLst>
                                    </p:anim>
                                    <p:anim calcmode="lin" valueType="num">
                                      <p:cBhvr additive="base">
                                        <p:cTn id="420" dur="7000" fill="hold"/>
                                        <p:tgtEl>
                                          <p:spTgt spid="115"/>
                                        </p:tgtEl>
                                        <p:attrNameLst>
                                          <p:attrName>ppt_y</p:attrName>
                                        </p:attrNameLst>
                                      </p:cBhvr>
                                      <p:tavLst>
                                        <p:tav tm="0">
                                          <p:val>
                                            <p:strVal val="#ppt_y"/>
                                          </p:val>
                                        </p:tav>
                                        <p:tav tm="100000">
                                          <p:val>
                                            <p:strVal val="#ppt_y"/>
                                          </p:val>
                                        </p:tav>
                                      </p:tavLst>
                                    </p:anim>
                                  </p:childTnLst>
                                </p:cTn>
                              </p:par>
                              <p:par>
                                <p:cTn id="421" presetID="2" presetClass="entr" presetSubtype="8" decel="50000" fill="hold" grpId="0" nodeType="withEffect">
                                  <p:stCondLst>
                                    <p:cond delay="0"/>
                                  </p:stCondLst>
                                  <p:childTnLst>
                                    <p:set>
                                      <p:cBhvr>
                                        <p:cTn id="422" dur="1" fill="hold">
                                          <p:stCondLst>
                                            <p:cond delay="0"/>
                                          </p:stCondLst>
                                        </p:cTn>
                                        <p:tgtEl>
                                          <p:spTgt spid="116"/>
                                        </p:tgtEl>
                                        <p:attrNameLst>
                                          <p:attrName>style.visibility</p:attrName>
                                        </p:attrNameLst>
                                      </p:cBhvr>
                                      <p:to>
                                        <p:strVal val="visible"/>
                                      </p:to>
                                    </p:set>
                                    <p:anim calcmode="lin" valueType="num">
                                      <p:cBhvr additive="base">
                                        <p:cTn id="423" dur="7000" fill="hold"/>
                                        <p:tgtEl>
                                          <p:spTgt spid="116"/>
                                        </p:tgtEl>
                                        <p:attrNameLst>
                                          <p:attrName>ppt_x</p:attrName>
                                        </p:attrNameLst>
                                      </p:cBhvr>
                                      <p:tavLst>
                                        <p:tav tm="0">
                                          <p:val>
                                            <p:strVal val="0-#ppt_w/2"/>
                                          </p:val>
                                        </p:tav>
                                        <p:tav tm="100000">
                                          <p:val>
                                            <p:strVal val="#ppt_x"/>
                                          </p:val>
                                        </p:tav>
                                      </p:tavLst>
                                    </p:anim>
                                    <p:anim calcmode="lin" valueType="num">
                                      <p:cBhvr additive="base">
                                        <p:cTn id="424" dur="7000" fill="hold"/>
                                        <p:tgtEl>
                                          <p:spTgt spid="116"/>
                                        </p:tgtEl>
                                        <p:attrNameLst>
                                          <p:attrName>ppt_y</p:attrName>
                                        </p:attrNameLst>
                                      </p:cBhvr>
                                      <p:tavLst>
                                        <p:tav tm="0">
                                          <p:val>
                                            <p:strVal val="#ppt_y"/>
                                          </p:val>
                                        </p:tav>
                                        <p:tav tm="100000">
                                          <p:val>
                                            <p:strVal val="#ppt_y"/>
                                          </p:val>
                                        </p:tav>
                                      </p:tavLst>
                                    </p:anim>
                                  </p:childTnLst>
                                </p:cTn>
                              </p:par>
                              <p:par>
                                <p:cTn id="425" presetID="2" presetClass="entr" presetSubtype="8" decel="50000" fill="hold" grpId="0" nodeType="withEffect">
                                  <p:stCondLst>
                                    <p:cond delay="0"/>
                                  </p:stCondLst>
                                  <p:childTnLst>
                                    <p:set>
                                      <p:cBhvr>
                                        <p:cTn id="426" dur="1" fill="hold">
                                          <p:stCondLst>
                                            <p:cond delay="0"/>
                                          </p:stCondLst>
                                        </p:cTn>
                                        <p:tgtEl>
                                          <p:spTgt spid="117"/>
                                        </p:tgtEl>
                                        <p:attrNameLst>
                                          <p:attrName>style.visibility</p:attrName>
                                        </p:attrNameLst>
                                      </p:cBhvr>
                                      <p:to>
                                        <p:strVal val="visible"/>
                                      </p:to>
                                    </p:set>
                                    <p:anim calcmode="lin" valueType="num">
                                      <p:cBhvr additive="base">
                                        <p:cTn id="427" dur="7000" fill="hold"/>
                                        <p:tgtEl>
                                          <p:spTgt spid="117"/>
                                        </p:tgtEl>
                                        <p:attrNameLst>
                                          <p:attrName>ppt_x</p:attrName>
                                        </p:attrNameLst>
                                      </p:cBhvr>
                                      <p:tavLst>
                                        <p:tav tm="0">
                                          <p:val>
                                            <p:strVal val="0-#ppt_w/2"/>
                                          </p:val>
                                        </p:tav>
                                        <p:tav tm="100000">
                                          <p:val>
                                            <p:strVal val="#ppt_x"/>
                                          </p:val>
                                        </p:tav>
                                      </p:tavLst>
                                    </p:anim>
                                    <p:anim calcmode="lin" valueType="num">
                                      <p:cBhvr additive="base">
                                        <p:cTn id="428" dur="7000" fill="hold"/>
                                        <p:tgtEl>
                                          <p:spTgt spid="117"/>
                                        </p:tgtEl>
                                        <p:attrNameLst>
                                          <p:attrName>ppt_y</p:attrName>
                                        </p:attrNameLst>
                                      </p:cBhvr>
                                      <p:tavLst>
                                        <p:tav tm="0">
                                          <p:val>
                                            <p:strVal val="#ppt_y"/>
                                          </p:val>
                                        </p:tav>
                                        <p:tav tm="100000">
                                          <p:val>
                                            <p:strVal val="#ppt_y"/>
                                          </p:val>
                                        </p:tav>
                                      </p:tavLst>
                                    </p:anim>
                                  </p:childTnLst>
                                </p:cTn>
                              </p:par>
                              <p:par>
                                <p:cTn id="429" presetID="2" presetClass="entr" presetSubtype="8" decel="50000" fill="hold" grpId="0" nodeType="withEffect">
                                  <p:stCondLst>
                                    <p:cond delay="0"/>
                                  </p:stCondLst>
                                  <p:childTnLst>
                                    <p:set>
                                      <p:cBhvr>
                                        <p:cTn id="430" dur="1" fill="hold">
                                          <p:stCondLst>
                                            <p:cond delay="0"/>
                                          </p:stCondLst>
                                        </p:cTn>
                                        <p:tgtEl>
                                          <p:spTgt spid="118"/>
                                        </p:tgtEl>
                                        <p:attrNameLst>
                                          <p:attrName>style.visibility</p:attrName>
                                        </p:attrNameLst>
                                      </p:cBhvr>
                                      <p:to>
                                        <p:strVal val="visible"/>
                                      </p:to>
                                    </p:set>
                                    <p:anim calcmode="lin" valueType="num">
                                      <p:cBhvr additive="base">
                                        <p:cTn id="431" dur="7000" fill="hold"/>
                                        <p:tgtEl>
                                          <p:spTgt spid="118"/>
                                        </p:tgtEl>
                                        <p:attrNameLst>
                                          <p:attrName>ppt_x</p:attrName>
                                        </p:attrNameLst>
                                      </p:cBhvr>
                                      <p:tavLst>
                                        <p:tav tm="0">
                                          <p:val>
                                            <p:strVal val="0-#ppt_w/2"/>
                                          </p:val>
                                        </p:tav>
                                        <p:tav tm="100000">
                                          <p:val>
                                            <p:strVal val="#ppt_x"/>
                                          </p:val>
                                        </p:tav>
                                      </p:tavLst>
                                    </p:anim>
                                    <p:anim calcmode="lin" valueType="num">
                                      <p:cBhvr additive="base">
                                        <p:cTn id="432" dur="7000" fill="hold"/>
                                        <p:tgtEl>
                                          <p:spTgt spid="118"/>
                                        </p:tgtEl>
                                        <p:attrNameLst>
                                          <p:attrName>ppt_y</p:attrName>
                                        </p:attrNameLst>
                                      </p:cBhvr>
                                      <p:tavLst>
                                        <p:tav tm="0">
                                          <p:val>
                                            <p:strVal val="#ppt_y"/>
                                          </p:val>
                                        </p:tav>
                                        <p:tav tm="100000">
                                          <p:val>
                                            <p:strVal val="#ppt_y"/>
                                          </p:val>
                                        </p:tav>
                                      </p:tavLst>
                                    </p:anim>
                                  </p:childTnLst>
                                </p:cTn>
                              </p:par>
                              <p:par>
                                <p:cTn id="433" presetID="2" presetClass="entr" presetSubtype="8" decel="50000" fill="hold" grpId="0" nodeType="withEffect">
                                  <p:stCondLst>
                                    <p:cond delay="0"/>
                                  </p:stCondLst>
                                  <p:childTnLst>
                                    <p:set>
                                      <p:cBhvr>
                                        <p:cTn id="434" dur="1" fill="hold">
                                          <p:stCondLst>
                                            <p:cond delay="0"/>
                                          </p:stCondLst>
                                        </p:cTn>
                                        <p:tgtEl>
                                          <p:spTgt spid="120"/>
                                        </p:tgtEl>
                                        <p:attrNameLst>
                                          <p:attrName>style.visibility</p:attrName>
                                        </p:attrNameLst>
                                      </p:cBhvr>
                                      <p:to>
                                        <p:strVal val="visible"/>
                                      </p:to>
                                    </p:set>
                                    <p:anim calcmode="lin" valueType="num">
                                      <p:cBhvr additive="base">
                                        <p:cTn id="435" dur="7000" fill="hold"/>
                                        <p:tgtEl>
                                          <p:spTgt spid="120"/>
                                        </p:tgtEl>
                                        <p:attrNameLst>
                                          <p:attrName>ppt_x</p:attrName>
                                        </p:attrNameLst>
                                      </p:cBhvr>
                                      <p:tavLst>
                                        <p:tav tm="0">
                                          <p:val>
                                            <p:strVal val="0-#ppt_w/2"/>
                                          </p:val>
                                        </p:tav>
                                        <p:tav tm="100000">
                                          <p:val>
                                            <p:strVal val="#ppt_x"/>
                                          </p:val>
                                        </p:tav>
                                      </p:tavLst>
                                    </p:anim>
                                    <p:anim calcmode="lin" valueType="num">
                                      <p:cBhvr additive="base">
                                        <p:cTn id="436" dur="7000" fill="hold"/>
                                        <p:tgtEl>
                                          <p:spTgt spid="120"/>
                                        </p:tgtEl>
                                        <p:attrNameLst>
                                          <p:attrName>ppt_y</p:attrName>
                                        </p:attrNameLst>
                                      </p:cBhvr>
                                      <p:tavLst>
                                        <p:tav tm="0">
                                          <p:val>
                                            <p:strVal val="#ppt_y"/>
                                          </p:val>
                                        </p:tav>
                                        <p:tav tm="100000">
                                          <p:val>
                                            <p:strVal val="#ppt_y"/>
                                          </p:val>
                                        </p:tav>
                                      </p:tavLst>
                                    </p:anim>
                                  </p:childTnLst>
                                </p:cTn>
                              </p:par>
                              <p:par>
                                <p:cTn id="437" presetID="2" presetClass="entr" presetSubtype="8" decel="50000" fill="hold" grpId="0" nodeType="withEffect">
                                  <p:stCondLst>
                                    <p:cond delay="0"/>
                                  </p:stCondLst>
                                  <p:childTnLst>
                                    <p:set>
                                      <p:cBhvr>
                                        <p:cTn id="438" dur="1" fill="hold">
                                          <p:stCondLst>
                                            <p:cond delay="0"/>
                                          </p:stCondLst>
                                        </p:cTn>
                                        <p:tgtEl>
                                          <p:spTgt spid="124"/>
                                        </p:tgtEl>
                                        <p:attrNameLst>
                                          <p:attrName>style.visibility</p:attrName>
                                        </p:attrNameLst>
                                      </p:cBhvr>
                                      <p:to>
                                        <p:strVal val="visible"/>
                                      </p:to>
                                    </p:set>
                                    <p:anim calcmode="lin" valueType="num">
                                      <p:cBhvr additive="base">
                                        <p:cTn id="439" dur="7000" fill="hold"/>
                                        <p:tgtEl>
                                          <p:spTgt spid="124"/>
                                        </p:tgtEl>
                                        <p:attrNameLst>
                                          <p:attrName>ppt_x</p:attrName>
                                        </p:attrNameLst>
                                      </p:cBhvr>
                                      <p:tavLst>
                                        <p:tav tm="0">
                                          <p:val>
                                            <p:strVal val="0-#ppt_w/2"/>
                                          </p:val>
                                        </p:tav>
                                        <p:tav tm="100000">
                                          <p:val>
                                            <p:strVal val="#ppt_x"/>
                                          </p:val>
                                        </p:tav>
                                      </p:tavLst>
                                    </p:anim>
                                    <p:anim calcmode="lin" valueType="num">
                                      <p:cBhvr additive="base">
                                        <p:cTn id="440" dur="7000" fill="hold"/>
                                        <p:tgtEl>
                                          <p:spTgt spid="124"/>
                                        </p:tgtEl>
                                        <p:attrNameLst>
                                          <p:attrName>ppt_y</p:attrName>
                                        </p:attrNameLst>
                                      </p:cBhvr>
                                      <p:tavLst>
                                        <p:tav tm="0">
                                          <p:val>
                                            <p:strVal val="#ppt_y"/>
                                          </p:val>
                                        </p:tav>
                                        <p:tav tm="100000">
                                          <p:val>
                                            <p:strVal val="#ppt_y"/>
                                          </p:val>
                                        </p:tav>
                                      </p:tavLst>
                                    </p:anim>
                                  </p:childTnLst>
                                </p:cTn>
                              </p:par>
                              <p:par>
                                <p:cTn id="441" presetID="10" presetClass="entr" presetSubtype="0" fill="hold" grpId="0" nodeType="withEffect">
                                  <p:stCondLst>
                                    <p:cond delay="3000"/>
                                  </p:stCondLst>
                                  <p:childTnLst>
                                    <p:set>
                                      <p:cBhvr>
                                        <p:cTn id="442" dur="1" fill="hold">
                                          <p:stCondLst>
                                            <p:cond delay="0"/>
                                          </p:stCondLst>
                                        </p:cTn>
                                        <p:tgtEl>
                                          <p:spTgt spid="4"/>
                                        </p:tgtEl>
                                        <p:attrNameLst>
                                          <p:attrName>style.visibility</p:attrName>
                                        </p:attrNameLst>
                                      </p:cBhvr>
                                      <p:to>
                                        <p:strVal val="visible"/>
                                      </p:to>
                                    </p:set>
                                    <p:animEffect transition="in" filter="fade">
                                      <p:cBhvr>
                                        <p:cTn id="443" dur="1500"/>
                                        <p:tgtEl>
                                          <p:spTgt spid="4"/>
                                        </p:tgtEl>
                                      </p:cBhvr>
                                    </p:animEffect>
                                  </p:childTnLst>
                                </p:cTn>
                              </p:par>
                              <p:par>
                                <p:cTn id="444" presetID="10" presetClass="entr" presetSubtype="0" fill="hold" grpId="0" nodeType="withEffect">
                                  <p:stCondLst>
                                    <p:cond delay="4000"/>
                                  </p:stCondLst>
                                  <p:childTnLst>
                                    <p:set>
                                      <p:cBhvr>
                                        <p:cTn id="445" dur="1" fill="hold">
                                          <p:stCondLst>
                                            <p:cond delay="0"/>
                                          </p:stCondLst>
                                        </p:cTn>
                                        <p:tgtEl>
                                          <p:spTgt spid="121"/>
                                        </p:tgtEl>
                                        <p:attrNameLst>
                                          <p:attrName>style.visibility</p:attrName>
                                        </p:attrNameLst>
                                      </p:cBhvr>
                                      <p:to>
                                        <p:strVal val="visible"/>
                                      </p:to>
                                    </p:set>
                                    <p:animEffect transition="in" filter="fade">
                                      <p:cBhvr>
                                        <p:cTn id="446" dur="1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2" grpId="0" animBg="1"/>
      <p:bldP spid="103" grpId="0" animBg="1"/>
      <p:bldP spid="104" grpId="0" animBg="1"/>
      <p:bldP spid="105" grpId="0" animBg="1"/>
      <p:bldP spid="106" grpId="0" animBg="1"/>
      <p:bldP spid="107" grpId="0" animBg="1"/>
      <p:bldP spid="108" grpId="0" animBg="1"/>
      <p:bldP spid="110" grpId="0" animBg="1"/>
      <p:bldP spid="112" grpId="0" animBg="1"/>
      <p:bldP spid="113" grpId="0" animBg="1"/>
      <p:bldP spid="114" grpId="0" animBg="1"/>
      <p:bldP spid="115" grpId="0" animBg="1"/>
      <p:bldP spid="116" grpId="0" animBg="1"/>
      <p:bldP spid="117" grpId="0" animBg="1"/>
      <p:bldP spid="118" grpId="0" animBg="1"/>
      <p:bldP spid="120" grpId="0" animBg="1"/>
      <p:bldP spid="124" grpId="0" animBg="1"/>
      <p:bldP spid="4" grpId="0"/>
      <p:bldP spid="1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AC45B2-0D84-E9D1-7262-BA63354DFD11}"/>
              </a:ext>
            </a:extLst>
          </p:cNvPr>
          <p:cNvSpPr txBox="1"/>
          <p:nvPr/>
        </p:nvSpPr>
        <p:spPr>
          <a:xfrm>
            <a:off x="3868469" y="882137"/>
            <a:ext cx="4455066" cy="630942"/>
          </a:xfrm>
          <a:prstGeom prst="rect">
            <a:avLst/>
          </a:prstGeom>
          <a:noFill/>
        </p:spPr>
        <p:txBody>
          <a:bodyPr wrap="none" rtlCol="0">
            <a:spAutoFit/>
          </a:bodyPr>
          <a:lstStyle>
            <a:defPPr>
              <a:defRPr lang="en-US"/>
            </a:defPPr>
            <a:lvl1pPr algn="ctr">
              <a:defRPr sz="3500">
                <a:gradFill>
                  <a:gsLst>
                    <a:gs pos="64000">
                      <a:schemeClr val="bg2"/>
                    </a:gs>
                    <a:gs pos="0">
                      <a:schemeClr val="accent4"/>
                    </a:gs>
                  </a:gsLst>
                  <a:path path="circle">
                    <a:fillToRect r="100000" b="100000"/>
                  </a:path>
                </a:gradFill>
                <a:latin typeface="Montserrat" panose="00000500000000000000" pitchFamily="50" charset="0"/>
              </a:defRPr>
            </a:lvl1pPr>
          </a:lstStyle>
          <a:p>
            <a:r>
              <a:rPr lang="en-US" dirty="0"/>
              <a:t>ABM KEY METRICS</a:t>
            </a:r>
          </a:p>
        </p:txBody>
      </p:sp>
      <p:sp>
        <p:nvSpPr>
          <p:cNvPr id="4" name="Kreis">
            <a:extLst>
              <a:ext uri="{FF2B5EF4-FFF2-40B4-BE49-F238E27FC236}">
                <a16:creationId xmlns:a16="http://schemas.microsoft.com/office/drawing/2014/main" id="{CE3754AF-896C-4778-99FA-2241CC8D5A6D}"/>
              </a:ext>
            </a:extLst>
          </p:cNvPr>
          <p:cNvSpPr/>
          <p:nvPr/>
        </p:nvSpPr>
        <p:spPr>
          <a:xfrm>
            <a:off x="923937" y="2084490"/>
            <a:ext cx="1769097" cy="1667081"/>
          </a:xfrm>
          <a:prstGeom prst="ellipse">
            <a:avLst/>
          </a:prstGeom>
          <a:gradFill>
            <a:gsLst>
              <a:gs pos="37000">
                <a:schemeClr val="accent1">
                  <a:alpha val="0"/>
                </a:schemeClr>
              </a:gs>
              <a:gs pos="100000">
                <a:schemeClr val="accent2">
                  <a:alpha val="48000"/>
                </a:schemeClr>
              </a:gs>
            </a:gsLst>
            <a:lin ang="16200000"/>
          </a:gradFill>
          <a:ln w="12700">
            <a:miter lim="400000"/>
          </a:ln>
        </p:spPr>
        <p:txBody>
          <a:bodyPr tIns="91439" bIns="731520" anchor="ctr"/>
          <a:lstStyle/>
          <a:p>
            <a:pPr algn="ctr">
              <a:spcBef>
                <a:spcPts val="2000"/>
              </a:spcBef>
            </a:pPr>
            <a:r>
              <a:rPr lang="en-US" sz="2800" b="1" dirty="0">
                <a:gradFill>
                  <a:gsLst>
                    <a:gs pos="0">
                      <a:schemeClr val="accent2">
                        <a:lumMod val="60000"/>
                        <a:lumOff val="40000"/>
                      </a:schemeClr>
                    </a:gs>
                    <a:gs pos="100000">
                      <a:schemeClr val="accent1">
                        <a:lumMod val="50000"/>
                        <a:lumOff val="50000"/>
                      </a:schemeClr>
                    </a:gs>
                  </a:gsLst>
                  <a:lin ang="5400000" scaled="0"/>
                </a:gradFill>
                <a:latin typeface="Montserrat" panose="00000500000000000000" pitchFamily="50" charset="0"/>
              </a:rPr>
              <a:t>421</a:t>
            </a:r>
            <a:endParaRPr sz="2800" b="1" dirty="0">
              <a:gradFill>
                <a:gsLst>
                  <a:gs pos="0">
                    <a:schemeClr val="accent2">
                      <a:lumMod val="60000"/>
                      <a:lumOff val="40000"/>
                    </a:schemeClr>
                  </a:gs>
                  <a:gs pos="100000">
                    <a:schemeClr val="accent1">
                      <a:lumMod val="50000"/>
                      <a:lumOff val="50000"/>
                    </a:schemeClr>
                  </a:gs>
                </a:gsLst>
                <a:lin ang="5400000" scaled="0"/>
              </a:gradFill>
              <a:latin typeface="Montserrat" panose="00000500000000000000" pitchFamily="50" charset="0"/>
            </a:endParaRPr>
          </a:p>
        </p:txBody>
      </p:sp>
      <p:sp>
        <p:nvSpPr>
          <p:cNvPr id="5" name="Kreis">
            <a:extLst>
              <a:ext uri="{FF2B5EF4-FFF2-40B4-BE49-F238E27FC236}">
                <a16:creationId xmlns:a16="http://schemas.microsoft.com/office/drawing/2014/main" id="{D8D85376-E34A-4F63-922C-5CE5AD7FEDC8}"/>
              </a:ext>
            </a:extLst>
          </p:cNvPr>
          <p:cNvSpPr/>
          <p:nvPr/>
        </p:nvSpPr>
        <p:spPr>
          <a:xfrm>
            <a:off x="544414" y="3040710"/>
            <a:ext cx="2528141" cy="538560"/>
          </a:xfrm>
          <a:prstGeom prst="roundRect">
            <a:avLst>
              <a:gd name="adj" fmla="val 50000"/>
            </a:avLst>
          </a:prstGeom>
          <a:solidFill>
            <a:schemeClr val="accent3">
              <a:alpha val="25000"/>
            </a:schemeClr>
          </a:solidFill>
          <a:ln w="12700">
            <a:miter lim="400000"/>
          </a:ln>
        </p:spPr>
        <p:txBody>
          <a:bodyPr tIns="91439" bIns="91439" anchor="ctr"/>
          <a:lstStyle/>
          <a:p>
            <a:pPr algn="ctr">
              <a:spcBef>
                <a:spcPts val="2000"/>
              </a:spcBef>
            </a:pPr>
            <a:r>
              <a:rPr lang="en-US" sz="1200" dirty="0">
                <a:solidFill>
                  <a:schemeClr val="bg1"/>
                </a:solidFill>
                <a:latin typeface="Montserrat Regular"/>
              </a:rPr>
              <a:t>Target Accounts</a:t>
            </a:r>
            <a:endParaRPr sz="1200" dirty="0">
              <a:solidFill>
                <a:schemeClr val="bg1"/>
              </a:solidFill>
              <a:latin typeface="Montserrat Regular"/>
            </a:endParaRPr>
          </a:p>
        </p:txBody>
      </p:sp>
      <p:sp>
        <p:nvSpPr>
          <p:cNvPr id="9" name="Kreis">
            <a:extLst>
              <a:ext uri="{FF2B5EF4-FFF2-40B4-BE49-F238E27FC236}">
                <a16:creationId xmlns:a16="http://schemas.microsoft.com/office/drawing/2014/main" id="{659F3B69-B689-4D44-A501-618E26EB755C}"/>
              </a:ext>
            </a:extLst>
          </p:cNvPr>
          <p:cNvSpPr/>
          <p:nvPr/>
        </p:nvSpPr>
        <p:spPr>
          <a:xfrm>
            <a:off x="3782283" y="2084490"/>
            <a:ext cx="1769097" cy="1667081"/>
          </a:xfrm>
          <a:prstGeom prst="ellipse">
            <a:avLst/>
          </a:prstGeom>
          <a:gradFill>
            <a:gsLst>
              <a:gs pos="37000">
                <a:schemeClr val="accent1">
                  <a:alpha val="0"/>
                </a:schemeClr>
              </a:gs>
              <a:gs pos="100000">
                <a:schemeClr val="accent2">
                  <a:alpha val="48000"/>
                </a:schemeClr>
              </a:gs>
            </a:gsLst>
            <a:lin ang="16200000"/>
          </a:gradFill>
          <a:ln w="12700">
            <a:miter lim="400000"/>
          </a:ln>
        </p:spPr>
        <p:txBody>
          <a:bodyPr tIns="91439" bIns="731520" anchor="ctr"/>
          <a:lstStyle/>
          <a:p>
            <a:pPr algn="ctr">
              <a:spcBef>
                <a:spcPts val="2000"/>
              </a:spcBef>
            </a:pPr>
            <a:r>
              <a:rPr lang="en-US" sz="2800" b="1" dirty="0">
                <a:gradFill>
                  <a:gsLst>
                    <a:gs pos="0">
                      <a:schemeClr val="accent2">
                        <a:lumMod val="60000"/>
                        <a:lumOff val="40000"/>
                      </a:schemeClr>
                    </a:gs>
                    <a:gs pos="100000">
                      <a:schemeClr val="accent1">
                        <a:lumMod val="50000"/>
                        <a:lumOff val="50000"/>
                      </a:schemeClr>
                    </a:gs>
                  </a:gsLst>
                  <a:lin ang="5400000" scaled="0"/>
                </a:gradFill>
                <a:latin typeface="Montserrat" panose="00000500000000000000" pitchFamily="50" charset="0"/>
              </a:rPr>
              <a:t>124</a:t>
            </a:r>
            <a:endParaRPr sz="2800" b="1" dirty="0">
              <a:gradFill>
                <a:gsLst>
                  <a:gs pos="0">
                    <a:schemeClr val="accent2">
                      <a:lumMod val="60000"/>
                      <a:lumOff val="40000"/>
                    </a:schemeClr>
                  </a:gs>
                  <a:gs pos="100000">
                    <a:schemeClr val="accent1">
                      <a:lumMod val="50000"/>
                      <a:lumOff val="50000"/>
                    </a:schemeClr>
                  </a:gs>
                </a:gsLst>
                <a:lin ang="5400000" scaled="0"/>
              </a:gradFill>
              <a:latin typeface="Montserrat" panose="00000500000000000000" pitchFamily="50" charset="0"/>
            </a:endParaRPr>
          </a:p>
        </p:txBody>
      </p:sp>
      <p:sp>
        <p:nvSpPr>
          <p:cNvPr id="10" name="Kreis">
            <a:extLst>
              <a:ext uri="{FF2B5EF4-FFF2-40B4-BE49-F238E27FC236}">
                <a16:creationId xmlns:a16="http://schemas.microsoft.com/office/drawing/2014/main" id="{5C79AF52-D0B7-4DAD-B4F1-7C468D0F57A0}"/>
              </a:ext>
            </a:extLst>
          </p:cNvPr>
          <p:cNvSpPr/>
          <p:nvPr/>
        </p:nvSpPr>
        <p:spPr>
          <a:xfrm>
            <a:off x="3402760" y="3040710"/>
            <a:ext cx="2528141" cy="538560"/>
          </a:xfrm>
          <a:prstGeom prst="roundRect">
            <a:avLst>
              <a:gd name="adj" fmla="val 50000"/>
            </a:avLst>
          </a:prstGeom>
          <a:solidFill>
            <a:schemeClr val="accent3">
              <a:alpha val="25000"/>
            </a:schemeClr>
          </a:solidFill>
          <a:ln w="12700">
            <a:miter lim="400000"/>
          </a:ln>
        </p:spPr>
        <p:txBody>
          <a:bodyPr tIns="91439" bIns="91439" anchor="ctr"/>
          <a:lstStyle/>
          <a:p>
            <a:pPr algn="ctr">
              <a:spcBef>
                <a:spcPts val="2000"/>
              </a:spcBef>
            </a:pPr>
            <a:r>
              <a:rPr lang="en-US" sz="1200" dirty="0">
                <a:solidFill>
                  <a:schemeClr val="bg1"/>
                </a:solidFill>
                <a:latin typeface="Montserrat Regular"/>
              </a:rPr>
              <a:t>Engaged Accounts (29.5%)</a:t>
            </a:r>
            <a:endParaRPr sz="1200" dirty="0">
              <a:solidFill>
                <a:schemeClr val="bg1"/>
              </a:solidFill>
              <a:latin typeface="Montserrat Regular"/>
            </a:endParaRPr>
          </a:p>
        </p:txBody>
      </p:sp>
      <p:sp>
        <p:nvSpPr>
          <p:cNvPr id="12" name="Kreis">
            <a:extLst>
              <a:ext uri="{FF2B5EF4-FFF2-40B4-BE49-F238E27FC236}">
                <a16:creationId xmlns:a16="http://schemas.microsoft.com/office/drawing/2014/main" id="{FCF40C28-13F8-41B6-9C29-B2BF220BF2B9}"/>
              </a:ext>
            </a:extLst>
          </p:cNvPr>
          <p:cNvSpPr/>
          <p:nvPr/>
        </p:nvSpPr>
        <p:spPr>
          <a:xfrm>
            <a:off x="6640627" y="2084490"/>
            <a:ext cx="1769097" cy="1667081"/>
          </a:xfrm>
          <a:prstGeom prst="ellipse">
            <a:avLst/>
          </a:prstGeom>
          <a:gradFill>
            <a:gsLst>
              <a:gs pos="37000">
                <a:schemeClr val="accent1">
                  <a:alpha val="0"/>
                </a:schemeClr>
              </a:gs>
              <a:gs pos="100000">
                <a:schemeClr val="accent2">
                  <a:alpha val="48000"/>
                </a:schemeClr>
              </a:gs>
            </a:gsLst>
            <a:lin ang="16200000"/>
          </a:gradFill>
          <a:ln w="12700">
            <a:miter lim="400000"/>
          </a:ln>
        </p:spPr>
        <p:txBody>
          <a:bodyPr tIns="91439" bIns="731520" anchor="ctr"/>
          <a:lstStyle/>
          <a:p>
            <a:pPr algn="ctr">
              <a:spcBef>
                <a:spcPts val="2000"/>
              </a:spcBef>
            </a:pPr>
            <a:r>
              <a:rPr lang="en-US" sz="2800" b="1" dirty="0">
                <a:gradFill>
                  <a:gsLst>
                    <a:gs pos="0">
                      <a:schemeClr val="accent2">
                        <a:lumMod val="60000"/>
                        <a:lumOff val="40000"/>
                      </a:schemeClr>
                    </a:gs>
                    <a:gs pos="100000">
                      <a:schemeClr val="accent1">
                        <a:lumMod val="50000"/>
                        <a:lumOff val="50000"/>
                      </a:schemeClr>
                    </a:gs>
                  </a:gsLst>
                  <a:lin ang="5400000" scaled="0"/>
                </a:gradFill>
                <a:latin typeface="Montserrat" panose="00000500000000000000" pitchFamily="50" charset="0"/>
              </a:rPr>
              <a:t>42</a:t>
            </a:r>
            <a:endParaRPr sz="2800" b="1" dirty="0">
              <a:gradFill>
                <a:gsLst>
                  <a:gs pos="0">
                    <a:schemeClr val="accent2">
                      <a:lumMod val="60000"/>
                      <a:lumOff val="40000"/>
                    </a:schemeClr>
                  </a:gs>
                  <a:gs pos="100000">
                    <a:schemeClr val="accent1">
                      <a:lumMod val="50000"/>
                      <a:lumOff val="50000"/>
                    </a:schemeClr>
                  </a:gs>
                </a:gsLst>
                <a:lin ang="5400000" scaled="0"/>
              </a:gradFill>
              <a:latin typeface="Montserrat" panose="00000500000000000000" pitchFamily="50" charset="0"/>
            </a:endParaRPr>
          </a:p>
        </p:txBody>
      </p:sp>
      <p:sp>
        <p:nvSpPr>
          <p:cNvPr id="13" name="Kreis">
            <a:extLst>
              <a:ext uri="{FF2B5EF4-FFF2-40B4-BE49-F238E27FC236}">
                <a16:creationId xmlns:a16="http://schemas.microsoft.com/office/drawing/2014/main" id="{5DB52E3E-1B7A-4FB2-8423-1F902594C927}"/>
              </a:ext>
            </a:extLst>
          </p:cNvPr>
          <p:cNvSpPr/>
          <p:nvPr/>
        </p:nvSpPr>
        <p:spPr>
          <a:xfrm>
            <a:off x="6261104" y="3040710"/>
            <a:ext cx="2528141" cy="538560"/>
          </a:xfrm>
          <a:prstGeom prst="roundRect">
            <a:avLst>
              <a:gd name="adj" fmla="val 50000"/>
            </a:avLst>
          </a:prstGeom>
          <a:solidFill>
            <a:schemeClr val="accent3">
              <a:alpha val="25000"/>
            </a:schemeClr>
          </a:solidFill>
          <a:ln w="12700">
            <a:miter lim="400000"/>
          </a:ln>
        </p:spPr>
        <p:txBody>
          <a:bodyPr tIns="91439" bIns="91439" anchor="ctr"/>
          <a:lstStyle/>
          <a:p>
            <a:pPr algn="ctr">
              <a:spcBef>
                <a:spcPts val="2000"/>
              </a:spcBef>
            </a:pPr>
            <a:r>
              <a:rPr lang="en-US" sz="1200" dirty="0">
                <a:solidFill>
                  <a:schemeClr val="bg1"/>
                </a:solidFill>
                <a:latin typeface="Montserrat Regular"/>
              </a:rPr>
              <a:t>Opportunity Accounts (10%)</a:t>
            </a:r>
            <a:endParaRPr sz="1200" dirty="0">
              <a:solidFill>
                <a:schemeClr val="bg1"/>
              </a:solidFill>
              <a:latin typeface="Montserrat Regular"/>
            </a:endParaRPr>
          </a:p>
        </p:txBody>
      </p:sp>
      <p:sp>
        <p:nvSpPr>
          <p:cNvPr id="15" name="Kreis">
            <a:extLst>
              <a:ext uri="{FF2B5EF4-FFF2-40B4-BE49-F238E27FC236}">
                <a16:creationId xmlns:a16="http://schemas.microsoft.com/office/drawing/2014/main" id="{7AA872EE-932C-4F82-92CE-4281F539F125}"/>
              </a:ext>
            </a:extLst>
          </p:cNvPr>
          <p:cNvSpPr/>
          <p:nvPr/>
        </p:nvSpPr>
        <p:spPr>
          <a:xfrm>
            <a:off x="9498969" y="2084490"/>
            <a:ext cx="1769097" cy="1667081"/>
          </a:xfrm>
          <a:prstGeom prst="ellipse">
            <a:avLst/>
          </a:prstGeom>
          <a:gradFill>
            <a:gsLst>
              <a:gs pos="37000">
                <a:schemeClr val="accent1">
                  <a:alpha val="0"/>
                </a:schemeClr>
              </a:gs>
              <a:gs pos="100000">
                <a:schemeClr val="accent2">
                  <a:alpha val="48000"/>
                </a:schemeClr>
              </a:gs>
            </a:gsLst>
            <a:lin ang="16200000"/>
          </a:gradFill>
          <a:ln w="12700">
            <a:miter lim="400000"/>
          </a:ln>
        </p:spPr>
        <p:txBody>
          <a:bodyPr tIns="91439" bIns="731520" anchor="ctr"/>
          <a:lstStyle/>
          <a:p>
            <a:pPr algn="ctr">
              <a:spcBef>
                <a:spcPts val="2000"/>
              </a:spcBef>
            </a:pPr>
            <a:r>
              <a:rPr lang="en-US" sz="2800" b="1" dirty="0">
                <a:gradFill>
                  <a:gsLst>
                    <a:gs pos="0">
                      <a:schemeClr val="accent2">
                        <a:lumMod val="60000"/>
                        <a:lumOff val="40000"/>
                      </a:schemeClr>
                    </a:gs>
                    <a:gs pos="100000">
                      <a:schemeClr val="accent1">
                        <a:lumMod val="50000"/>
                        <a:lumOff val="50000"/>
                      </a:schemeClr>
                    </a:gs>
                  </a:gsLst>
                  <a:lin ang="5400000" scaled="0"/>
                </a:gradFill>
                <a:latin typeface="Montserrat" panose="00000500000000000000" pitchFamily="50" charset="0"/>
              </a:rPr>
              <a:t>7</a:t>
            </a:r>
            <a:endParaRPr sz="2800" b="1" dirty="0">
              <a:gradFill>
                <a:gsLst>
                  <a:gs pos="0">
                    <a:schemeClr val="accent2">
                      <a:lumMod val="60000"/>
                      <a:lumOff val="40000"/>
                    </a:schemeClr>
                  </a:gs>
                  <a:gs pos="100000">
                    <a:schemeClr val="accent1">
                      <a:lumMod val="50000"/>
                      <a:lumOff val="50000"/>
                    </a:schemeClr>
                  </a:gs>
                </a:gsLst>
                <a:lin ang="5400000" scaled="0"/>
              </a:gradFill>
              <a:latin typeface="Montserrat" panose="00000500000000000000" pitchFamily="50" charset="0"/>
            </a:endParaRPr>
          </a:p>
        </p:txBody>
      </p:sp>
      <p:sp>
        <p:nvSpPr>
          <p:cNvPr id="16" name="Kreis">
            <a:extLst>
              <a:ext uri="{FF2B5EF4-FFF2-40B4-BE49-F238E27FC236}">
                <a16:creationId xmlns:a16="http://schemas.microsoft.com/office/drawing/2014/main" id="{FE3849A6-7766-4992-99AE-4D78FFE99DCE}"/>
              </a:ext>
            </a:extLst>
          </p:cNvPr>
          <p:cNvSpPr/>
          <p:nvPr/>
        </p:nvSpPr>
        <p:spPr>
          <a:xfrm>
            <a:off x="9119446" y="3040710"/>
            <a:ext cx="2528141" cy="538560"/>
          </a:xfrm>
          <a:prstGeom prst="roundRect">
            <a:avLst>
              <a:gd name="adj" fmla="val 50000"/>
            </a:avLst>
          </a:prstGeom>
          <a:solidFill>
            <a:schemeClr val="accent3">
              <a:alpha val="25000"/>
            </a:schemeClr>
          </a:solidFill>
          <a:ln w="12700">
            <a:miter lim="400000"/>
          </a:ln>
        </p:spPr>
        <p:txBody>
          <a:bodyPr tIns="91439" bIns="91439" anchor="ctr"/>
          <a:lstStyle/>
          <a:p>
            <a:pPr algn="ctr">
              <a:spcBef>
                <a:spcPts val="2000"/>
              </a:spcBef>
            </a:pPr>
            <a:r>
              <a:rPr lang="en-US" sz="1200" dirty="0">
                <a:solidFill>
                  <a:schemeClr val="bg1"/>
                </a:solidFill>
                <a:latin typeface="Montserrat Regular"/>
              </a:rPr>
              <a:t>Won Accounts (1.7%)</a:t>
            </a:r>
            <a:endParaRPr sz="1200" dirty="0">
              <a:solidFill>
                <a:schemeClr val="bg1"/>
              </a:solidFill>
              <a:latin typeface="Montserrat Regular"/>
            </a:endParaRPr>
          </a:p>
        </p:txBody>
      </p:sp>
      <p:sp>
        <p:nvSpPr>
          <p:cNvPr id="29" name="Kreis">
            <a:extLst>
              <a:ext uri="{FF2B5EF4-FFF2-40B4-BE49-F238E27FC236}">
                <a16:creationId xmlns:a16="http://schemas.microsoft.com/office/drawing/2014/main" id="{6072E2B1-2F46-4AB7-8017-7A7456F2EB28}"/>
              </a:ext>
            </a:extLst>
          </p:cNvPr>
          <p:cNvSpPr/>
          <p:nvPr/>
        </p:nvSpPr>
        <p:spPr>
          <a:xfrm>
            <a:off x="923937" y="4308783"/>
            <a:ext cx="1769097" cy="1667081"/>
          </a:xfrm>
          <a:prstGeom prst="ellipse">
            <a:avLst/>
          </a:prstGeom>
          <a:gradFill>
            <a:gsLst>
              <a:gs pos="37000">
                <a:schemeClr val="accent1">
                  <a:alpha val="0"/>
                </a:schemeClr>
              </a:gs>
              <a:gs pos="100000">
                <a:schemeClr val="accent2">
                  <a:alpha val="48000"/>
                </a:schemeClr>
              </a:gs>
            </a:gsLst>
            <a:lin ang="16200000"/>
          </a:gradFill>
          <a:ln w="12700">
            <a:miter lim="400000"/>
          </a:ln>
        </p:spPr>
        <p:txBody>
          <a:bodyPr tIns="91439" bIns="731520" anchor="ctr"/>
          <a:lstStyle/>
          <a:p>
            <a:pPr algn="ctr">
              <a:spcBef>
                <a:spcPts val="2000"/>
              </a:spcBef>
            </a:pPr>
            <a:r>
              <a:rPr lang="en-US" sz="2800" b="1" dirty="0">
                <a:gradFill>
                  <a:gsLst>
                    <a:gs pos="0">
                      <a:schemeClr val="accent2">
                        <a:lumMod val="60000"/>
                        <a:lumOff val="40000"/>
                      </a:schemeClr>
                    </a:gs>
                    <a:gs pos="100000">
                      <a:schemeClr val="accent1">
                        <a:lumMod val="50000"/>
                        <a:lumOff val="50000"/>
                      </a:schemeClr>
                    </a:gs>
                  </a:gsLst>
                  <a:lin ang="5400000" scaled="0"/>
                </a:gradFill>
                <a:latin typeface="Montserrat" panose="00000500000000000000" pitchFamily="50" charset="0"/>
              </a:rPr>
              <a:t>$1M</a:t>
            </a:r>
            <a:endParaRPr sz="2800" b="1" dirty="0">
              <a:gradFill>
                <a:gsLst>
                  <a:gs pos="0">
                    <a:schemeClr val="accent2">
                      <a:lumMod val="60000"/>
                      <a:lumOff val="40000"/>
                    </a:schemeClr>
                  </a:gs>
                  <a:gs pos="100000">
                    <a:schemeClr val="accent1">
                      <a:lumMod val="50000"/>
                      <a:lumOff val="50000"/>
                    </a:schemeClr>
                  </a:gs>
                </a:gsLst>
                <a:lin ang="5400000" scaled="0"/>
              </a:gradFill>
              <a:latin typeface="Montserrat" panose="00000500000000000000" pitchFamily="50" charset="0"/>
            </a:endParaRPr>
          </a:p>
        </p:txBody>
      </p:sp>
      <p:sp>
        <p:nvSpPr>
          <p:cNvPr id="30" name="Kreis">
            <a:extLst>
              <a:ext uri="{FF2B5EF4-FFF2-40B4-BE49-F238E27FC236}">
                <a16:creationId xmlns:a16="http://schemas.microsoft.com/office/drawing/2014/main" id="{F035E5F1-0D39-4186-8289-3634B24B93AB}"/>
              </a:ext>
            </a:extLst>
          </p:cNvPr>
          <p:cNvSpPr/>
          <p:nvPr/>
        </p:nvSpPr>
        <p:spPr>
          <a:xfrm>
            <a:off x="544414" y="5265003"/>
            <a:ext cx="2528141" cy="538560"/>
          </a:xfrm>
          <a:prstGeom prst="roundRect">
            <a:avLst>
              <a:gd name="adj" fmla="val 50000"/>
            </a:avLst>
          </a:prstGeom>
          <a:solidFill>
            <a:schemeClr val="accent3">
              <a:alpha val="25000"/>
            </a:schemeClr>
          </a:solidFill>
          <a:ln w="12700">
            <a:miter lim="400000"/>
          </a:ln>
        </p:spPr>
        <p:txBody>
          <a:bodyPr tIns="91439" bIns="91439" anchor="ctr"/>
          <a:lstStyle/>
          <a:p>
            <a:pPr algn="ctr">
              <a:spcBef>
                <a:spcPts val="2000"/>
              </a:spcBef>
            </a:pPr>
            <a:r>
              <a:rPr lang="en-US" sz="1200" dirty="0">
                <a:solidFill>
                  <a:schemeClr val="bg1"/>
                </a:solidFill>
                <a:latin typeface="Montserrat Regular"/>
              </a:rPr>
              <a:t>Pipeline Created</a:t>
            </a:r>
            <a:endParaRPr sz="1200" dirty="0">
              <a:solidFill>
                <a:schemeClr val="bg1"/>
              </a:solidFill>
              <a:latin typeface="Montserrat Regular"/>
            </a:endParaRPr>
          </a:p>
        </p:txBody>
      </p:sp>
      <p:sp>
        <p:nvSpPr>
          <p:cNvPr id="27" name="Kreis">
            <a:extLst>
              <a:ext uri="{FF2B5EF4-FFF2-40B4-BE49-F238E27FC236}">
                <a16:creationId xmlns:a16="http://schemas.microsoft.com/office/drawing/2014/main" id="{863C08A6-3334-4345-A6F5-540C4F33953E}"/>
              </a:ext>
            </a:extLst>
          </p:cNvPr>
          <p:cNvSpPr/>
          <p:nvPr/>
        </p:nvSpPr>
        <p:spPr>
          <a:xfrm>
            <a:off x="3782283" y="4308783"/>
            <a:ext cx="1769097" cy="1667081"/>
          </a:xfrm>
          <a:prstGeom prst="ellipse">
            <a:avLst/>
          </a:prstGeom>
          <a:gradFill>
            <a:gsLst>
              <a:gs pos="37000">
                <a:schemeClr val="accent1">
                  <a:alpha val="0"/>
                </a:schemeClr>
              </a:gs>
              <a:gs pos="100000">
                <a:schemeClr val="accent2">
                  <a:alpha val="48000"/>
                </a:schemeClr>
              </a:gs>
            </a:gsLst>
            <a:lin ang="16200000"/>
          </a:gradFill>
          <a:ln w="12700">
            <a:miter lim="400000"/>
          </a:ln>
        </p:spPr>
        <p:txBody>
          <a:bodyPr lIns="0" tIns="91439" rIns="0" bIns="731520" anchor="ctr"/>
          <a:lstStyle/>
          <a:p>
            <a:pPr algn="ctr">
              <a:spcBef>
                <a:spcPts val="2000"/>
              </a:spcBef>
            </a:pPr>
            <a:r>
              <a:rPr lang="en-US" sz="2500" b="1" dirty="0">
                <a:gradFill>
                  <a:gsLst>
                    <a:gs pos="0">
                      <a:schemeClr val="accent2">
                        <a:lumMod val="60000"/>
                        <a:lumOff val="40000"/>
                      </a:schemeClr>
                    </a:gs>
                    <a:gs pos="100000">
                      <a:schemeClr val="accent1">
                        <a:lumMod val="50000"/>
                        <a:lumOff val="50000"/>
                      </a:schemeClr>
                    </a:gs>
                  </a:gsLst>
                  <a:lin ang="5400000" scaled="0"/>
                </a:gradFill>
                <a:latin typeface="Montserrat" panose="00000500000000000000" pitchFamily="50" charset="0"/>
              </a:rPr>
              <a:t>$110.6K</a:t>
            </a:r>
            <a:endParaRPr sz="2500" b="1" dirty="0">
              <a:gradFill>
                <a:gsLst>
                  <a:gs pos="0">
                    <a:schemeClr val="accent2">
                      <a:lumMod val="60000"/>
                      <a:lumOff val="40000"/>
                    </a:schemeClr>
                  </a:gs>
                  <a:gs pos="100000">
                    <a:schemeClr val="accent1">
                      <a:lumMod val="50000"/>
                      <a:lumOff val="50000"/>
                    </a:schemeClr>
                  </a:gs>
                </a:gsLst>
                <a:lin ang="5400000" scaled="0"/>
              </a:gradFill>
              <a:latin typeface="Montserrat" panose="00000500000000000000" pitchFamily="50" charset="0"/>
            </a:endParaRPr>
          </a:p>
        </p:txBody>
      </p:sp>
      <p:sp>
        <p:nvSpPr>
          <p:cNvPr id="28" name="Kreis">
            <a:extLst>
              <a:ext uri="{FF2B5EF4-FFF2-40B4-BE49-F238E27FC236}">
                <a16:creationId xmlns:a16="http://schemas.microsoft.com/office/drawing/2014/main" id="{4212A550-3B8C-45D0-AA3F-1FCDFB839616}"/>
              </a:ext>
            </a:extLst>
          </p:cNvPr>
          <p:cNvSpPr/>
          <p:nvPr/>
        </p:nvSpPr>
        <p:spPr>
          <a:xfrm>
            <a:off x="3402760" y="5265003"/>
            <a:ext cx="2528141" cy="538560"/>
          </a:xfrm>
          <a:prstGeom prst="roundRect">
            <a:avLst>
              <a:gd name="adj" fmla="val 50000"/>
            </a:avLst>
          </a:prstGeom>
          <a:solidFill>
            <a:schemeClr val="accent3">
              <a:alpha val="25000"/>
            </a:schemeClr>
          </a:solidFill>
          <a:ln w="12700">
            <a:miter lim="400000"/>
          </a:ln>
        </p:spPr>
        <p:txBody>
          <a:bodyPr tIns="91439" bIns="91439" anchor="ctr"/>
          <a:lstStyle/>
          <a:p>
            <a:pPr algn="ctr">
              <a:spcBef>
                <a:spcPts val="2000"/>
              </a:spcBef>
            </a:pPr>
            <a:r>
              <a:rPr lang="en-US" sz="1200" dirty="0">
                <a:solidFill>
                  <a:schemeClr val="bg1"/>
                </a:solidFill>
                <a:latin typeface="Montserrat Regular"/>
              </a:rPr>
              <a:t>Revenue Won</a:t>
            </a:r>
            <a:endParaRPr sz="1200" dirty="0">
              <a:solidFill>
                <a:schemeClr val="bg1"/>
              </a:solidFill>
              <a:latin typeface="Montserrat Regular"/>
            </a:endParaRPr>
          </a:p>
        </p:txBody>
      </p:sp>
      <p:sp>
        <p:nvSpPr>
          <p:cNvPr id="25" name="Kreis">
            <a:extLst>
              <a:ext uri="{FF2B5EF4-FFF2-40B4-BE49-F238E27FC236}">
                <a16:creationId xmlns:a16="http://schemas.microsoft.com/office/drawing/2014/main" id="{1A7A2BB4-B411-4378-ACD4-62ADD51AFCC1}"/>
              </a:ext>
            </a:extLst>
          </p:cNvPr>
          <p:cNvSpPr/>
          <p:nvPr/>
        </p:nvSpPr>
        <p:spPr>
          <a:xfrm>
            <a:off x="6640627" y="4308783"/>
            <a:ext cx="1769097" cy="1667081"/>
          </a:xfrm>
          <a:prstGeom prst="ellipse">
            <a:avLst/>
          </a:prstGeom>
          <a:gradFill>
            <a:gsLst>
              <a:gs pos="37000">
                <a:schemeClr val="accent1">
                  <a:alpha val="0"/>
                </a:schemeClr>
              </a:gs>
              <a:gs pos="100000">
                <a:schemeClr val="accent2">
                  <a:alpha val="48000"/>
                </a:schemeClr>
              </a:gs>
            </a:gsLst>
            <a:lin ang="16200000"/>
          </a:gradFill>
          <a:ln w="12700">
            <a:miter lim="400000"/>
          </a:ln>
        </p:spPr>
        <p:txBody>
          <a:bodyPr lIns="0" tIns="91439" rIns="0" bIns="731520" anchor="ctr"/>
          <a:lstStyle/>
          <a:p>
            <a:pPr algn="ctr">
              <a:spcBef>
                <a:spcPts val="2000"/>
              </a:spcBef>
            </a:pPr>
            <a:r>
              <a:rPr lang="en-US" sz="2500" b="1" dirty="0">
                <a:gradFill>
                  <a:gsLst>
                    <a:gs pos="0">
                      <a:schemeClr val="accent2">
                        <a:lumMod val="60000"/>
                        <a:lumOff val="40000"/>
                      </a:schemeClr>
                    </a:gs>
                    <a:gs pos="100000">
                      <a:schemeClr val="accent1">
                        <a:lumMod val="50000"/>
                        <a:lumOff val="50000"/>
                      </a:schemeClr>
                    </a:gs>
                  </a:gsLst>
                  <a:lin ang="5400000" scaled="0"/>
                </a:gradFill>
                <a:latin typeface="Montserrat" panose="00000500000000000000" pitchFamily="50" charset="0"/>
              </a:rPr>
              <a:t>$15.8K</a:t>
            </a:r>
            <a:endParaRPr sz="2500" b="1" dirty="0">
              <a:gradFill>
                <a:gsLst>
                  <a:gs pos="0">
                    <a:schemeClr val="accent2">
                      <a:lumMod val="60000"/>
                      <a:lumOff val="40000"/>
                    </a:schemeClr>
                  </a:gs>
                  <a:gs pos="100000">
                    <a:schemeClr val="accent1">
                      <a:lumMod val="50000"/>
                      <a:lumOff val="50000"/>
                    </a:schemeClr>
                  </a:gs>
                </a:gsLst>
                <a:lin ang="5400000" scaled="0"/>
              </a:gradFill>
              <a:latin typeface="Montserrat" panose="00000500000000000000" pitchFamily="50" charset="0"/>
            </a:endParaRPr>
          </a:p>
        </p:txBody>
      </p:sp>
      <p:sp>
        <p:nvSpPr>
          <p:cNvPr id="26" name="Kreis">
            <a:extLst>
              <a:ext uri="{FF2B5EF4-FFF2-40B4-BE49-F238E27FC236}">
                <a16:creationId xmlns:a16="http://schemas.microsoft.com/office/drawing/2014/main" id="{7D02F303-2E70-4121-A2C0-CB3C3F109698}"/>
              </a:ext>
            </a:extLst>
          </p:cNvPr>
          <p:cNvSpPr/>
          <p:nvPr/>
        </p:nvSpPr>
        <p:spPr>
          <a:xfrm>
            <a:off x="6261104" y="5265003"/>
            <a:ext cx="2528141" cy="538560"/>
          </a:xfrm>
          <a:prstGeom prst="roundRect">
            <a:avLst>
              <a:gd name="adj" fmla="val 50000"/>
            </a:avLst>
          </a:prstGeom>
          <a:solidFill>
            <a:schemeClr val="accent3">
              <a:alpha val="25000"/>
            </a:schemeClr>
          </a:solidFill>
          <a:ln w="12700">
            <a:miter lim="400000"/>
          </a:ln>
        </p:spPr>
        <p:txBody>
          <a:bodyPr tIns="91439" bIns="91439" anchor="ctr"/>
          <a:lstStyle/>
          <a:p>
            <a:pPr algn="ctr">
              <a:spcBef>
                <a:spcPts val="2000"/>
              </a:spcBef>
            </a:pPr>
            <a:r>
              <a:rPr lang="en-US" sz="1200" dirty="0">
                <a:solidFill>
                  <a:schemeClr val="bg1"/>
                </a:solidFill>
                <a:latin typeface="Montserrat Regular"/>
              </a:rPr>
              <a:t>Revenue Per Account</a:t>
            </a:r>
            <a:endParaRPr sz="1200" dirty="0">
              <a:solidFill>
                <a:schemeClr val="bg1"/>
              </a:solidFill>
              <a:latin typeface="Montserrat Regular"/>
            </a:endParaRPr>
          </a:p>
        </p:txBody>
      </p:sp>
      <p:sp>
        <p:nvSpPr>
          <p:cNvPr id="23" name="Kreis">
            <a:extLst>
              <a:ext uri="{FF2B5EF4-FFF2-40B4-BE49-F238E27FC236}">
                <a16:creationId xmlns:a16="http://schemas.microsoft.com/office/drawing/2014/main" id="{A13D05B1-EC20-43DD-B8CE-70078B1C8555}"/>
              </a:ext>
            </a:extLst>
          </p:cNvPr>
          <p:cNvSpPr/>
          <p:nvPr/>
        </p:nvSpPr>
        <p:spPr>
          <a:xfrm>
            <a:off x="9498969" y="4308783"/>
            <a:ext cx="1769097" cy="1667081"/>
          </a:xfrm>
          <a:prstGeom prst="ellipse">
            <a:avLst/>
          </a:prstGeom>
          <a:gradFill>
            <a:gsLst>
              <a:gs pos="37000">
                <a:schemeClr val="accent1">
                  <a:alpha val="0"/>
                </a:schemeClr>
              </a:gs>
              <a:gs pos="100000">
                <a:schemeClr val="accent2">
                  <a:alpha val="48000"/>
                </a:schemeClr>
              </a:gs>
            </a:gsLst>
            <a:lin ang="16200000"/>
          </a:gradFill>
          <a:ln w="12700">
            <a:miter lim="400000"/>
          </a:ln>
        </p:spPr>
        <p:txBody>
          <a:bodyPr tIns="91439" bIns="731520" anchor="ctr"/>
          <a:lstStyle/>
          <a:p>
            <a:pPr algn="ctr">
              <a:spcBef>
                <a:spcPts val="2000"/>
              </a:spcBef>
            </a:pPr>
            <a:r>
              <a:rPr lang="en-US" sz="2800" b="1" dirty="0">
                <a:gradFill>
                  <a:gsLst>
                    <a:gs pos="0">
                      <a:schemeClr val="accent2">
                        <a:lumMod val="60000"/>
                        <a:lumOff val="40000"/>
                      </a:schemeClr>
                    </a:gs>
                    <a:gs pos="100000">
                      <a:schemeClr val="accent1">
                        <a:lumMod val="50000"/>
                        <a:lumOff val="50000"/>
                      </a:schemeClr>
                    </a:gs>
                  </a:gsLst>
                  <a:lin ang="5400000" scaled="0"/>
                </a:gradFill>
                <a:latin typeface="Montserrat" panose="00000500000000000000" pitchFamily="50" charset="0"/>
              </a:rPr>
              <a:t>71</a:t>
            </a:r>
            <a:endParaRPr sz="2800" b="1" dirty="0">
              <a:gradFill>
                <a:gsLst>
                  <a:gs pos="0">
                    <a:schemeClr val="accent2">
                      <a:lumMod val="60000"/>
                      <a:lumOff val="40000"/>
                    </a:schemeClr>
                  </a:gs>
                  <a:gs pos="100000">
                    <a:schemeClr val="accent1">
                      <a:lumMod val="50000"/>
                      <a:lumOff val="50000"/>
                    </a:schemeClr>
                  </a:gs>
                </a:gsLst>
                <a:lin ang="5400000" scaled="0"/>
              </a:gradFill>
              <a:latin typeface="Montserrat" panose="00000500000000000000" pitchFamily="50" charset="0"/>
            </a:endParaRPr>
          </a:p>
        </p:txBody>
      </p:sp>
      <p:sp>
        <p:nvSpPr>
          <p:cNvPr id="24" name="Kreis">
            <a:extLst>
              <a:ext uri="{FF2B5EF4-FFF2-40B4-BE49-F238E27FC236}">
                <a16:creationId xmlns:a16="http://schemas.microsoft.com/office/drawing/2014/main" id="{063B7C51-F5CA-414B-A851-BE635A1FF665}"/>
              </a:ext>
            </a:extLst>
          </p:cNvPr>
          <p:cNvSpPr/>
          <p:nvPr/>
        </p:nvSpPr>
        <p:spPr>
          <a:xfrm>
            <a:off x="9119446" y="5265003"/>
            <a:ext cx="2528141" cy="538560"/>
          </a:xfrm>
          <a:prstGeom prst="roundRect">
            <a:avLst>
              <a:gd name="adj" fmla="val 50000"/>
            </a:avLst>
          </a:prstGeom>
          <a:solidFill>
            <a:schemeClr val="accent3">
              <a:alpha val="25000"/>
            </a:schemeClr>
          </a:solidFill>
          <a:ln w="12700">
            <a:miter lim="400000"/>
          </a:ln>
        </p:spPr>
        <p:txBody>
          <a:bodyPr tIns="91439" bIns="91439" anchor="ctr"/>
          <a:lstStyle/>
          <a:p>
            <a:pPr algn="ctr">
              <a:spcBef>
                <a:spcPts val="2000"/>
              </a:spcBef>
            </a:pPr>
            <a:r>
              <a:rPr lang="en-US" sz="1200" dirty="0">
                <a:solidFill>
                  <a:schemeClr val="bg1"/>
                </a:solidFill>
                <a:latin typeface="Montserrat Regular"/>
              </a:rPr>
              <a:t>Deal Velocity (Days)</a:t>
            </a:r>
            <a:endParaRPr sz="1200" dirty="0">
              <a:solidFill>
                <a:schemeClr val="bg1"/>
              </a:solidFill>
              <a:latin typeface="Montserrat Regular"/>
            </a:endParaRPr>
          </a:p>
        </p:txBody>
      </p:sp>
    </p:spTree>
    <p:extLst>
      <p:ext uri="{BB962C8B-B14F-4D97-AF65-F5344CB8AC3E}">
        <p14:creationId xmlns:p14="http://schemas.microsoft.com/office/powerpoint/2010/main" val="414058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5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par>
                                <p:cTn id="15" presetID="42" presetClass="entr" presetSubtype="0" fill="hold" grpId="0" nodeType="withEffect">
                                  <p:stCondLst>
                                    <p:cond delay="5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55" presetClass="entr" presetSubtype="0" fill="hold" grpId="0" nodeType="withEffect">
                                  <p:stCondLst>
                                    <p:cond delay="500"/>
                                  </p:stCondLst>
                                  <p:childTnLst>
                                    <p:set>
                                      <p:cBhvr>
                                        <p:cTn id="21" dur="1" fill="hold">
                                          <p:stCondLst>
                                            <p:cond delay="0"/>
                                          </p:stCondLst>
                                        </p:cTn>
                                        <p:tgtEl>
                                          <p:spTgt spid="10"/>
                                        </p:tgtEl>
                                        <p:attrNameLst>
                                          <p:attrName>style.visibility</p:attrName>
                                        </p:attrNameLst>
                                      </p:cBhvr>
                                      <p:to>
                                        <p:strVal val="visible"/>
                                      </p:to>
                                    </p:set>
                                    <p:anim calcmode="lin" valueType="num">
                                      <p:cBhvr>
                                        <p:cTn id="22" dur="1000" fill="hold"/>
                                        <p:tgtEl>
                                          <p:spTgt spid="10"/>
                                        </p:tgtEl>
                                        <p:attrNameLst>
                                          <p:attrName>ppt_w</p:attrName>
                                        </p:attrNameLst>
                                      </p:cBhvr>
                                      <p:tavLst>
                                        <p:tav tm="0">
                                          <p:val>
                                            <p:strVal val="#ppt_w*0.70"/>
                                          </p:val>
                                        </p:tav>
                                        <p:tav tm="100000">
                                          <p:val>
                                            <p:strVal val="#ppt_w"/>
                                          </p:val>
                                        </p:tav>
                                      </p:tavLst>
                                    </p:anim>
                                    <p:anim calcmode="lin" valueType="num">
                                      <p:cBhvr>
                                        <p:cTn id="23" dur="1000" fill="hold"/>
                                        <p:tgtEl>
                                          <p:spTgt spid="10"/>
                                        </p:tgtEl>
                                        <p:attrNameLst>
                                          <p:attrName>ppt_h</p:attrName>
                                        </p:attrNameLst>
                                      </p:cBhvr>
                                      <p:tavLst>
                                        <p:tav tm="0">
                                          <p:val>
                                            <p:strVal val="#ppt_h"/>
                                          </p:val>
                                        </p:tav>
                                        <p:tav tm="100000">
                                          <p:val>
                                            <p:strVal val="#ppt_h"/>
                                          </p:val>
                                        </p:tav>
                                      </p:tavLst>
                                    </p:anim>
                                    <p:animEffect transition="in" filter="fade">
                                      <p:cBhvr>
                                        <p:cTn id="24" dur="1000"/>
                                        <p:tgtEl>
                                          <p:spTgt spid="10"/>
                                        </p:tgtEl>
                                      </p:cBhvr>
                                    </p:animEffect>
                                  </p:childTnLst>
                                </p:cTn>
                              </p:par>
                              <p:par>
                                <p:cTn id="25" presetID="42" presetClass="entr" presetSubtype="0" fill="hold" grpId="0" nodeType="withEffect">
                                  <p:stCondLst>
                                    <p:cond delay="10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55" presetClass="entr" presetSubtype="0" fill="hold" grpId="0" nodeType="withEffect">
                                  <p:stCondLst>
                                    <p:cond delay="10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1000" fill="hold"/>
                                        <p:tgtEl>
                                          <p:spTgt spid="13"/>
                                        </p:tgtEl>
                                        <p:attrNameLst>
                                          <p:attrName>ppt_w</p:attrName>
                                        </p:attrNameLst>
                                      </p:cBhvr>
                                      <p:tavLst>
                                        <p:tav tm="0">
                                          <p:val>
                                            <p:strVal val="#ppt_w*0.70"/>
                                          </p:val>
                                        </p:tav>
                                        <p:tav tm="100000">
                                          <p:val>
                                            <p:strVal val="#ppt_w"/>
                                          </p:val>
                                        </p:tav>
                                      </p:tavLst>
                                    </p:anim>
                                    <p:anim calcmode="lin" valueType="num">
                                      <p:cBhvr>
                                        <p:cTn id="33" dur="1000" fill="hold"/>
                                        <p:tgtEl>
                                          <p:spTgt spid="13"/>
                                        </p:tgtEl>
                                        <p:attrNameLst>
                                          <p:attrName>ppt_h</p:attrName>
                                        </p:attrNameLst>
                                      </p:cBhvr>
                                      <p:tavLst>
                                        <p:tav tm="0">
                                          <p:val>
                                            <p:strVal val="#ppt_h"/>
                                          </p:val>
                                        </p:tav>
                                        <p:tav tm="100000">
                                          <p:val>
                                            <p:strVal val="#ppt_h"/>
                                          </p:val>
                                        </p:tav>
                                      </p:tavLst>
                                    </p:anim>
                                    <p:animEffect transition="in" filter="fade">
                                      <p:cBhvr>
                                        <p:cTn id="34" dur="1000"/>
                                        <p:tgtEl>
                                          <p:spTgt spid="13"/>
                                        </p:tgtEl>
                                      </p:cBhvr>
                                    </p:animEffect>
                                  </p:childTnLst>
                                </p:cTn>
                              </p:par>
                              <p:par>
                                <p:cTn id="35" presetID="42" presetClass="entr" presetSubtype="0" fill="hold" grpId="0" nodeType="withEffect">
                                  <p:stCondLst>
                                    <p:cond delay="15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par>
                                <p:cTn id="40" presetID="55" presetClass="entr" presetSubtype="0" fill="hold" grpId="0" nodeType="withEffect">
                                  <p:stCondLst>
                                    <p:cond delay="1500"/>
                                  </p:stCondLst>
                                  <p:childTnLst>
                                    <p:set>
                                      <p:cBhvr>
                                        <p:cTn id="41" dur="1" fill="hold">
                                          <p:stCondLst>
                                            <p:cond delay="0"/>
                                          </p:stCondLst>
                                        </p:cTn>
                                        <p:tgtEl>
                                          <p:spTgt spid="16"/>
                                        </p:tgtEl>
                                        <p:attrNameLst>
                                          <p:attrName>style.visibility</p:attrName>
                                        </p:attrNameLst>
                                      </p:cBhvr>
                                      <p:to>
                                        <p:strVal val="visible"/>
                                      </p:to>
                                    </p:set>
                                    <p:anim calcmode="lin" valueType="num">
                                      <p:cBhvr>
                                        <p:cTn id="42" dur="1000" fill="hold"/>
                                        <p:tgtEl>
                                          <p:spTgt spid="16"/>
                                        </p:tgtEl>
                                        <p:attrNameLst>
                                          <p:attrName>ppt_w</p:attrName>
                                        </p:attrNameLst>
                                      </p:cBhvr>
                                      <p:tavLst>
                                        <p:tav tm="0">
                                          <p:val>
                                            <p:strVal val="#ppt_w*0.70"/>
                                          </p:val>
                                        </p:tav>
                                        <p:tav tm="100000">
                                          <p:val>
                                            <p:strVal val="#ppt_w"/>
                                          </p:val>
                                        </p:tav>
                                      </p:tavLst>
                                    </p:anim>
                                    <p:anim calcmode="lin" valueType="num">
                                      <p:cBhvr>
                                        <p:cTn id="43" dur="1000" fill="hold"/>
                                        <p:tgtEl>
                                          <p:spTgt spid="16"/>
                                        </p:tgtEl>
                                        <p:attrNameLst>
                                          <p:attrName>ppt_h</p:attrName>
                                        </p:attrNameLst>
                                      </p:cBhvr>
                                      <p:tavLst>
                                        <p:tav tm="0">
                                          <p:val>
                                            <p:strVal val="#ppt_h"/>
                                          </p:val>
                                        </p:tav>
                                        <p:tav tm="100000">
                                          <p:val>
                                            <p:strVal val="#ppt_h"/>
                                          </p:val>
                                        </p:tav>
                                      </p:tavLst>
                                    </p:anim>
                                    <p:animEffect transition="in" filter="fade">
                                      <p:cBhvr>
                                        <p:cTn id="44" dur="1000"/>
                                        <p:tgtEl>
                                          <p:spTgt spid="16"/>
                                        </p:tgtEl>
                                      </p:cBhvr>
                                    </p:animEffect>
                                  </p:childTnLst>
                                </p:cTn>
                              </p:par>
                              <p:par>
                                <p:cTn id="45" presetID="42" presetClass="entr" presetSubtype="0" fill="hold" grpId="0" nodeType="withEffect">
                                  <p:stCondLst>
                                    <p:cond delay="200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1000"/>
                                        <p:tgtEl>
                                          <p:spTgt spid="29"/>
                                        </p:tgtEl>
                                      </p:cBhvr>
                                    </p:animEffect>
                                    <p:anim calcmode="lin" valueType="num">
                                      <p:cBhvr>
                                        <p:cTn id="48" dur="1000" fill="hold"/>
                                        <p:tgtEl>
                                          <p:spTgt spid="29"/>
                                        </p:tgtEl>
                                        <p:attrNameLst>
                                          <p:attrName>ppt_x</p:attrName>
                                        </p:attrNameLst>
                                      </p:cBhvr>
                                      <p:tavLst>
                                        <p:tav tm="0">
                                          <p:val>
                                            <p:strVal val="#ppt_x"/>
                                          </p:val>
                                        </p:tav>
                                        <p:tav tm="100000">
                                          <p:val>
                                            <p:strVal val="#ppt_x"/>
                                          </p:val>
                                        </p:tav>
                                      </p:tavLst>
                                    </p:anim>
                                    <p:anim calcmode="lin" valueType="num">
                                      <p:cBhvr>
                                        <p:cTn id="49" dur="1000" fill="hold"/>
                                        <p:tgtEl>
                                          <p:spTgt spid="29"/>
                                        </p:tgtEl>
                                        <p:attrNameLst>
                                          <p:attrName>ppt_y</p:attrName>
                                        </p:attrNameLst>
                                      </p:cBhvr>
                                      <p:tavLst>
                                        <p:tav tm="0">
                                          <p:val>
                                            <p:strVal val="#ppt_y+.1"/>
                                          </p:val>
                                        </p:tav>
                                        <p:tav tm="100000">
                                          <p:val>
                                            <p:strVal val="#ppt_y"/>
                                          </p:val>
                                        </p:tav>
                                      </p:tavLst>
                                    </p:anim>
                                  </p:childTnLst>
                                </p:cTn>
                              </p:par>
                              <p:par>
                                <p:cTn id="50" presetID="55" presetClass="entr" presetSubtype="0" fill="hold" grpId="0" nodeType="withEffect">
                                  <p:stCondLst>
                                    <p:cond delay="2000"/>
                                  </p:stCondLst>
                                  <p:childTnLst>
                                    <p:set>
                                      <p:cBhvr>
                                        <p:cTn id="51" dur="1" fill="hold">
                                          <p:stCondLst>
                                            <p:cond delay="0"/>
                                          </p:stCondLst>
                                        </p:cTn>
                                        <p:tgtEl>
                                          <p:spTgt spid="30"/>
                                        </p:tgtEl>
                                        <p:attrNameLst>
                                          <p:attrName>style.visibility</p:attrName>
                                        </p:attrNameLst>
                                      </p:cBhvr>
                                      <p:to>
                                        <p:strVal val="visible"/>
                                      </p:to>
                                    </p:set>
                                    <p:anim calcmode="lin" valueType="num">
                                      <p:cBhvr>
                                        <p:cTn id="52" dur="1000" fill="hold"/>
                                        <p:tgtEl>
                                          <p:spTgt spid="30"/>
                                        </p:tgtEl>
                                        <p:attrNameLst>
                                          <p:attrName>ppt_w</p:attrName>
                                        </p:attrNameLst>
                                      </p:cBhvr>
                                      <p:tavLst>
                                        <p:tav tm="0">
                                          <p:val>
                                            <p:strVal val="#ppt_w*0.70"/>
                                          </p:val>
                                        </p:tav>
                                        <p:tav tm="100000">
                                          <p:val>
                                            <p:strVal val="#ppt_w"/>
                                          </p:val>
                                        </p:tav>
                                      </p:tavLst>
                                    </p:anim>
                                    <p:anim calcmode="lin" valueType="num">
                                      <p:cBhvr>
                                        <p:cTn id="53" dur="1000" fill="hold"/>
                                        <p:tgtEl>
                                          <p:spTgt spid="30"/>
                                        </p:tgtEl>
                                        <p:attrNameLst>
                                          <p:attrName>ppt_h</p:attrName>
                                        </p:attrNameLst>
                                      </p:cBhvr>
                                      <p:tavLst>
                                        <p:tav tm="0">
                                          <p:val>
                                            <p:strVal val="#ppt_h"/>
                                          </p:val>
                                        </p:tav>
                                        <p:tav tm="100000">
                                          <p:val>
                                            <p:strVal val="#ppt_h"/>
                                          </p:val>
                                        </p:tav>
                                      </p:tavLst>
                                    </p:anim>
                                    <p:animEffect transition="in" filter="fade">
                                      <p:cBhvr>
                                        <p:cTn id="54" dur="1000"/>
                                        <p:tgtEl>
                                          <p:spTgt spid="30"/>
                                        </p:tgtEl>
                                      </p:cBhvr>
                                    </p:animEffect>
                                  </p:childTnLst>
                                </p:cTn>
                              </p:par>
                              <p:par>
                                <p:cTn id="55" presetID="42" presetClass="entr" presetSubtype="0" fill="hold" grpId="0" nodeType="withEffect">
                                  <p:stCondLst>
                                    <p:cond delay="250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1000"/>
                                        <p:tgtEl>
                                          <p:spTgt spid="27"/>
                                        </p:tgtEl>
                                      </p:cBhvr>
                                    </p:animEffect>
                                    <p:anim calcmode="lin" valueType="num">
                                      <p:cBhvr>
                                        <p:cTn id="58" dur="1000" fill="hold"/>
                                        <p:tgtEl>
                                          <p:spTgt spid="27"/>
                                        </p:tgtEl>
                                        <p:attrNameLst>
                                          <p:attrName>ppt_x</p:attrName>
                                        </p:attrNameLst>
                                      </p:cBhvr>
                                      <p:tavLst>
                                        <p:tav tm="0">
                                          <p:val>
                                            <p:strVal val="#ppt_x"/>
                                          </p:val>
                                        </p:tav>
                                        <p:tav tm="100000">
                                          <p:val>
                                            <p:strVal val="#ppt_x"/>
                                          </p:val>
                                        </p:tav>
                                      </p:tavLst>
                                    </p:anim>
                                    <p:anim calcmode="lin" valueType="num">
                                      <p:cBhvr>
                                        <p:cTn id="59" dur="1000" fill="hold"/>
                                        <p:tgtEl>
                                          <p:spTgt spid="27"/>
                                        </p:tgtEl>
                                        <p:attrNameLst>
                                          <p:attrName>ppt_y</p:attrName>
                                        </p:attrNameLst>
                                      </p:cBhvr>
                                      <p:tavLst>
                                        <p:tav tm="0">
                                          <p:val>
                                            <p:strVal val="#ppt_y+.1"/>
                                          </p:val>
                                        </p:tav>
                                        <p:tav tm="100000">
                                          <p:val>
                                            <p:strVal val="#ppt_y"/>
                                          </p:val>
                                        </p:tav>
                                      </p:tavLst>
                                    </p:anim>
                                  </p:childTnLst>
                                </p:cTn>
                              </p:par>
                              <p:par>
                                <p:cTn id="60" presetID="55" presetClass="entr" presetSubtype="0" fill="hold" grpId="0" nodeType="withEffect">
                                  <p:stCondLst>
                                    <p:cond delay="2500"/>
                                  </p:stCondLst>
                                  <p:childTnLst>
                                    <p:set>
                                      <p:cBhvr>
                                        <p:cTn id="61" dur="1" fill="hold">
                                          <p:stCondLst>
                                            <p:cond delay="0"/>
                                          </p:stCondLst>
                                        </p:cTn>
                                        <p:tgtEl>
                                          <p:spTgt spid="28"/>
                                        </p:tgtEl>
                                        <p:attrNameLst>
                                          <p:attrName>style.visibility</p:attrName>
                                        </p:attrNameLst>
                                      </p:cBhvr>
                                      <p:to>
                                        <p:strVal val="visible"/>
                                      </p:to>
                                    </p:set>
                                    <p:anim calcmode="lin" valueType="num">
                                      <p:cBhvr>
                                        <p:cTn id="62" dur="1000" fill="hold"/>
                                        <p:tgtEl>
                                          <p:spTgt spid="28"/>
                                        </p:tgtEl>
                                        <p:attrNameLst>
                                          <p:attrName>ppt_w</p:attrName>
                                        </p:attrNameLst>
                                      </p:cBhvr>
                                      <p:tavLst>
                                        <p:tav tm="0">
                                          <p:val>
                                            <p:strVal val="#ppt_w*0.70"/>
                                          </p:val>
                                        </p:tav>
                                        <p:tav tm="100000">
                                          <p:val>
                                            <p:strVal val="#ppt_w"/>
                                          </p:val>
                                        </p:tav>
                                      </p:tavLst>
                                    </p:anim>
                                    <p:anim calcmode="lin" valueType="num">
                                      <p:cBhvr>
                                        <p:cTn id="63" dur="1000" fill="hold"/>
                                        <p:tgtEl>
                                          <p:spTgt spid="28"/>
                                        </p:tgtEl>
                                        <p:attrNameLst>
                                          <p:attrName>ppt_h</p:attrName>
                                        </p:attrNameLst>
                                      </p:cBhvr>
                                      <p:tavLst>
                                        <p:tav tm="0">
                                          <p:val>
                                            <p:strVal val="#ppt_h"/>
                                          </p:val>
                                        </p:tav>
                                        <p:tav tm="100000">
                                          <p:val>
                                            <p:strVal val="#ppt_h"/>
                                          </p:val>
                                        </p:tav>
                                      </p:tavLst>
                                    </p:anim>
                                    <p:animEffect transition="in" filter="fade">
                                      <p:cBhvr>
                                        <p:cTn id="64" dur="1000"/>
                                        <p:tgtEl>
                                          <p:spTgt spid="28"/>
                                        </p:tgtEl>
                                      </p:cBhvr>
                                    </p:animEffect>
                                  </p:childTnLst>
                                </p:cTn>
                              </p:par>
                              <p:par>
                                <p:cTn id="65" presetID="42" presetClass="entr" presetSubtype="0" fill="hold" grpId="0" nodeType="withEffect">
                                  <p:stCondLst>
                                    <p:cond delay="300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1000"/>
                                        <p:tgtEl>
                                          <p:spTgt spid="25"/>
                                        </p:tgtEl>
                                      </p:cBhvr>
                                    </p:animEffect>
                                    <p:anim calcmode="lin" valueType="num">
                                      <p:cBhvr>
                                        <p:cTn id="68" dur="1000" fill="hold"/>
                                        <p:tgtEl>
                                          <p:spTgt spid="25"/>
                                        </p:tgtEl>
                                        <p:attrNameLst>
                                          <p:attrName>ppt_x</p:attrName>
                                        </p:attrNameLst>
                                      </p:cBhvr>
                                      <p:tavLst>
                                        <p:tav tm="0">
                                          <p:val>
                                            <p:strVal val="#ppt_x"/>
                                          </p:val>
                                        </p:tav>
                                        <p:tav tm="100000">
                                          <p:val>
                                            <p:strVal val="#ppt_x"/>
                                          </p:val>
                                        </p:tav>
                                      </p:tavLst>
                                    </p:anim>
                                    <p:anim calcmode="lin" valueType="num">
                                      <p:cBhvr>
                                        <p:cTn id="69" dur="1000" fill="hold"/>
                                        <p:tgtEl>
                                          <p:spTgt spid="25"/>
                                        </p:tgtEl>
                                        <p:attrNameLst>
                                          <p:attrName>ppt_y</p:attrName>
                                        </p:attrNameLst>
                                      </p:cBhvr>
                                      <p:tavLst>
                                        <p:tav tm="0">
                                          <p:val>
                                            <p:strVal val="#ppt_y+.1"/>
                                          </p:val>
                                        </p:tav>
                                        <p:tav tm="100000">
                                          <p:val>
                                            <p:strVal val="#ppt_y"/>
                                          </p:val>
                                        </p:tav>
                                      </p:tavLst>
                                    </p:anim>
                                  </p:childTnLst>
                                </p:cTn>
                              </p:par>
                              <p:par>
                                <p:cTn id="70" presetID="55" presetClass="entr" presetSubtype="0" fill="hold" grpId="0" nodeType="withEffect">
                                  <p:stCondLst>
                                    <p:cond delay="3000"/>
                                  </p:stCondLst>
                                  <p:childTnLst>
                                    <p:set>
                                      <p:cBhvr>
                                        <p:cTn id="71" dur="1" fill="hold">
                                          <p:stCondLst>
                                            <p:cond delay="0"/>
                                          </p:stCondLst>
                                        </p:cTn>
                                        <p:tgtEl>
                                          <p:spTgt spid="26"/>
                                        </p:tgtEl>
                                        <p:attrNameLst>
                                          <p:attrName>style.visibility</p:attrName>
                                        </p:attrNameLst>
                                      </p:cBhvr>
                                      <p:to>
                                        <p:strVal val="visible"/>
                                      </p:to>
                                    </p:set>
                                    <p:anim calcmode="lin" valueType="num">
                                      <p:cBhvr>
                                        <p:cTn id="72" dur="1000" fill="hold"/>
                                        <p:tgtEl>
                                          <p:spTgt spid="26"/>
                                        </p:tgtEl>
                                        <p:attrNameLst>
                                          <p:attrName>ppt_w</p:attrName>
                                        </p:attrNameLst>
                                      </p:cBhvr>
                                      <p:tavLst>
                                        <p:tav tm="0">
                                          <p:val>
                                            <p:strVal val="#ppt_w*0.70"/>
                                          </p:val>
                                        </p:tav>
                                        <p:tav tm="100000">
                                          <p:val>
                                            <p:strVal val="#ppt_w"/>
                                          </p:val>
                                        </p:tav>
                                      </p:tavLst>
                                    </p:anim>
                                    <p:anim calcmode="lin" valueType="num">
                                      <p:cBhvr>
                                        <p:cTn id="73" dur="1000" fill="hold"/>
                                        <p:tgtEl>
                                          <p:spTgt spid="26"/>
                                        </p:tgtEl>
                                        <p:attrNameLst>
                                          <p:attrName>ppt_h</p:attrName>
                                        </p:attrNameLst>
                                      </p:cBhvr>
                                      <p:tavLst>
                                        <p:tav tm="0">
                                          <p:val>
                                            <p:strVal val="#ppt_h"/>
                                          </p:val>
                                        </p:tav>
                                        <p:tav tm="100000">
                                          <p:val>
                                            <p:strVal val="#ppt_h"/>
                                          </p:val>
                                        </p:tav>
                                      </p:tavLst>
                                    </p:anim>
                                    <p:animEffect transition="in" filter="fade">
                                      <p:cBhvr>
                                        <p:cTn id="74" dur="1000"/>
                                        <p:tgtEl>
                                          <p:spTgt spid="26"/>
                                        </p:tgtEl>
                                      </p:cBhvr>
                                    </p:animEffect>
                                  </p:childTnLst>
                                </p:cTn>
                              </p:par>
                              <p:par>
                                <p:cTn id="75" presetID="42" presetClass="entr" presetSubtype="0" fill="hold" grpId="0" nodeType="withEffect">
                                  <p:stCondLst>
                                    <p:cond delay="350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1000"/>
                                        <p:tgtEl>
                                          <p:spTgt spid="23"/>
                                        </p:tgtEl>
                                      </p:cBhvr>
                                    </p:animEffect>
                                    <p:anim calcmode="lin" valueType="num">
                                      <p:cBhvr>
                                        <p:cTn id="78" dur="1000" fill="hold"/>
                                        <p:tgtEl>
                                          <p:spTgt spid="23"/>
                                        </p:tgtEl>
                                        <p:attrNameLst>
                                          <p:attrName>ppt_x</p:attrName>
                                        </p:attrNameLst>
                                      </p:cBhvr>
                                      <p:tavLst>
                                        <p:tav tm="0">
                                          <p:val>
                                            <p:strVal val="#ppt_x"/>
                                          </p:val>
                                        </p:tav>
                                        <p:tav tm="100000">
                                          <p:val>
                                            <p:strVal val="#ppt_x"/>
                                          </p:val>
                                        </p:tav>
                                      </p:tavLst>
                                    </p:anim>
                                    <p:anim calcmode="lin" valueType="num">
                                      <p:cBhvr>
                                        <p:cTn id="79" dur="1000" fill="hold"/>
                                        <p:tgtEl>
                                          <p:spTgt spid="23"/>
                                        </p:tgtEl>
                                        <p:attrNameLst>
                                          <p:attrName>ppt_y</p:attrName>
                                        </p:attrNameLst>
                                      </p:cBhvr>
                                      <p:tavLst>
                                        <p:tav tm="0">
                                          <p:val>
                                            <p:strVal val="#ppt_y+.1"/>
                                          </p:val>
                                        </p:tav>
                                        <p:tav tm="100000">
                                          <p:val>
                                            <p:strVal val="#ppt_y"/>
                                          </p:val>
                                        </p:tav>
                                      </p:tavLst>
                                    </p:anim>
                                  </p:childTnLst>
                                </p:cTn>
                              </p:par>
                              <p:par>
                                <p:cTn id="80" presetID="55" presetClass="entr" presetSubtype="0" fill="hold" grpId="0" nodeType="withEffect">
                                  <p:stCondLst>
                                    <p:cond delay="3500"/>
                                  </p:stCondLst>
                                  <p:childTnLst>
                                    <p:set>
                                      <p:cBhvr>
                                        <p:cTn id="81" dur="1" fill="hold">
                                          <p:stCondLst>
                                            <p:cond delay="0"/>
                                          </p:stCondLst>
                                        </p:cTn>
                                        <p:tgtEl>
                                          <p:spTgt spid="24"/>
                                        </p:tgtEl>
                                        <p:attrNameLst>
                                          <p:attrName>style.visibility</p:attrName>
                                        </p:attrNameLst>
                                      </p:cBhvr>
                                      <p:to>
                                        <p:strVal val="visible"/>
                                      </p:to>
                                    </p:set>
                                    <p:anim calcmode="lin" valueType="num">
                                      <p:cBhvr>
                                        <p:cTn id="82" dur="1000" fill="hold"/>
                                        <p:tgtEl>
                                          <p:spTgt spid="24"/>
                                        </p:tgtEl>
                                        <p:attrNameLst>
                                          <p:attrName>ppt_w</p:attrName>
                                        </p:attrNameLst>
                                      </p:cBhvr>
                                      <p:tavLst>
                                        <p:tav tm="0">
                                          <p:val>
                                            <p:strVal val="#ppt_w*0.70"/>
                                          </p:val>
                                        </p:tav>
                                        <p:tav tm="100000">
                                          <p:val>
                                            <p:strVal val="#ppt_w"/>
                                          </p:val>
                                        </p:tav>
                                      </p:tavLst>
                                    </p:anim>
                                    <p:anim calcmode="lin" valueType="num">
                                      <p:cBhvr>
                                        <p:cTn id="83" dur="1000" fill="hold"/>
                                        <p:tgtEl>
                                          <p:spTgt spid="24"/>
                                        </p:tgtEl>
                                        <p:attrNameLst>
                                          <p:attrName>ppt_h</p:attrName>
                                        </p:attrNameLst>
                                      </p:cBhvr>
                                      <p:tavLst>
                                        <p:tav tm="0">
                                          <p:val>
                                            <p:strVal val="#ppt_h"/>
                                          </p:val>
                                        </p:tav>
                                        <p:tav tm="100000">
                                          <p:val>
                                            <p:strVal val="#ppt_h"/>
                                          </p:val>
                                        </p:tav>
                                      </p:tavLst>
                                    </p:anim>
                                    <p:animEffect transition="in" filter="fade">
                                      <p:cBhvr>
                                        <p:cTn id="84"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2" grpId="0" animBg="1"/>
      <p:bldP spid="13" grpId="0" animBg="1"/>
      <p:bldP spid="15" grpId="0" animBg="1"/>
      <p:bldP spid="16" grpId="0" animBg="1"/>
      <p:bldP spid="29" grpId="0" animBg="1"/>
      <p:bldP spid="30" grpId="0" animBg="1"/>
      <p:bldP spid="27" grpId="0" animBg="1"/>
      <p:bldP spid="28" grpId="0" animBg="1"/>
      <p:bldP spid="25" grpId="0" animBg="1"/>
      <p:bldP spid="26" grpId="0" animBg="1"/>
      <p:bldP spid="23" grpId="0" animBg="1"/>
      <p:bldP spid="2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87D4FE04-4E9F-4067-8343-2D2562763F1D}"/>
              </a:ext>
            </a:extLst>
          </p:cNvPr>
          <p:cNvSpPr txBox="1"/>
          <p:nvPr/>
        </p:nvSpPr>
        <p:spPr>
          <a:xfrm>
            <a:off x="6939220" y="5868371"/>
            <a:ext cx="3161442" cy="400110"/>
          </a:xfrm>
          <a:prstGeom prst="rect">
            <a:avLst/>
          </a:prstGeom>
          <a:noFill/>
        </p:spPr>
        <p:txBody>
          <a:bodyPr wrap="none" rtlCol="0" anchor="ctr" anchorCtr="0">
            <a:spAutoFit/>
          </a:bodyPr>
          <a:lstStyle/>
          <a:p>
            <a:pPr algn="ctr"/>
            <a:r>
              <a:rPr lang="en-US" sz="2000" b="1" dirty="0">
                <a:gradFill flip="none" rotWithShape="1">
                  <a:gsLst>
                    <a:gs pos="0">
                      <a:schemeClr val="accent2">
                        <a:lumMod val="60000"/>
                        <a:lumOff val="40000"/>
                      </a:schemeClr>
                    </a:gs>
                    <a:gs pos="88000">
                      <a:schemeClr val="accent1">
                        <a:lumMod val="40000"/>
                        <a:lumOff val="60000"/>
                      </a:schemeClr>
                    </a:gs>
                  </a:gsLst>
                  <a:lin ang="5400000" scaled="0"/>
                  <a:tileRect/>
                </a:gradFill>
                <a:latin typeface="Montserrat" panose="00000500000000000000" pitchFamily="50" charset="0"/>
              </a:rPr>
              <a:t>Average ACV = $5,000</a:t>
            </a:r>
          </a:p>
        </p:txBody>
      </p:sp>
      <p:sp>
        <p:nvSpPr>
          <p:cNvPr id="4" name="TextBox 3">
            <a:extLst>
              <a:ext uri="{FF2B5EF4-FFF2-40B4-BE49-F238E27FC236}">
                <a16:creationId xmlns:a16="http://schemas.microsoft.com/office/drawing/2014/main" id="{29AB8368-E214-46D7-8ECB-B1D30C3E933F}"/>
              </a:ext>
            </a:extLst>
          </p:cNvPr>
          <p:cNvSpPr txBox="1"/>
          <p:nvPr/>
        </p:nvSpPr>
        <p:spPr>
          <a:xfrm>
            <a:off x="2152453" y="703750"/>
            <a:ext cx="7887096" cy="630942"/>
          </a:xfrm>
          <a:prstGeom prst="rect">
            <a:avLst/>
          </a:prstGeom>
          <a:noFill/>
        </p:spPr>
        <p:txBody>
          <a:bodyPr wrap="none" rtlCol="0">
            <a:spAutoFit/>
          </a:bodyPr>
          <a:lstStyle>
            <a:defPPr>
              <a:defRPr lang="en-US"/>
            </a:defPPr>
            <a:lvl1pPr algn="ctr">
              <a:defRPr sz="3500">
                <a:solidFill>
                  <a:schemeClr val="accent2"/>
                </a:solidFill>
                <a:latin typeface="Montserrat" panose="00000500000000000000" pitchFamily="50" charset="0"/>
              </a:defRPr>
            </a:lvl1pPr>
          </a:lstStyle>
          <a:p>
            <a:r>
              <a:rPr lang="en-US" dirty="0">
                <a:gradFill>
                  <a:gsLst>
                    <a:gs pos="64000">
                      <a:schemeClr val="bg2"/>
                    </a:gs>
                    <a:gs pos="0">
                      <a:schemeClr val="accent4"/>
                    </a:gs>
                  </a:gsLst>
                  <a:path path="circle">
                    <a:fillToRect r="100000" b="100000"/>
                  </a:path>
                </a:gradFill>
              </a:rPr>
              <a:t>ANNUAL CONTRACT VALUE (ACV)</a:t>
            </a:r>
          </a:p>
        </p:txBody>
      </p:sp>
      <p:sp>
        <p:nvSpPr>
          <p:cNvPr id="3" name="Rectangle: Rounded Corners 2">
            <a:extLst>
              <a:ext uri="{FF2B5EF4-FFF2-40B4-BE49-F238E27FC236}">
                <a16:creationId xmlns:a16="http://schemas.microsoft.com/office/drawing/2014/main" id="{6ABE20CF-8AA7-469B-93E4-80B131411672}"/>
              </a:ext>
            </a:extLst>
          </p:cNvPr>
          <p:cNvSpPr/>
          <p:nvPr/>
        </p:nvSpPr>
        <p:spPr>
          <a:xfrm>
            <a:off x="6172466" y="1803401"/>
            <a:ext cx="4694952" cy="3848465"/>
          </a:xfrm>
          <a:prstGeom prst="roundRect">
            <a:avLst>
              <a:gd name="adj" fmla="val 14245"/>
            </a:avLst>
          </a:prstGeom>
          <a:gradFill>
            <a:gsLst>
              <a:gs pos="0">
                <a:schemeClr val="accent1">
                  <a:lumMod val="50000"/>
                  <a:lumOff val="50000"/>
                  <a:alpha val="58099"/>
                </a:schemeClr>
              </a:gs>
              <a:gs pos="88000">
                <a:schemeClr val="bg1">
                  <a:alpha val="19113"/>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Top Corners Rounded 13">
            <a:extLst>
              <a:ext uri="{FF2B5EF4-FFF2-40B4-BE49-F238E27FC236}">
                <a16:creationId xmlns:a16="http://schemas.microsoft.com/office/drawing/2014/main" id="{A9BB1840-BBB9-48A2-B1D3-9C6EB514372B}"/>
              </a:ext>
            </a:extLst>
          </p:cNvPr>
          <p:cNvSpPr/>
          <p:nvPr/>
        </p:nvSpPr>
        <p:spPr>
          <a:xfrm flipV="1">
            <a:off x="6416006" y="4577557"/>
            <a:ext cx="4207870" cy="852644"/>
          </a:xfrm>
          <a:prstGeom prst="round2SameRect">
            <a:avLst>
              <a:gd name="adj1" fmla="val 44998"/>
              <a:gd name="adj2" fmla="val 0"/>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Top Corners Rounded 11">
            <a:extLst>
              <a:ext uri="{FF2B5EF4-FFF2-40B4-BE49-F238E27FC236}">
                <a16:creationId xmlns:a16="http://schemas.microsoft.com/office/drawing/2014/main" id="{7A7E4A87-D267-47BC-B226-1111F34431CB}"/>
              </a:ext>
            </a:extLst>
          </p:cNvPr>
          <p:cNvSpPr/>
          <p:nvPr/>
        </p:nvSpPr>
        <p:spPr>
          <a:xfrm>
            <a:off x="6416006" y="2025065"/>
            <a:ext cx="4207870" cy="852643"/>
          </a:xfrm>
          <a:prstGeom prst="round2SameRect">
            <a:avLst>
              <a:gd name="adj1" fmla="val 44998"/>
              <a:gd name="adj2" fmla="val 0"/>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85248B21-45C7-45F1-95A4-B73B59653038}"/>
              </a:ext>
            </a:extLst>
          </p:cNvPr>
          <p:cNvSpPr/>
          <p:nvPr/>
        </p:nvSpPr>
        <p:spPr>
          <a:xfrm>
            <a:off x="6416007" y="2025065"/>
            <a:ext cx="4207871" cy="3405136"/>
          </a:xfrm>
          <a:prstGeom prst="roundRect">
            <a:avLst>
              <a:gd name="adj" fmla="val 11326"/>
            </a:avLst>
          </a:prstGeom>
          <a:noFill/>
          <a:ln w="6350">
            <a:solidFill>
              <a:schemeClr val="accent2">
                <a:alpha val="50000"/>
              </a:schemeClr>
            </a:solidFill>
          </a:ln>
          <a:effectLst>
            <a:outerShdw blurRad="139700" dist="63500" dir="2700000" algn="tl" rotWithShape="0">
              <a:schemeClr val="accent2">
                <a:lumMod val="60000"/>
                <a:lumOff val="4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5E25EAF-55AF-49C9-B828-7754BAC1B6C8}"/>
              </a:ext>
            </a:extLst>
          </p:cNvPr>
          <p:cNvCxnSpPr>
            <a:cxnSpLocks/>
          </p:cNvCxnSpPr>
          <p:nvPr/>
        </p:nvCxnSpPr>
        <p:spPr>
          <a:xfrm>
            <a:off x="7818629" y="2025065"/>
            <a:ext cx="0" cy="3405136"/>
          </a:xfrm>
          <a:prstGeom prst="line">
            <a:avLst/>
          </a:prstGeom>
          <a:noFill/>
          <a:ln w="6350">
            <a:solidFill>
              <a:schemeClr val="accent2">
                <a:alpha val="50000"/>
              </a:schemeClr>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10" name="Straight Connector 9">
            <a:extLst>
              <a:ext uri="{FF2B5EF4-FFF2-40B4-BE49-F238E27FC236}">
                <a16:creationId xmlns:a16="http://schemas.microsoft.com/office/drawing/2014/main" id="{09F39520-57CC-4397-B0AA-217C3F87215A}"/>
              </a:ext>
            </a:extLst>
          </p:cNvPr>
          <p:cNvCxnSpPr>
            <a:cxnSpLocks/>
          </p:cNvCxnSpPr>
          <p:nvPr/>
        </p:nvCxnSpPr>
        <p:spPr>
          <a:xfrm>
            <a:off x="9221253" y="2025065"/>
            <a:ext cx="0" cy="3405136"/>
          </a:xfrm>
          <a:prstGeom prst="line">
            <a:avLst/>
          </a:prstGeom>
          <a:noFill/>
          <a:ln w="6350">
            <a:solidFill>
              <a:schemeClr val="accent2">
                <a:alpha val="50000"/>
              </a:schemeClr>
            </a:solidFill>
          </a:ln>
          <a:effectLst/>
        </p:spPr>
        <p:style>
          <a:lnRef idx="2">
            <a:schemeClr val="accent1">
              <a:shade val="50000"/>
            </a:schemeClr>
          </a:lnRef>
          <a:fillRef idx="1">
            <a:schemeClr val="accent1"/>
          </a:fillRef>
          <a:effectRef idx="0">
            <a:schemeClr val="accent1"/>
          </a:effectRef>
          <a:fontRef idx="minor">
            <a:schemeClr val="lt1"/>
          </a:fontRef>
        </p:style>
      </p:cxnSp>
      <p:grpSp>
        <p:nvGrpSpPr>
          <p:cNvPr id="2" name="Group 1">
            <a:extLst>
              <a:ext uri="{FF2B5EF4-FFF2-40B4-BE49-F238E27FC236}">
                <a16:creationId xmlns:a16="http://schemas.microsoft.com/office/drawing/2014/main" id="{05AA9C56-3F8C-D394-4190-B927F04DA892}"/>
              </a:ext>
            </a:extLst>
          </p:cNvPr>
          <p:cNvGrpSpPr/>
          <p:nvPr/>
        </p:nvGrpSpPr>
        <p:grpSpPr>
          <a:xfrm>
            <a:off x="1324582" y="2877711"/>
            <a:ext cx="5091424" cy="1701660"/>
            <a:chOff x="1324582" y="2877711"/>
            <a:chExt cx="5091424" cy="1701660"/>
          </a:xfrm>
        </p:grpSpPr>
        <p:cxnSp>
          <p:nvCxnSpPr>
            <p:cNvPr id="19" name="Straight Connector 18">
              <a:extLst>
                <a:ext uri="{FF2B5EF4-FFF2-40B4-BE49-F238E27FC236}">
                  <a16:creationId xmlns:a16="http://schemas.microsoft.com/office/drawing/2014/main" id="{FB7F12D1-D5BC-4758-A5BF-76E52CCEBD54}"/>
                </a:ext>
              </a:extLst>
            </p:cNvPr>
            <p:cNvCxnSpPr>
              <a:cxnSpLocks/>
            </p:cNvCxnSpPr>
            <p:nvPr/>
          </p:nvCxnSpPr>
          <p:spPr>
            <a:xfrm>
              <a:off x="1324582" y="2877711"/>
              <a:ext cx="5091424" cy="0"/>
            </a:xfrm>
            <a:prstGeom prst="line">
              <a:avLst/>
            </a:prstGeom>
            <a:noFill/>
            <a:ln w="6350" cap="rnd">
              <a:solidFill>
                <a:schemeClr val="accent2">
                  <a:alpha val="50000"/>
                </a:schemeClr>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5CCB3513-7DF6-4C7A-8E1D-36DCE2D084F5}"/>
                </a:ext>
              </a:extLst>
            </p:cNvPr>
            <p:cNvCxnSpPr>
              <a:cxnSpLocks/>
            </p:cNvCxnSpPr>
            <p:nvPr/>
          </p:nvCxnSpPr>
          <p:spPr>
            <a:xfrm>
              <a:off x="1324582" y="4579371"/>
              <a:ext cx="5091424" cy="0"/>
            </a:xfrm>
            <a:prstGeom prst="line">
              <a:avLst/>
            </a:prstGeom>
            <a:noFill/>
            <a:ln w="6350" cap="rnd">
              <a:solidFill>
                <a:schemeClr val="accent2">
                  <a:alpha val="50000"/>
                </a:schemeClr>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a:extLst>
                <a:ext uri="{FF2B5EF4-FFF2-40B4-BE49-F238E27FC236}">
                  <a16:creationId xmlns:a16="http://schemas.microsoft.com/office/drawing/2014/main" id="{06802191-FA98-4035-87B8-E38CB07BDBB3}"/>
                </a:ext>
              </a:extLst>
            </p:cNvPr>
            <p:cNvCxnSpPr>
              <a:cxnSpLocks/>
            </p:cNvCxnSpPr>
            <p:nvPr/>
          </p:nvCxnSpPr>
          <p:spPr>
            <a:xfrm>
              <a:off x="1324582" y="3728542"/>
              <a:ext cx="5091424" cy="0"/>
            </a:xfrm>
            <a:prstGeom prst="line">
              <a:avLst/>
            </a:prstGeom>
            <a:noFill/>
            <a:ln w="6350" cap="rnd">
              <a:solidFill>
                <a:schemeClr val="accent2">
                  <a:alpha val="50000"/>
                </a:schemeClr>
              </a:solidFill>
            </a:ln>
            <a:effectLst/>
          </p:spPr>
          <p:style>
            <a:lnRef idx="2">
              <a:schemeClr val="accent1">
                <a:shade val="50000"/>
              </a:schemeClr>
            </a:lnRef>
            <a:fillRef idx="1">
              <a:schemeClr val="accent1"/>
            </a:fillRef>
            <a:effectRef idx="0">
              <a:schemeClr val="accent1"/>
            </a:effectRef>
            <a:fontRef idx="minor">
              <a:schemeClr val="lt1"/>
            </a:fontRef>
          </p:style>
        </p:cxnSp>
      </p:grpSp>
      <p:sp>
        <p:nvSpPr>
          <p:cNvPr id="32" name="TextBox 31">
            <a:extLst>
              <a:ext uri="{FF2B5EF4-FFF2-40B4-BE49-F238E27FC236}">
                <a16:creationId xmlns:a16="http://schemas.microsoft.com/office/drawing/2014/main" id="{E12FCA39-0C73-4A12-AC86-6210942127A9}"/>
              </a:ext>
            </a:extLst>
          </p:cNvPr>
          <p:cNvSpPr txBox="1"/>
          <p:nvPr/>
        </p:nvSpPr>
        <p:spPr>
          <a:xfrm>
            <a:off x="1324582" y="4833627"/>
            <a:ext cx="3263501" cy="340503"/>
          </a:xfrm>
          <a:prstGeom prst="rect">
            <a:avLst/>
          </a:prstGeom>
          <a:noFill/>
        </p:spPr>
        <p:txBody>
          <a:bodyPr wrap="none" rtlCol="0" anchor="ctr" anchorCtr="0">
            <a:spAutoFit/>
          </a:bodyPr>
          <a:lstStyle/>
          <a:p>
            <a:r>
              <a:rPr lang="en-US" sz="1500" b="1" dirty="0">
                <a:solidFill>
                  <a:schemeClr val="bg1"/>
                </a:solidFill>
                <a:latin typeface="Montserrat" panose="00000500000000000000" pitchFamily="50" charset="0"/>
              </a:rPr>
              <a:t>Annual Contract Value (ACV)</a:t>
            </a:r>
          </a:p>
        </p:txBody>
      </p:sp>
      <p:sp>
        <p:nvSpPr>
          <p:cNvPr id="33" name="TextBox 32">
            <a:extLst>
              <a:ext uri="{FF2B5EF4-FFF2-40B4-BE49-F238E27FC236}">
                <a16:creationId xmlns:a16="http://schemas.microsoft.com/office/drawing/2014/main" id="{BEB46934-8FE4-4A09-B731-F8155F9DE309}"/>
              </a:ext>
            </a:extLst>
          </p:cNvPr>
          <p:cNvSpPr txBox="1"/>
          <p:nvPr/>
        </p:nvSpPr>
        <p:spPr>
          <a:xfrm>
            <a:off x="6902355" y="2212860"/>
            <a:ext cx="429925" cy="477053"/>
          </a:xfrm>
          <a:prstGeom prst="rect">
            <a:avLst/>
          </a:prstGeom>
          <a:noFill/>
        </p:spPr>
        <p:txBody>
          <a:bodyPr wrap="none" rtlCol="0" anchor="ctr" anchorCtr="0">
            <a:spAutoFit/>
          </a:bodyPr>
          <a:lstStyle/>
          <a:p>
            <a:pPr algn="ctr"/>
            <a:r>
              <a:rPr lang="en-US" sz="2500" b="1" dirty="0">
                <a:solidFill>
                  <a:schemeClr val="accent4"/>
                </a:solidFill>
                <a:latin typeface="Montserrat" panose="00000500000000000000" pitchFamily="50" charset="0"/>
              </a:rPr>
              <a:t>A</a:t>
            </a:r>
          </a:p>
        </p:txBody>
      </p:sp>
      <p:sp>
        <p:nvSpPr>
          <p:cNvPr id="34" name="TextBox 33">
            <a:extLst>
              <a:ext uri="{FF2B5EF4-FFF2-40B4-BE49-F238E27FC236}">
                <a16:creationId xmlns:a16="http://schemas.microsoft.com/office/drawing/2014/main" id="{FC15C823-1FC3-4712-B974-620AFE325636}"/>
              </a:ext>
            </a:extLst>
          </p:cNvPr>
          <p:cNvSpPr txBox="1"/>
          <p:nvPr/>
        </p:nvSpPr>
        <p:spPr>
          <a:xfrm>
            <a:off x="8304979" y="2212858"/>
            <a:ext cx="429925" cy="477053"/>
          </a:xfrm>
          <a:prstGeom prst="rect">
            <a:avLst/>
          </a:prstGeom>
          <a:noFill/>
        </p:spPr>
        <p:txBody>
          <a:bodyPr wrap="none" rtlCol="0" anchor="ctr" anchorCtr="0">
            <a:spAutoFit/>
          </a:bodyPr>
          <a:lstStyle/>
          <a:p>
            <a:pPr algn="ctr"/>
            <a:r>
              <a:rPr lang="en-US" sz="2500" b="1" dirty="0">
                <a:solidFill>
                  <a:schemeClr val="accent4"/>
                </a:solidFill>
                <a:latin typeface="Montserrat" panose="00000500000000000000" pitchFamily="50" charset="0"/>
              </a:rPr>
              <a:t>B</a:t>
            </a:r>
          </a:p>
        </p:txBody>
      </p:sp>
      <p:sp>
        <p:nvSpPr>
          <p:cNvPr id="35" name="TextBox 34">
            <a:extLst>
              <a:ext uri="{FF2B5EF4-FFF2-40B4-BE49-F238E27FC236}">
                <a16:creationId xmlns:a16="http://schemas.microsoft.com/office/drawing/2014/main" id="{A63A90C1-3418-491C-BB42-118EAC53A6AC}"/>
              </a:ext>
            </a:extLst>
          </p:cNvPr>
          <p:cNvSpPr txBox="1"/>
          <p:nvPr/>
        </p:nvSpPr>
        <p:spPr>
          <a:xfrm>
            <a:off x="9712411" y="2212858"/>
            <a:ext cx="420308" cy="477053"/>
          </a:xfrm>
          <a:prstGeom prst="rect">
            <a:avLst/>
          </a:prstGeom>
          <a:noFill/>
        </p:spPr>
        <p:txBody>
          <a:bodyPr wrap="none" rtlCol="0" anchor="ctr" anchorCtr="0">
            <a:spAutoFit/>
          </a:bodyPr>
          <a:lstStyle/>
          <a:p>
            <a:pPr algn="ctr"/>
            <a:r>
              <a:rPr lang="en-US" sz="2500" b="1" dirty="0">
                <a:solidFill>
                  <a:schemeClr val="accent4"/>
                </a:solidFill>
                <a:latin typeface="Montserrat" panose="00000500000000000000" pitchFamily="50" charset="0"/>
              </a:rPr>
              <a:t>C</a:t>
            </a:r>
          </a:p>
        </p:txBody>
      </p:sp>
      <p:grpSp>
        <p:nvGrpSpPr>
          <p:cNvPr id="5" name="Group 4">
            <a:extLst>
              <a:ext uri="{FF2B5EF4-FFF2-40B4-BE49-F238E27FC236}">
                <a16:creationId xmlns:a16="http://schemas.microsoft.com/office/drawing/2014/main" id="{64DB308B-5E95-9957-C810-CD55789A3C50}"/>
              </a:ext>
            </a:extLst>
          </p:cNvPr>
          <p:cNvGrpSpPr/>
          <p:nvPr/>
        </p:nvGrpSpPr>
        <p:grpSpPr>
          <a:xfrm>
            <a:off x="1324582" y="2282044"/>
            <a:ext cx="2851383" cy="2042164"/>
            <a:chOff x="1324582" y="2282044"/>
            <a:chExt cx="2851383" cy="2042164"/>
          </a:xfrm>
        </p:grpSpPr>
        <p:sp>
          <p:nvSpPr>
            <p:cNvPr id="25" name="TextBox 24">
              <a:extLst>
                <a:ext uri="{FF2B5EF4-FFF2-40B4-BE49-F238E27FC236}">
                  <a16:creationId xmlns:a16="http://schemas.microsoft.com/office/drawing/2014/main" id="{7EE1BB3F-99FE-4D96-902D-6217F14DDDE3}"/>
                </a:ext>
              </a:extLst>
            </p:cNvPr>
            <p:cNvSpPr txBox="1"/>
            <p:nvPr/>
          </p:nvSpPr>
          <p:spPr>
            <a:xfrm>
              <a:off x="1324582" y="3132875"/>
              <a:ext cx="2851383" cy="340503"/>
            </a:xfrm>
            <a:prstGeom prst="rect">
              <a:avLst/>
            </a:prstGeom>
            <a:noFill/>
          </p:spPr>
          <p:txBody>
            <a:bodyPr wrap="none" rtlCol="0" anchor="ctr" anchorCtr="0">
              <a:spAutoFit/>
            </a:bodyPr>
            <a:lstStyle/>
            <a:p>
              <a:r>
                <a:rPr lang="en-US" sz="1500" dirty="0">
                  <a:solidFill>
                    <a:schemeClr val="bg1"/>
                  </a:solidFill>
                  <a:latin typeface="Montserrat" panose="00000500000000000000" pitchFamily="50" charset="0"/>
                </a:rPr>
                <a:t>Total Contract Value (TCV)</a:t>
              </a:r>
            </a:p>
          </p:txBody>
        </p:sp>
        <p:sp>
          <p:nvSpPr>
            <p:cNvPr id="31" name="TextBox 30">
              <a:extLst>
                <a:ext uri="{FF2B5EF4-FFF2-40B4-BE49-F238E27FC236}">
                  <a16:creationId xmlns:a16="http://schemas.microsoft.com/office/drawing/2014/main" id="{A2A046B7-19E1-4C10-9433-B2C225D561FC}"/>
                </a:ext>
              </a:extLst>
            </p:cNvPr>
            <p:cNvSpPr txBox="1"/>
            <p:nvPr/>
          </p:nvSpPr>
          <p:spPr>
            <a:xfrm>
              <a:off x="1324582" y="3983705"/>
              <a:ext cx="2459533" cy="340503"/>
            </a:xfrm>
            <a:prstGeom prst="rect">
              <a:avLst/>
            </a:prstGeom>
            <a:noFill/>
          </p:spPr>
          <p:txBody>
            <a:bodyPr wrap="none" rtlCol="0" anchor="ctr" anchorCtr="0">
              <a:spAutoFit/>
            </a:bodyPr>
            <a:lstStyle/>
            <a:p>
              <a:r>
                <a:rPr lang="en-US" sz="1500" dirty="0">
                  <a:solidFill>
                    <a:schemeClr val="bg1"/>
                  </a:solidFill>
                  <a:latin typeface="Montserrat" panose="00000500000000000000" pitchFamily="50" charset="0"/>
                </a:rPr>
                <a:t>Contract Term Length</a:t>
              </a:r>
            </a:p>
          </p:txBody>
        </p:sp>
        <p:sp>
          <p:nvSpPr>
            <p:cNvPr id="39" name="TextBox 38">
              <a:extLst>
                <a:ext uri="{FF2B5EF4-FFF2-40B4-BE49-F238E27FC236}">
                  <a16:creationId xmlns:a16="http://schemas.microsoft.com/office/drawing/2014/main" id="{39B904F2-F5C5-41A4-9951-C197F405B7C1}"/>
                </a:ext>
              </a:extLst>
            </p:cNvPr>
            <p:cNvSpPr txBox="1"/>
            <p:nvPr/>
          </p:nvSpPr>
          <p:spPr>
            <a:xfrm>
              <a:off x="1324582" y="2282044"/>
              <a:ext cx="1758595" cy="340503"/>
            </a:xfrm>
            <a:prstGeom prst="rect">
              <a:avLst/>
            </a:prstGeom>
            <a:noFill/>
          </p:spPr>
          <p:txBody>
            <a:bodyPr wrap="none" rtlCol="0" anchor="ctr" anchorCtr="0">
              <a:spAutoFit/>
            </a:bodyPr>
            <a:lstStyle/>
            <a:p>
              <a:r>
                <a:rPr lang="en-US" sz="1500" dirty="0">
                  <a:solidFill>
                    <a:schemeClr val="bg1"/>
                  </a:solidFill>
                  <a:latin typeface="Montserrat" panose="00000500000000000000" pitchFamily="50" charset="0"/>
                </a:rPr>
                <a:t>Contract Name</a:t>
              </a:r>
            </a:p>
          </p:txBody>
        </p:sp>
      </p:grpSp>
      <p:grpSp>
        <p:nvGrpSpPr>
          <p:cNvPr id="41" name="Group 40">
            <a:extLst>
              <a:ext uri="{FF2B5EF4-FFF2-40B4-BE49-F238E27FC236}">
                <a16:creationId xmlns:a16="http://schemas.microsoft.com/office/drawing/2014/main" id="{B61D0E9B-D778-430F-99AB-F9C6CEB0AE3D}"/>
              </a:ext>
            </a:extLst>
          </p:cNvPr>
          <p:cNvGrpSpPr/>
          <p:nvPr/>
        </p:nvGrpSpPr>
        <p:grpSpPr>
          <a:xfrm>
            <a:off x="6642539" y="3132875"/>
            <a:ext cx="3774231" cy="340503"/>
            <a:chOff x="6759852" y="2345361"/>
            <a:chExt cx="3582047" cy="323165"/>
          </a:xfrm>
        </p:grpSpPr>
        <p:sp>
          <p:nvSpPr>
            <p:cNvPr id="42" name="TextBox 41">
              <a:extLst>
                <a:ext uri="{FF2B5EF4-FFF2-40B4-BE49-F238E27FC236}">
                  <a16:creationId xmlns:a16="http://schemas.microsoft.com/office/drawing/2014/main" id="{C1B6B806-6A55-466B-9862-DC5D3EF1E0E1}"/>
                </a:ext>
              </a:extLst>
            </p:cNvPr>
            <p:cNvSpPr txBox="1"/>
            <p:nvPr/>
          </p:nvSpPr>
          <p:spPr>
            <a:xfrm>
              <a:off x="6759852" y="2345361"/>
              <a:ext cx="901209" cy="323165"/>
            </a:xfrm>
            <a:prstGeom prst="rect">
              <a:avLst/>
            </a:prstGeom>
            <a:noFill/>
          </p:spPr>
          <p:txBody>
            <a:bodyPr wrap="none" rtlCol="0" anchor="ctr" anchorCtr="0">
              <a:spAutoFit/>
            </a:bodyPr>
            <a:lstStyle/>
            <a:p>
              <a:pPr algn="ctr"/>
              <a:r>
                <a:rPr lang="en-US" sz="1500" dirty="0">
                  <a:solidFill>
                    <a:schemeClr val="bg1"/>
                  </a:solidFill>
                  <a:latin typeface="Montserrat" panose="00000500000000000000" pitchFamily="50" charset="0"/>
                </a:rPr>
                <a:t>$21,000</a:t>
              </a:r>
            </a:p>
          </p:txBody>
        </p:sp>
        <p:sp>
          <p:nvSpPr>
            <p:cNvPr id="43" name="TextBox 42">
              <a:extLst>
                <a:ext uri="{FF2B5EF4-FFF2-40B4-BE49-F238E27FC236}">
                  <a16:creationId xmlns:a16="http://schemas.microsoft.com/office/drawing/2014/main" id="{5681AB95-9FBF-4682-975A-79D3389ADAD1}"/>
                </a:ext>
              </a:extLst>
            </p:cNvPr>
            <p:cNvSpPr txBox="1"/>
            <p:nvPr/>
          </p:nvSpPr>
          <p:spPr>
            <a:xfrm>
              <a:off x="8071017" y="2345361"/>
              <a:ext cx="941284" cy="323165"/>
            </a:xfrm>
            <a:prstGeom prst="rect">
              <a:avLst/>
            </a:prstGeom>
            <a:noFill/>
          </p:spPr>
          <p:txBody>
            <a:bodyPr wrap="none" rtlCol="0" anchor="ctr" anchorCtr="0">
              <a:spAutoFit/>
            </a:bodyPr>
            <a:lstStyle/>
            <a:p>
              <a:pPr algn="ctr"/>
              <a:r>
                <a:rPr lang="en-US" sz="1500" dirty="0">
                  <a:solidFill>
                    <a:schemeClr val="bg1"/>
                  </a:solidFill>
                  <a:latin typeface="Montserrat" panose="00000500000000000000" pitchFamily="50" charset="0"/>
                </a:rPr>
                <a:t>$25,000</a:t>
              </a:r>
            </a:p>
          </p:txBody>
        </p:sp>
        <p:sp>
          <p:nvSpPr>
            <p:cNvPr id="44" name="TextBox 43">
              <a:extLst>
                <a:ext uri="{FF2B5EF4-FFF2-40B4-BE49-F238E27FC236}">
                  <a16:creationId xmlns:a16="http://schemas.microsoft.com/office/drawing/2014/main" id="{F519393A-F3A3-474F-B4DB-B7DE7B467E8B}"/>
                </a:ext>
              </a:extLst>
            </p:cNvPr>
            <p:cNvSpPr txBox="1"/>
            <p:nvPr/>
          </p:nvSpPr>
          <p:spPr>
            <a:xfrm>
              <a:off x="9403821" y="2345361"/>
              <a:ext cx="938078" cy="323165"/>
            </a:xfrm>
            <a:prstGeom prst="rect">
              <a:avLst/>
            </a:prstGeom>
            <a:noFill/>
          </p:spPr>
          <p:txBody>
            <a:bodyPr wrap="none" rtlCol="0" anchor="ctr" anchorCtr="0">
              <a:spAutoFit/>
            </a:bodyPr>
            <a:lstStyle/>
            <a:p>
              <a:pPr algn="ctr"/>
              <a:r>
                <a:rPr lang="en-US" sz="1500" dirty="0">
                  <a:solidFill>
                    <a:schemeClr val="bg1"/>
                  </a:solidFill>
                  <a:latin typeface="Montserrat" panose="00000500000000000000" pitchFamily="50" charset="0"/>
                </a:rPr>
                <a:t>$28,500</a:t>
              </a:r>
            </a:p>
          </p:txBody>
        </p:sp>
      </p:grpSp>
      <p:grpSp>
        <p:nvGrpSpPr>
          <p:cNvPr id="45" name="Group 44">
            <a:extLst>
              <a:ext uri="{FF2B5EF4-FFF2-40B4-BE49-F238E27FC236}">
                <a16:creationId xmlns:a16="http://schemas.microsoft.com/office/drawing/2014/main" id="{AB976F40-0BB1-4443-A25B-69396B94350E}"/>
              </a:ext>
            </a:extLst>
          </p:cNvPr>
          <p:cNvGrpSpPr/>
          <p:nvPr/>
        </p:nvGrpSpPr>
        <p:grpSpPr>
          <a:xfrm>
            <a:off x="6651829" y="3983251"/>
            <a:ext cx="3731161" cy="340503"/>
            <a:chOff x="6768669" y="2345361"/>
            <a:chExt cx="3541170" cy="323165"/>
          </a:xfrm>
        </p:grpSpPr>
        <p:sp>
          <p:nvSpPr>
            <p:cNvPr id="46" name="TextBox 45">
              <a:extLst>
                <a:ext uri="{FF2B5EF4-FFF2-40B4-BE49-F238E27FC236}">
                  <a16:creationId xmlns:a16="http://schemas.microsoft.com/office/drawing/2014/main" id="{35984AAE-C6B9-4846-BB44-B80EFB62E60F}"/>
                </a:ext>
              </a:extLst>
            </p:cNvPr>
            <p:cNvSpPr txBox="1"/>
            <p:nvPr/>
          </p:nvSpPr>
          <p:spPr>
            <a:xfrm>
              <a:off x="6768669" y="2345361"/>
              <a:ext cx="883576" cy="323165"/>
            </a:xfrm>
            <a:prstGeom prst="rect">
              <a:avLst/>
            </a:prstGeom>
            <a:noFill/>
          </p:spPr>
          <p:txBody>
            <a:bodyPr wrap="none" rtlCol="0" anchor="ctr" anchorCtr="0">
              <a:spAutoFit/>
            </a:bodyPr>
            <a:lstStyle/>
            <a:p>
              <a:pPr algn="ctr"/>
              <a:r>
                <a:rPr lang="en-US" sz="1500" dirty="0">
                  <a:solidFill>
                    <a:schemeClr val="bg1"/>
                  </a:solidFill>
                  <a:latin typeface="Montserrat" panose="00000500000000000000" pitchFamily="50" charset="0"/>
                </a:rPr>
                <a:t>4 Years</a:t>
              </a:r>
            </a:p>
          </p:txBody>
        </p:sp>
        <p:sp>
          <p:nvSpPr>
            <p:cNvPr id="47" name="TextBox 46">
              <a:extLst>
                <a:ext uri="{FF2B5EF4-FFF2-40B4-BE49-F238E27FC236}">
                  <a16:creationId xmlns:a16="http://schemas.microsoft.com/office/drawing/2014/main" id="{8F04446E-32C5-4355-A538-47F848E5F69B}"/>
                </a:ext>
              </a:extLst>
            </p:cNvPr>
            <p:cNvSpPr txBox="1"/>
            <p:nvPr/>
          </p:nvSpPr>
          <p:spPr>
            <a:xfrm>
              <a:off x="8108686" y="2345361"/>
              <a:ext cx="865943" cy="323165"/>
            </a:xfrm>
            <a:prstGeom prst="rect">
              <a:avLst/>
            </a:prstGeom>
            <a:noFill/>
          </p:spPr>
          <p:txBody>
            <a:bodyPr wrap="none" rtlCol="0" anchor="ctr" anchorCtr="0">
              <a:spAutoFit/>
            </a:bodyPr>
            <a:lstStyle/>
            <a:p>
              <a:pPr algn="ctr"/>
              <a:r>
                <a:rPr lang="en-US" sz="1500" dirty="0">
                  <a:solidFill>
                    <a:schemeClr val="bg1"/>
                  </a:solidFill>
                  <a:latin typeface="Montserrat" panose="00000500000000000000" pitchFamily="50" charset="0"/>
                </a:rPr>
                <a:t>5 Years</a:t>
              </a:r>
            </a:p>
          </p:txBody>
        </p:sp>
        <p:sp>
          <p:nvSpPr>
            <p:cNvPr id="48" name="TextBox 47">
              <a:extLst>
                <a:ext uri="{FF2B5EF4-FFF2-40B4-BE49-F238E27FC236}">
                  <a16:creationId xmlns:a16="http://schemas.microsoft.com/office/drawing/2014/main" id="{7385671D-4377-4764-A8C7-DA631AEF7C65}"/>
                </a:ext>
              </a:extLst>
            </p:cNvPr>
            <p:cNvSpPr txBox="1"/>
            <p:nvPr/>
          </p:nvSpPr>
          <p:spPr>
            <a:xfrm>
              <a:off x="9435881" y="2345361"/>
              <a:ext cx="873958" cy="323165"/>
            </a:xfrm>
            <a:prstGeom prst="rect">
              <a:avLst/>
            </a:prstGeom>
            <a:noFill/>
          </p:spPr>
          <p:txBody>
            <a:bodyPr wrap="none" rtlCol="0" anchor="ctr" anchorCtr="0">
              <a:spAutoFit/>
            </a:bodyPr>
            <a:lstStyle/>
            <a:p>
              <a:pPr algn="ctr"/>
              <a:r>
                <a:rPr lang="en-US" sz="1500" dirty="0">
                  <a:solidFill>
                    <a:schemeClr val="bg1"/>
                  </a:solidFill>
                  <a:latin typeface="Montserrat" panose="00000500000000000000" pitchFamily="50" charset="0"/>
                </a:rPr>
                <a:t>6 Years</a:t>
              </a:r>
            </a:p>
          </p:txBody>
        </p:sp>
      </p:grpSp>
      <p:sp>
        <p:nvSpPr>
          <p:cNvPr id="50" name="TextBox 49">
            <a:extLst>
              <a:ext uri="{FF2B5EF4-FFF2-40B4-BE49-F238E27FC236}">
                <a16:creationId xmlns:a16="http://schemas.microsoft.com/office/drawing/2014/main" id="{E7AA53B5-8C4E-4438-9BE1-C5E7473B437E}"/>
              </a:ext>
            </a:extLst>
          </p:cNvPr>
          <p:cNvSpPr txBox="1"/>
          <p:nvPr/>
        </p:nvSpPr>
        <p:spPr>
          <a:xfrm>
            <a:off x="6680542" y="4833627"/>
            <a:ext cx="873554" cy="340503"/>
          </a:xfrm>
          <a:prstGeom prst="rect">
            <a:avLst/>
          </a:prstGeom>
          <a:noFill/>
        </p:spPr>
        <p:txBody>
          <a:bodyPr wrap="none" rtlCol="0" anchor="ctr" anchorCtr="0">
            <a:spAutoFit/>
          </a:bodyPr>
          <a:lstStyle/>
          <a:p>
            <a:pPr algn="ctr"/>
            <a:r>
              <a:rPr lang="en-US" sz="1500" b="1" dirty="0">
                <a:solidFill>
                  <a:schemeClr val="bg1"/>
                </a:solidFill>
                <a:latin typeface="Montserrat" panose="00000500000000000000" pitchFamily="50" charset="0"/>
              </a:rPr>
              <a:t>$5,250</a:t>
            </a:r>
          </a:p>
        </p:txBody>
      </p:sp>
      <p:sp>
        <p:nvSpPr>
          <p:cNvPr id="51" name="TextBox 50">
            <a:extLst>
              <a:ext uri="{FF2B5EF4-FFF2-40B4-BE49-F238E27FC236}">
                <a16:creationId xmlns:a16="http://schemas.microsoft.com/office/drawing/2014/main" id="{1BF98DC7-7B13-4D91-8A8A-24C7185DB098}"/>
              </a:ext>
            </a:extLst>
          </p:cNvPr>
          <p:cNvSpPr txBox="1"/>
          <p:nvPr/>
        </p:nvSpPr>
        <p:spPr>
          <a:xfrm>
            <a:off x="8066277" y="4833627"/>
            <a:ext cx="907335" cy="340503"/>
          </a:xfrm>
          <a:prstGeom prst="rect">
            <a:avLst/>
          </a:prstGeom>
          <a:noFill/>
        </p:spPr>
        <p:txBody>
          <a:bodyPr wrap="none" rtlCol="0" anchor="ctr" anchorCtr="0">
            <a:spAutoFit/>
          </a:bodyPr>
          <a:lstStyle/>
          <a:p>
            <a:pPr algn="ctr"/>
            <a:r>
              <a:rPr lang="en-US" sz="1500" b="1" dirty="0">
                <a:solidFill>
                  <a:schemeClr val="bg1"/>
                </a:solidFill>
                <a:latin typeface="Montserrat" panose="00000500000000000000" pitchFamily="50" charset="0"/>
              </a:rPr>
              <a:t>$5,000</a:t>
            </a:r>
          </a:p>
        </p:txBody>
      </p:sp>
      <p:sp>
        <p:nvSpPr>
          <p:cNvPr id="52" name="TextBox 51">
            <a:extLst>
              <a:ext uri="{FF2B5EF4-FFF2-40B4-BE49-F238E27FC236}">
                <a16:creationId xmlns:a16="http://schemas.microsoft.com/office/drawing/2014/main" id="{2AB95BA1-5C34-47F9-AB36-8E74D3CC96F3}"/>
              </a:ext>
            </a:extLst>
          </p:cNvPr>
          <p:cNvSpPr txBox="1"/>
          <p:nvPr/>
        </p:nvSpPr>
        <p:spPr>
          <a:xfrm>
            <a:off x="9473121" y="4833627"/>
            <a:ext cx="898891" cy="340503"/>
          </a:xfrm>
          <a:prstGeom prst="rect">
            <a:avLst/>
          </a:prstGeom>
          <a:noFill/>
        </p:spPr>
        <p:txBody>
          <a:bodyPr wrap="none" rtlCol="0" anchor="ctr" anchorCtr="0">
            <a:spAutoFit/>
          </a:bodyPr>
          <a:lstStyle/>
          <a:p>
            <a:pPr algn="ctr"/>
            <a:r>
              <a:rPr lang="en-US" sz="1500" b="1" dirty="0">
                <a:solidFill>
                  <a:schemeClr val="bg1"/>
                </a:solidFill>
                <a:latin typeface="Montserrat" panose="00000500000000000000" pitchFamily="50" charset="0"/>
              </a:rPr>
              <a:t>$4,750</a:t>
            </a:r>
          </a:p>
        </p:txBody>
      </p:sp>
    </p:spTree>
    <p:extLst>
      <p:ext uri="{BB962C8B-B14F-4D97-AF65-F5344CB8AC3E}">
        <p14:creationId xmlns:p14="http://schemas.microsoft.com/office/powerpoint/2010/main" val="58724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500"/>
                                        <p:tgtEl>
                                          <p:spTgt spid="3"/>
                                        </p:tgtEl>
                                      </p:cBhvr>
                                    </p:animEffect>
                                  </p:childTnLst>
                                </p:cTn>
                              </p:par>
                              <p:par>
                                <p:cTn id="14" presetID="0" presetClass="path" presetSubtype="0" decel="50000" fill="hold" grpId="1" nodeType="withEffect">
                                  <p:stCondLst>
                                    <p:cond delay="1000"/>
                                  </p:stCondLst>
                                  <p:childTnLst>
                                    <p:animMotion origin="layout" path="M -0.05755 1.48148E-6 L 1.875E-6 1.48148E-6 " pathEditMode="relative" rAng="0" ptsTypes="AA">
                                      <p:cBhvr>
                                        <p:cTn id="15" dur="1500" fill="hold"/>
                                        <p:tgtEl>
                                          <p:spTgt spid="3"/>
                                        </p:tgtEl>
                                        <p:attrNameLst>
                                          <p:attrName>ppt_x</p:attrName>
                                          <p:attrName>ppt_y</p:attrName>
                                        </p:attrNameLst>
                                      </p:cBhvr>
                                      <p:rCtr x="2878" y="0"/>
                                    </p:animMotion>
                                  </p:childTnLst>
                                </p:cTn>
                              </p:par>
                              <p:par>
                                <p:cTn id="16" presetID="20" presetClass="entr" presetSubtype="0" fill="hold" grpId="0" nodeType="withEffect">
                                  <p:stCondLst>
                                    <p:cond delay="2000"/>
                                  </p:stCondLst>
                                  <p:childTnLst>
                                    <p:set>
                                      <p:cBhvr>
                                        <p:cTn id="17" dur="1" fill="hold">
                                          <p:stCondLst>
                                            <p:cond delay="0"/>
                                          </p:stCondLst>
                                        </p:cTn>
                                        <p:tgtEl>
                                          <p:spTgt spid="6"/>
                                        </p:tgtEl>
                                        <p:attrNameLst>
                                          <p:attrName>style.visibility</p:attrName>
                                        </p:attrNameLst>
                                      </p:cBhvr>
                                      <p:to>
                                        <p:strVal val="visible"/>
                                      </p:to>
                                    </p:set>
                                    <p:animEffect transition="in" filter="wedge">
                                      <p:cBhvr>
                                        <p:cTn id="18" dur="2000"/>
                                        <p:tgtEl>
                                          <p:spTgt spid="6"/>
                                        </p:tgtEl>
                                      </p:cBhvr>
                                    </p:animEffect>
                                  </p:childTnLst>
                                </p:cTn>
                              </p:par>
                              <p:par>
                                <p:cTn id="19" presetID="12" presetClass="entr" presetSubtype="1" fill="hold" grpId="0" nodeType="withEffect">
                                  <p:stCondLst>
                                    <p:cond delay="250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1500"/>
                                        <p:tgtEl>
                                          <p:spTgt spid="12"/>
                                        </p:tgtEl>
                                        <p:attrNameLst>
                                          <p:attrName>ppt_y</p:attrName>
                                        </p:attrNameLst>
                                      </p:cBhvr>
                                      <p:tavLst>
                                        <p:tav tm="0">
                                          <p:val>
                                            <p:strVal val="#ppt_y-#ppt_h*1.125000"/>
                                          </p:val>
                                        </p:tav>
                                        <p:tav tm="100000">
                                          <p:val>
                                            <p:strVal val="#ppt_y"/>
                                          </p:val>
                                        </p:tav>
                                      </p:tavLst>
                                    </p:anim>
                                    <p:animEffect transition="in" filter="wipe(down)">
                                      <p:cBhvr>
                                        <p:cTn id="22" dur="1500"/>
                                        <p:tgtEl>
                                          <p:spTgt spid="12"/>
                                        </p:tgtEl>
                                      </p:cBhvr>
                                    </p:animEffect>
                                  </p:childTnLst>
                                </p:cTn>
                              </p:par>
                              <p:par>
                                <p:cTn id="23" presetID="12" presetClass="entr" presetSubtype="4" fill="hold" grpId="0" nodeType="withEffect">
                                  <p:stCondLst>
                                    <p:cond delay="250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1500"/>
                                        <p:tgtEl>
                                          <p:spTgt spid="14"/>
                                        </p:tgtEl>
                                        <p:attrNameLst>
                                          <p:attrName>ppt_y</p:attrName>
                                        </p:attrNameLst>
                                      </p:cBhvr>
                                      <p:tavLst>
                                        <p:tav tm="0">
                                          <p:val>
                                            <p:strVal val="#ppt_y+#ppt_h*1.125000"/>
                                          </p:val>
                                        </p:tav>
                                        <p:tav tm="100000">
                                          <p:val>
                                            <p:strVal val="#ppt_y"/>
                                          </p:val>
                                        </p:tav>
                                      </p:tavLst>
                                    </p:anim>
                                    <p:animEffect transition="in" filter="wipe(up)">
                                      <p:cBhvr>
                                        <p:cTn id="26" dur="1500"/>
                                        <p:tgtEl>
                                          <p:spTgt spid="14"/>
                                        </p:tgtEl>
                                      </p:cBhvr>
                                    </p:animEffect>
                                  </p:childTnLst>
                                </p:cTn>
                              </p:par>
                              <p:par>
                                <p:cTn id="27" presetID="23" presetClass="entr" presetSubtype="16" fill="hold" grpId="0" nodeType="withEffect">
                                  <p:stCondLst>
                                    <p:cond delay="3000"/>
                                  </p:stCondLst>
                                  <p:childTnLst>
                                    <p:set>
                                      <p:cBhvr>
                                        <p:cTn id="28" dur="1" fill="hold">
                                          <p:stCondLst>
                                            <p:cond delay="0"/>
                                          </p:stCondLst>
                                        </p:cTn>
                                        <p:tgtEl>
                                          <p:spTgt spid="35"/>
                                        </p:tgtEl>
                                        <p:attrNameLst>
                                          <p:attrName>style.visibility</p:attrName>
                                        </p:attrNameLst>
                                      </p:cBhvr>
                                      <p:to>
                                        <p:strVal val="visible"/>
                                      </p:to>
                                    </p:set>
                                    <p:anim calcmode="lin" valueType="num">
                                      <p:cBhvr>
                                        <p:cTn id="29" dur="1000" fill="hold"/>
                                        <p:tgtEl>
                                          <p:spTgt spid="35"/>
                                        </p:tgtEl>
                                        <p:attrNameLst>
                                          <p:attrName>ppt_w</p:attrName>
                                        </p:attrNameLst>
                                      </p:cBhvr>
                                      <p:tavLst>
                                        <p:tav tm="0">
                                          <p:val>
                                            <p:fltVal val="0"/>
                                          </p:val>
                                        </p:tav>
                                        <p:tav tm="100000">
                                          <p:val>
                                            <p:strVal val="#ppt_w"/>
                                          </p:val>
                                        </p:tav>
                                      </p:tavLst>
                                    </p:anim>
                                    <p:anim calcmode="lin" valueType="num">
                                      <p:cBhvr>
                                        <p:cTn id="30" dur="1000" fill="hold"/>
                                        <p:tgtEl>
                                          <p:spTgt spid="35"/>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3000"/>
                                  </p:stCondLst>
                                  <p:childTnLst>
                                    <p:set>
                                      <p:cBhvr>
                                        <p:cTn id="32" dur="1" fill="hold">
                                          <p:stCondLst>
                                            <p:cond delay="0"/>
                                          </p:stCondLst>
                                        </p:cTn>
                                        <p:tgtEl>
                                          <p:spTgt spid="33"/>
                                        </p:tgtEl>
                                        <p:attrNameLst>
                                          <p:attrName>style.visibility</p:attrName>
                                        </p:attrNameLst>
                                      </p:cBhvr>
                                      <p:to>
                                        <p:strVal val="visible"/>
                                      </p:to>
                                    </p:set>
                                    <p:anim calcmode="lin" valueType="num">
                                      <p:cBhvr>
                                        <p:cTn id="33" dur="1000" fill="hold"/>
                                        <p:tgtEl>
                                          <p:spTgt spid="33"/>
                                        </p:tgtEl>
                                        <p:attrNameLst>
                                          <p:attrName>ppt_w</p:attrName>
                                        </p:attrNameLst>
                                      </p:cBhvr>
                                      <p:tavLst>
                                        <p:tav tm="0">
                                          <p:val>
                                            <p:fltVal val="0"/>
                                          </p:val>
                                        </p:tav>
                                        <p:tav tm="100000">
                                          <p:val>
                                            <p:strVal val="#ppt_w"/>
                                          </p:val>
                                        </p:tav>
                                      </p:tavLst>
                                    </p:anim>
                                    <p:anim calcmode="lin" valueType="num">
                                      <p:cBhvr>
                                        <p:cTn id="34" dur="1000" fill="hold"/>
                                        <p:tgtEl>
                                          <p:spTgt spid="33"/>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3000"/>
                                  </p:stCondLst>
                                  <p:childTnLst>
                                    <p:set>
                                      <p:cBhvr>
                                        <p:cTn id="36" dur="1" fill="hold">
                                          <p:stCondLst>
                                            <p:cond delay="0"/>
                                          </p:stCondLst>
                                        </p:cTn>
                                        <p:tgtEl>
                                          <p:spTgt spid="34"/>
                                        </p:tgtEl>
                                        <p:attrNameLst>
                                          <p:attrName>style.visibility</p:attrName>
                                        </p:attrNameLst>
                                      </p:cBhvr>
                                      <p:to>
                                        <p:strVal val="visible"/>
                                      </p:to>
                                    </p:set>
                                    <p:anim calcmode="lin" valueType="num">
                                      <p:cBhvr>
                                        <p:cTn id="37" dur="1000" fill="hold"/>
                                        <p:tgtEl>
                                          <p:spTgt spid="34"/>
                                        </p:tgtEl>
                                        <p:attrNameLst>
                                          <p:attrName>ppt_w</p:attrName>
                                        </p:attrNameLst>
                                      </p:cBhvr>
                                      <p:tavLst>
                                        <p:tav tm="0">
                                          <p:val>
                                            <p:fltVal val="0"/>
                                          </p:val>
                                        </p:tav>
                                        <p:tav tm="100000">
                                          <p:val>
                                            <p:strVal val="#ppt_w"/>
                                          </p:val>
                                        </p:tav>
                                      </p:tavLst>
                                    </p:anim>
                                    <p:anim calcmode="lin" valueType="num">
                                      <p:cBhvr>
                                        <p:cTn id="38" dur="1000" fill="hold"/>
                                        <p:tgtEl>
                                          <p:spTgt spid="34"/>
                                        </p:tgtEl>
                                        <p:attrNameLst>
                                          <p:attrName>ppt_h</p:attrName>
                                        </p:attrNameLst>
                                      </p:cBhvr>
                                      <p:tavLst>
                                        <p:tav tm="0">
                                          <p:val>
                                            <p:fltVal val="0"/>
                                          </p:val>
                                        </p:tav>
                                        <p:tav tm="100000">
                                          <p:val>
                                            <p:strVal val="#ppt_h"/>
                                          </p:val>
                                        </p:tav>
                                      </p:tavLst>
                                    </p:anim>
                                  </p:childTnLst>
                                </p:cTn>
                              </p:par>
                              <p:par>
                                <p:cTn id="39" presetID="10" presetClass="entr" presetSubtype="0" fill="hold" nodeType="withEffect">
                                  <p:stCondLst>
                                    <p:cond delay="350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1000"/>
                                        <p:tgtEl>
                                          <p:spTgt spid="41"/>
                                        </p:tgtEl>
                                      </p:cBhvr>
                                    </p:animEffect>
                                  </p:childTnLst>
                                </p:cTn>
                              </p:par>
                              <p:par>
                                <p:cTn id="42" presetID="10" presetClass="entr" presetSubtype="0" fill="hold" nodeType="withEffect">
                                  <p:stCondLst>
                                    <p:cond delay="350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1000"/>
                                        <p:tgtEl>
                                          <p:spTgt spid="45"/>
                                        </p:tgtEl>
                                      </p:cBhvr>
                                    </p:animEffect>
                                  </p:childTnLst>
                                </p:cTn>
                              </p:par>
                              <p:par>
                                <p:cTn id="45" presetID="16" presetClass="entr" presetSubtype="42" fill="hold" nodeType="withEffect">
                                  <p:stCondLst>
                                    <p:cond delay="2500"/>
                                  </p:stCondLst>
                                  <p:childTnLst>
                                    <p:set>
                                      <p:cBhvr>
                                        <p:cTn id="46" dur="1" fill="hold">
                                          <p:stCondLst>
                                            <p:cond delay="0"/>
                                          </p:stCondLst>
                                        </p:cTn>
                                        <p:tgtEl>
                                          <p:spTgt spid="7"/>
                                        </p:tgtEl>
                                        <p:attrNameLst>
                                          <p:attrName>style.visibility</p:attrName>
                                        </p:attrNameLst>
                                      </p:cBhvr>
                                      <p:to>
                                        <p:strVal val="visible"/>
                                      </p:to>
                                    </p:set>
                                    <p:animEffect transition="in" filter="barn(outHorizontal)">
                                      <p:cBhvr>
                                        <p:cTn id="47" dur="1500"/>
                                        <p:tgtEl>
                                          <p:spTgt spid="7"/>
                                        </p:tgtEl>
                                      </p:cBhvr>
                                    </p:animEffect>
                                  </p:childTnLst>
                                </p:cTn>
                              </p:par>
                              <p:par>
                                <p:cTn id="48" presetID="16" presetClass="entr" presetSubtype="42" fill="hold" nodeType="withEffect">
                                  <p:stCondLst>
                                    <p:cond delay="2500"/>
                                  </p:stCondLst>
                                  <p:childTnLst>
                                    <p:set>
                                      <p:cBhvr>
                                        <p:cTn id="49" dur="1" fill="hold">
                                          <p:stCondLst>
                                            <p:cond delay="0"/>
                                          </p:stCondLst>
                                        </p:cTn>
                                        <p:tgtEl>
                                          <p:spTgt spid="10"/>
                                        </p:tgtEl>
                                        <p:attrNameLst>
                                          <p:attrName>style.visibility</p:attrName>
                                        </p:attrNameLst>
                                      </p:cBhvr>
                                      <p:to>
                                        <p:strVal val="visible"/>
                                      </p:to>
                                    </p:set>
                                    <p:animEffect transition="in" filter="barn(outHorizontal)">
                                      <p:cBhvr>
                                        <p:cTn id="50" dur="1500"/>
                                        <p:tgtEl>
                                          <p:spTgt spid="10"/>
                                        </p:tgtEl>
                                      </p:cBhvr>
                                    </p:animEffect>
                                  </p:childTnLst>
                                </p:cTn>
                              </p:par>
                              <p:par>
                                <p:cTn id="51" presetID="10" presetClass="entr" presetSubtype="0" fill="hold" grpId="0" nodeType="withEffect">
                                  <p:stCondLst>
                                    <p:cond delay="450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1000"/>
                                        <p:tgtEl>
                                          <p:spTgt spid="32"/>
                                        </p:tgtEl>
                                      </p:cBhvr>
                                    </p:animEffect>
                                  </p:childTnLst>
                                </p:cTn>
                              </p:par>
                              <p:par>
                                <p:cTn id="54" presetID="10" presetClass="entr" presetSubtype="0" fill="hold" grpId="0" nodeType="withEffect">
                                  <p:stCondLst>
                                    <p:cond delay="450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1000"/>
                                        <p:tgtEl>
                                          <p:spTgt spid="50"/>
                                        </p:tgtEl>
                                      </p:cBhvr>
                                    </p:animEffect>
                                  </p:childTnLst>
                                </p:cTn>
                              </p:par>
                              <p:par>
                                <p:cTn id="57" presetID="10" presetClass="entr" presetSubtype="0" fill="hold" grpId="0" nodeType="withEffect">
                                  <p:stCondLst>
                                    <p:cond delay="450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1000"/>
                                        <p:tgtEl>
                                          <p:spTgt spid="51"/>
                                        </p:tgtEl>
                                      </p:cBhvr>
                                    </p:animEffect>
                                  </p:childTnLst>
                                </p:cTn>
                              </p:par>
                              <p:par>
                                <p:cTn id="60" presetID="10" presetClass="entr" presetSubtype="0" fill="hold" grpId="0" nodeType="withEffect">
                                  <p:stCondLst>
                                    <p:cond delay="4500"/>
                                  </p:stCondLst>
                                  <p:childTnLst>
                                    <p:set>
                                      <p:cBhvr>
                                        <p:cTn id="61" dur="1" fill="hold">
                                          <p:stCondLst>
                                            <p:cond delay="0"/>
                                          </p:stCondLst>
                                        </p:cTn>
                                        <p:tgtEl>
                                          <p:spTgt spid="52"/>
                                        </p:tgtEl>
                                        <p:attrNameLst>
                                          <p:attrName>style.visibility</p:attrName>
                                        </p:attrNameLst>
                                      </p:cBhvr>
                                      <p:to>
                                        <p:strVal val="visible"/>
                                      </p:to>
                                    </p:set>
                                    <p:animEffect transition="in" filter="fade">
                                      <p:cBhvr>
                                        <p:cTn id="62" dur="1000"/>
                                        <p:tgtEl>
                                          <p:spTgt spid="52"/>
                                        </p:tgtEl>
                                      </p:cBhvr>
                                    </p:animEffect>
                                  </p:childTnLst>
                                </p:cTn>
                              </p:par>
                              <p:par>
                                <p:cTn id="63" presetID="47" presetClass="entr" presetSubtype="0" fill="hold" grpId="0" nodeType="withEffect">
                                  <p:stCondLst>
                                    <p:cond delay="400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1500"/>
                                        <p:tgtEl>
                                          <p:spTgt spid="55"/>
                                        </p:tgtEl>
                                      </p:cBhvr>
                                    </p:animEffect>
                                    <p:anim calcmode="lin" valueType="num">
                                      <p:cBhvr>
                                        <p:cTn id="66" dur="1500" fill="hold"/>
                                        <p:tgtEl>
                                          <p:spTgt spid="55"/>
                                        </p:tgtEl>
                                        <p:attrNameLst>
                                          <p:attrName>ppt_x</p:attrName>
                                        </p:attrNameLst>
                                      </p:cBhvr>
                                      <p:tavLst>
                                        <p:tav tm="0">
                                          <p:val>
                                            <p:strVal val="#ppt_x"/>
                                          </p:val>
                                        </p:tav>
                                        <p:tav tm="100000">
                                          <p:val>
                                            <p:strVal val="#ppt_x"/>
                                          </p:val>
                                        </p:tav>
                                      </p:tavLst>
                                    </p:anim>
                                    <p:anim calcmode="lin" valueType="num">
                                      <p:cBhvr>
                                        <p:cTn id="67" dur="15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3" grpId="0" animBg="1"/>
      <p:bldP spid="3" grpId="1" animBg="1"/>
      <p:bldP spid="14" grpId="0" animBg="1"/>
      <p:bldP spid="12" grpId="0" animBg="1"/>
      <p:bldP spid="6" grpId="0" animBg="1"/>
      <p:bldP spid="32" grpId="0"/>
      <p:bldP spid="33" grpId="0"/>
      <p:bldP spid="34" grpId="0"/>
      <p:bldP spid="35" grpId="0"/>
      <p:bldP spid="50" grpId="0"/>
      <p:bldP spid="51" grpId="0"/>
      <p:bldP spid="5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FF8DDE-F65C-4A65-9C33-2D28E5D1803A}"/>
              </a:ext>
            </a:extLst>
          </p:cNvPr>
          <p:cNvSpPr txBox="1"/>
          <p:nvPr/>
        </p:nvSpPr>
        <p:spPr>
          <a:xfrm>
            <a:off x="1617063" y="703750"/>
            <a:ext cx="8957900" cy="553998"/>
          </a:xfrm>
          <a:prstGeom prst="rect">
            <a:avLst/>
          </a:prstGeom>
          <a:noFill/>
        </p:spPr>
        <p:txBody>
          <a:bodyPr wrap="none" rtlCol="0">
            <a:spAutoFit/>
          </a:bodyPr>
          <a:lstStyle>
            <a:defPPr>
              <a:defRPr lang="en-US"/>
            </a:defPPr>
            <a:lvl1pPr algn="ctr">
              <a:defRPr sz="3500">
                <a:solidFill>
                  <a:schemeClr val="accent2"/>
                </a:solidFill>
                <a:latin typeface="Montserrat" panose="00000500000000000000" pitchFamily="50" charset="0"/>
              </a:defRPr>
            </a:lvl1pPr>
          </a:lstStyle>
          <a:p>
            <a:r>
              <a:rPr lang="en-US" sz="3000" dirty="0">
                <a:gradFill>
                  <a:gsLst>
                    <a:gs pos="64000">
                      <a:schemeClr val="bg2"/>
                    </a:gs>
                    <a:gs pos="0">
                      <a:schemeClr val="accent4"/>
                    </a:gs>
                  </a:gsLst>
                  <a:path path="circle">
                    <a:fillToRect r="100000" b="100000"/>
                  </a:path>
                </a:gradFill>
              </a:rPr>
              <a:t>AVERAGE CLOSED WON OPPORTUNITY SIZE</a:t>
            </a:r>
          </a:p>
        </p:txBody>
      </p:sp>
      <p:grpSp>
        <p:nvGrpSpPr>
          <p:cNvPr id="14" name="Group 13">
            <a:extLst>
              <a:ext uri="{FF2B5EF4-FFF2-40B4-BE49-F238E27FC236}">
                <a16:creationId xmlns:a16="http://schemas.microsoft.com/office/drawing/2014/main" id="{579CA5FC-53AD-4DF7-A77C-A95B7C2A406E}"/>
              </a:ext>
            </a:extLst>
          </p:cNvPr>
          <p:cNvGrpSpPr/>
          <p:nvPr/>
        </p:nvGrpSpPr>
        <p:grpSpPr>
          <a:xfrm>
            <a:off x="4118936" y="1693475"/>
            <a:ext cx="3954129" cy="276999"/>
            <a:chOff x="4947368" y="1642675"/>
            <a:chExt cx="3954129" cy="276999"/>
          </a:xfrm>
        </p:grpSpPr>
        <p:grpSp>
          <p:nvGrpSpPr>
            <p:cNvPr id="12" name="Group 11">
              <a:extLst>
                <a:ext uri="{FF2B5EF4-FFF2-40B4-BE49-F238E27FC236}">
                  <a16:creationId xmlns:a16="http://schemas.microsoft.com/office/drawing/2014/main" id="{17CD94AE-75D7-47B6-A830-435E120876E1}"/>
                </a:ext>
              </a:extLst>
            </p:cNvPr>
            <p:cNvGrpSpPr/>
            <p:nvPr/>
          </p:nvGrpSpPr>
          <p:grpSpPr>
            <a:xfrm>
              <a:off x="6589388" y="1642675"/>
              <a:ext cx="925270" cy="276999"/>
              <a:chOff x="6624253" y="1642675"/>
              <a:chExt cx="925270" cy="276999"/>
            </a:xfrm>
          </p:grpSpPr>
          <p:sp>
            <p:nvSpPr>
              <p:cNvPr id="6" name="Oval 5">
                <a:extLst>
                  <a:ext uri="{FF2B5EF4-FFF2-40B4-BE49-F238E27FC236}">
                    <a16:creationId xmlns:a16="http://schemas.microsoft.com/office/drawing/2014/main" id="{A1727785-5BAC-4CEC-BF31-19DFB40218DE}"/>
                  </a:ext>
                </a:extLst>
              </p:cNvPr>
              <p:cNvSpPr/>
              <p:nvPr/>
            </p:nvSpPr>
            <p:spPr>
              <a:xfrm>
                <a:off x="6624253" y="1683543"/>
                <a:ext cx="195262" cy="195262"/>
              </a:xfrm>
              <a:prstGeom prst="ellipse">
                <a:avLst/>
              </a:prstGeom>
              <a:gradFill>
                <a:gsLst>
                  <a:gs pos="100000">
                    <a:schemeClr val="accent1">
                      <a:lumMod val="50000"/>
                      <a:lumOff val="50000"/>
                    </a:schemeClr>
                  </a:gs>
                  <a:gs pos="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E762FC5-7935-4F05-8AF8-F9382E24A360}"/>
                  </a:ext>
                </a:extLst>
              </p:cNvPr>
              <p:cNvSpPr txBox="1"/>
              <p:nvPr/>
            </p:nvSpPr>
            <p:spPr>
              <a:xfrm>
                <a:off x="6819515" y="1642675"/>
                <a:ext cx="730008" cy="276999"/>
              </a:xfrm>
              <a:prstGeom prst="rect">
                <a:avLst/>
              </a:prstGeom>
              <a:noFill/>
            </p:spPr>
            <p:txBody>
              <a:bodyPr wrap="none" lIns="182880" rIns="182880" rtlCol="0">
                <a:spAutoFit/>
              </a:bodyPr>
              <a:lstStyle/>
              <a:p>
                <a:r>
                  <a:rPr lang="en-US" sz="1200" dirty="0">
                    <a:solidFill>
                      <a:schemeClr val="bg1"/>
                    </a:solidFill>
                    <a:latin typeface="Montserrat" panose="00000500000000000000" pitchFamily="50" charset="0"/>
                  </a:rPr>
                  <a:t>Core</a:t>
                </a:r>
              </a:p>
            </p:txBody>
          </p:sp>
        </p:grpSp>
        <p:grpSp>
          <p:nvGrpSpPr>
            <p:cNvPr id="9" name="Group 8">
              <a:extLst>
                <a:ext uri="{FF2B5EF4-FFF2-40B4-BE49-F238E27FC236}">
                  <a16:creationId xmlns:a16="http://schemas.microsoft.com/office/drawing/2014/main" id="{BFAECADA-7EC0-40A8-AECE-87EA776B8008}"/>
                </a:ext>
              </a:extLst>
            </p:cNvPr>
            <p:cNvGrpSpPr/>
            <p:nvPr/>
          </p:nvGrpSpPr>
          <p:grpSpPr>
            <a:xfrm>
              <a:off x="7665244" y="1642675"/>
              <a:ext cx="1236253" cy="276999"/>
              <a:chOff x="7665244" y="1642675"/>
              <a:chExt cx="1236253" cy="276999"/>
            </a:xfrm>
          </p:grpSpPr>
          <p:sp>
            <p:nvSpPr>
              <p:cNvPr id="8" name="Oval 7">
                <a:extLst>
                  <a:ext uri="{FF2B5EF4-FFF2-40B4-BE49-F238E27FC236}">
                    <a16:creationId xmlns:a16="http://schemas.microsoft.com/office/drawing/2014/main" id="{71E78FBA-774D-4BA2-8A64-D7DAC327906B}"/>
                  </a:ext>
                </a:extLst>
              </p:cNvPr>
              <p:cNvSpPr/>
              <p:nvPr/>
            </p:nvSpPr>
            <p:spPr>
              <a:xfrm>
                <a:off x="7665244" y="1683543"/>
                <a:ext cx="195262" cy="195262"/>
              </a:xfrm>
              <a:prstGeom prst="ellipse">
                <a:avLst/>
              </a:prstGeom>
              <a:gradFill>
                <a:gsLst>
                  <a:gs pos="100000">
                    <a:schemeClr val="accent1">
                      <a:lumMod val="25000"/>
                      <a:lumOff val="75000"/>
                    </a:schemeClr>
                  </a:gs>
                  <a:gs pos="0">
                    <a:schemeClr val="accent1">
                      <a:lumMod val="10000"/>
                      <a:lumOff val="90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18FD712-5288-4FDD-A758-F42E958F2912}"/>
                  </a:ext>
                </a:extLst>
              </p:cNvPr>
              <p:cNvSpPr txBox="1"/>
              <p:nvPr/>
            </p:nvSpPr>
            <p:spPr>
              <a:xfrm>
                <a:off x="7860506" y="1642675"/>
                <a:ext cx="1040991" cy="276999"/>
              </a:xfrm>
              <a:prstGeom prst="rect">
                <a:avLst/>
              </a:prstGeom>
              <a:noFill/>
            </p:spPr>
            <p:txBody>
              <a:bodyPr wrap="none" lIns="182880" rIns="182880" rtlCol="0">
                <a:spAutoFit/>
              </a:bodyPr>
              <a:lstStyle/>
              <a:p>
                <a:r>
                  <a:rPr lang="en-US" sz="1200" dirty="0">
                    <a:solidFill>
                      <a:schemeClr val="bg1"/>
                    </a:solidFill>
                    <a:latin typeface="Montserrat" panose="00000500000000000000" pitchFamily="50" charset="0"/>
                  </a:rPr>
                  <a:t>Optional</a:t>
                </a:r>
              </a:p>
            </p:txBody>
          </p:sp>
        </p:grpSp>
        <p:sp>
          <p:nvSpPr>
            <p:cNvPr id="13" name="TextBox 12">
              <a:extLst>
                <a:ext uri="{FF2B5EF4-FFF2-40B4-BE49-F238E27FC236}">
                  <a16:creationId xmlns:a16="http://schemas.microsoft.com/office/drawing/2014/main" id="{4706EAFF-38FA-4814-8AD1-D664ADA6E220}"/>
                </a:ext>
              </a:extLst>
            </p:cNvPr>
            <p:cNvSpPr txBox="1"/>
            <p:nvPr/>
          </p:nvSpPr>
          <p:spPr>
            <a:xfrm>
              <a:off x="4947368" y="1642675"/>
              <a:ext cx="1491434" cy="276999"/>
            </a:xfrm>
            <a:prstGeom prst="rect">
              <a:avLst/>
            </a:prstGeom>
            <a:noFill/>
          </p:spPr>
          <p:txBody>
            <a:bodyPr wrap="none" lIns="182880" rIns="182880" rtlCol="0">
              <a:spAutoFit/>
            </a:bodyPr>
            <a:lstStyle/>
            <a:p>
              <a:r>
                <a:rPr lang="en-US" sz="1200" b="1" dirty="0">
                  <a:solidFill>
                    <a:schemeClr val="bg1"/>
                  </a:solidFill>
                  <a:latin typeface="Montserrat" panose="00000500000000000000" pitchFamily="50" charset="0"/>
                </a:rPr>
                <a:t>Product Type:</a:t>
              </a:r>
            </a:p>
          </p:txBody>
        </p:sp>
      </p:grpSp>
      <p:graphicFrame>
        <p:nvGraphicFramePr>
          <p:cNvPr id="5" name="Chart 4">
            <a:extLst>
              <a:ext uri="{FF2B5EF4-FFF2-40B4-BE49-F238E27FC236}">
                <a16:creationId xmlns:a16="http://schemas.microsoft.com/office/drawing/2014/main" id="{2ED236CF-CE01-4B4C-88A1-525751EDBCBF}"/>
              </a:ext>
            </a:extLst>
          </p:cNvPr>
          <p:cNvGraphicFramePr/>
          <p:nvPr>
            <p:extLst>
              <p:ext uri="{D42A27DB-BD31-4B8C-83A1-F6EECF244321}">
                <p14:modId xmlns:p14="http://schemas.microsoft.com/office/powerpoint/2010/main" val="3374662304"/>
              </p:ext>
            </p:extLst>
          </p:nvPr>
        </p:nvGraphicFramePr>
        <p:xfrm>
          <a:off x="1184391" y="2045441"/>
          <a:ext cx="10287000" cy="4159610"/>
        </p:xfrm>
        <a:graphic>
          <a:graphicData uri="http://schemas.openxmlformats.org/drawingml/2006/chart">
            <c:chart xmlns:c="http://schemas.openxmlformats.org/drawingml/2006/chart" xmlns:r="http://schemas.openxmlformats.org/officeDocument/2006/relationships" r:id="rId2"/>
          </a:graphicData>
        </a:graphic>
      </p:graphicFrame>
      <p:sp>
        <p:nvSpPr>
          <p:cNvPr id="16" name="TextBox 15">
            <a:extLst>
              <a:ext uri="{FF2B5EF4-FFF2-40B4-BE49-F238E27FC236}">
                <a16:creationId xmlns:a16="http://schemas.microsoft.com/office/drawing/2014/main" id="{19C9A919-4E94-4B7D-94A2-CDE9B3018A4D}"/>
              </a:ext>
            </a:extLst>
          </p:cNvPr>
          <p:cNvSpPr txBox="1"/>
          <p:nvPr/>
        </p:nvSpPr>
        <p:spPr>
          <a:xfrm rot="16200000">
            <a:off x="-266519" y="3848848"/>
            <a:ext cx="2251257" cy="276999"/>
          </a:xfrm>
          <a:prstGeom prst="rect">
            <a:avLst/>
          </a:prstGeom>
          <a:noFill/>
        </p:spPr>
        <p:txBody>
          <a:bodyPr wrap="none" lIns="182880" rIns="182880" rtlCol="0">
            <a:spAutoFit/>
          </a:bodyPr>
          <a:lstStyle/>
          <a:p>
            <a:pPr algn="ctr"/>
            <a:r>
              <a:rPr lang="en-US" sz="1200" b="1" dirty="0">
                <a:solidFill>
                  <a:schemeClr val="bg1"/>
                </a:solidFill>
                <a:latin typeface="Montserrat" panose="00000500000000000000" pitchFamily="50" charset="0"/>
              </a:rPr>
              <a:t>OPPORTUNITY OWNER</a:t>
            </a:r>
          </a:p>
        </p:txBody>
      </p:sp>
    </p:spTree>
    <p:extLst>
      <p:ext uri="{BB962C8B-B14F-4D97-AF65-F5344CB8AC3E}">
        <p14:creationId xmlns:p14="http://schemas.microsoft.com/office/powerpoint/2010/main" val="374386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down)">
                                      <p:cBhvr>
                                        <p:cTn id="7" dur="1500"/>
                                        <p:tgtEl>
                                          <p:spTgt spid="5">
                                            <p:graphicEl>
                                              <a:chart seriesIdx="-3" categoryIdx="-3" bldStep="gridLegend"/>
                                            </p:graphicEl>
                                          </p:spTgt>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5">
                                            <p:graphicEl>
                                              <a:chart seriesIdx="0" categoryIdx="-4" bldStep="series"/>
                                            </p:graphicEl>
                                          </p:spTgt>
                                        </p:tgtEl>
                                        <p:attrNameLst>
                                          <p:attrName>style.visibility</p:attrName>
                                        </p:attrNameLst>
                                      </p:cBhvr>
                                      <p:to>
                                        <p:strVal val="visible"/>
                                      </p:to>
                                    </p:set>
                                    <p:animEffect transition="in" filter="wipe(left)">
                                      <p:cBhvr>
                                        <p:cTn id="10" dur="1500"/>
                                        <p:tgtEl>
                                          <p:spTgt spid="5">
                                            <p:graphicEl>
                                              <a:chart seriesIdx="0" categoryIdx="-4" bldStep="series"/>
                                            </p:graphicEl>
                                          </p:spTgt>
                                        </p:tgtEl>
                                      </p:cBhvr>
                                    </p:animEffect>
                                  </p:childTnLst>
                                </p:cTn>
                              </p:par>
                              <p:par>
                                <p:cTn id="11" presetID="22" presetClass="entr" presetSubtype="8" fill="hold" grpId="0" nodeType="withEffect">
                                  <p:stCondLst>
                                    <p:cond delay="3000"/>
                                  </p:stCondLst>
                                  <p:childTnLst>
                                    <p:set>
                                      <p:cBhvr>
                                        <p:cTn id="12" dur="1" fill="hold">
                                          <p:stCondLst>
                                            <p:cond delay="0"/>
                                          </p:stCondLst>
                                        </p:cTn>
                                        <p:tgtEl>
                                          <p:spTgt spid="5">
                                            <p:graphicEl>
                                              <a:chart seriesIdx="1" categoryIdx="-4" bldStep="series"/>
                                            </p:graphicEl>
                                          </p:spTgt>
                                        </p:tgtEl>
                                        <p:attrNameLst>
                                          <p:attrName>style.visibility</p:attrName>
                                        </p:attrNameLst>
                                      </p:cBhvr>
                                      <p:to>
                                        <p:strVal val="visible"/>
                                      </p:to>
                                    </p:set>
                                    <p:animEffect transition="in" filter="wipe(left)">
                                      <p:cBhvr>
                                        <p:cTn id="13" dur="1000"/>
                                        <p:tgtEl>
                                          <p:spTgt spid="5">
                                            <p:graphicEl>
                                              <a:chart seriesIdx="1" categoryIdx="-4" bldStep="series"/>
                                            </p:graphicEl>
                                          </p:spTgt>
                                        </p:tgtEl>
                                      </p:cBhvr>
                                    </p:animEffect>
                                  </p:childTnLst>
                                </p:cTn>
                              </p:par>
                              <p:par>
                                <p:cTn id="14" presetID="12" presetClass="entr" presetSubtype="2" fill="hold" grpId="0" nodeType="withEffect">
                                  <p:stCondLst>
                                    <p:cond delay="10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1000"/>
                                        <p:tgtEl>
                                          <p:spTgt spid="16"/>
                                        </p:tgtEl>
                                        <p:attrNameLst>
                                          <p:attrName>ppt_x</p:attrName>
                                        </p:attrNameLst>
                                      </p:cBhvr>
                                      <p:tavLst>
                                        <p:tav tm="0">
                                          <p:val>
                                            <p:strVal val="#ppt_x+#ppt_w*1.125000"/>
                                          </p:val>
                                        </p:tav>
                                        <p:tav tm="100000">
                                          <p:val>
                                            <p:strVal val="#ppt_x"/>
                                          </p:val>
                                        </p:tav>
                                      </p:tavLst>
                                    </p:anim>
                                    <p:animEffect transition="in" filter="wipe(left)">
                                      <p:cBhvr>
                                        <p:cTn id="17" dur="1000"/>
                                        <p:tgtEl>
                                          <p:spTgt spid="16"/>
                                        </p:tgtEl>
                                      </p:cBhvr>
                                    </p:animEffect>
                                  </p:childTnLst>
                                </p:cTn>
                              </p:par>
                              <p:par>
                                <p:cTn id="18" presetID="10" presetClass="entr" presetSubtype="0" fill="hold" nodeType="withEffect">
                                  <p:stCondLst>
                                    <p:cond delay="200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Chart bld="series"/>
        </p:bldSub>
      </p:bldGraphic>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64">
            <a:extLst>
              <a:ext uri="{FF2B5EF4-FFF2-40B4-BE49-F238E27FC236}">
                <a16:creationId xmlns:a16="http://schemas.microsoft.com/office/drawing/2014/main" id="{D95DC96F-DCE4-B28B-5530-3FED10A31ED4}"/>
              </a:ext>
            </a:extLst>
          </p:cNvPr>
          <p:cNvSpPr/>
          <p:nvPr/>
        </p:nvSpPr>
        <p:spPr>
          <a:xfrm>
            <a:off x="475129" y="1586754"/>
            <a:ext cx="11241741" cy="4773706"/>
          </a:xfrm>
          <a:prstGeom prst="roundRect">
            <a:avLst>
              <a:gd name="adj" fmla="val 10057"/>
            </a:avLst>
          </a:prstGeom>
          <a:solidFill>
            <a:schemeClr val="bg1">
              <a:alpha val="1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2">
            <a:extLst>
              <a:ext uri="{FF2B5EF4-FFF2-40B4-BE49-F238E27FC236}">
                <a16:creationId xmlns:a16="http://schemas.microsoft.com/office/drawing/2014/main" id="{2EC1BA1A-C6B5-EDB0-F415-2CAA4036441E}"/>
              </a:ext>
            </a:extLst>
          </p:cNvPr>
          <p:cNvGraphicFramePr>
            <a:graphicFrameLocks noGrp="1"/>
          </p:cNvGraphicFramePr>
          <p:nvPr>
            <p:extLst>
              <p:ext uri="{D42A27DB-BD31-4B8C-83A1-F6EECF244321}">
                <p14:modId xmlns:p14="http://schemas.microsoft.com/office/powerpoint/2010/main" val="365322974"/>
              </p:ext>
            </p:extLst>
          </p:nvPr>
        </p:nvGraphicFramePr>
        <p:xfrm>
          <a:off x="812802" y="1586753"/>
          <a:ext cx="10566396" cy="4679411"/>
        </p:xfrm>
        <a:graphic>
          <a:graphicData uri="http://schemas.openxmlformats.org/drawingml/2006/table">
            <a:tbl>
              <a:tblPr firstRow="1" bandRow="1">
                <a:tableStyleId>{5C22544A-7EE6-4342-B048-85BDC9FD1C3A}</a:tableStyleId>
              </a:tblPr>
              <a:tblGrid>
                <a:gridCol w="1761066">
                  <a:extLst>
                    <a:ext uri="{9D8B030D-6E8A-4147-A177-3AD203B41FA5}">
                      <a16:colId xmlns:a16="http://schemas.microsoft.com/office/drawing/2014/main" val="199778516"/>
                    </a:ext>
                  </a:extLst>
                </a:gridCol>
                <a:gridCol w="1761066">
                  <a:extLst>
                    <a:ext uri="{9D8B030D-6E8A-4147-A177-3AD203B41FA5}">
                      <a16:colId xmlns:a16="http://schemas.microsoft.com/office/drawing/2014/main" val="3100177067"/>
                    </a:ext>
                  </a:extLst>
                </a:gridCol>
                <a:gridCol w="1761066">
                  <a:extLst>
                    <a:ext uri="{9D8B030D-6E8A-4147-A177-3AD203B41FA5}">
                      <a16:colId xmlns:a16="http://schemas.microsoft.com/office/drawing/2014/main" val="3810611843"/>
                    </a:ext>
                  </a:extLst>
                </a:gridCol>
                <a:gridCol w="1761066">
                  <a:extLst>
                    <a:ext uri="{9D8B030D-6E8A-4147-A177-3AD203B41FA5}">
                      <a16:colId xmlns:a16="http://schemas.microsoft.com/office/drawing/2014/main" val="52219099"/>
                    </a:ext>
                  </a:extLst>
                </a:gridCol>
                <a:gridCol w="1761066">
                  <a:extLst>
                    <a:ext uri="{9D8B030D-6E8A-4147-A177-3AD203B41FA5}">
                      <a16:colId xmlns:a16="http://schemas.microsoft.com/office/drawing/2014/main" val="862329948"/>
                    </a:ext>
                  </a:extLst>
                </a:gridCol>
                <a:gridCol w="1761066">
                  <a:extLst>
                    <a:ext uri="{9D8B030D-6E8A-4147-A177-3AD203B41FA5}">
                      <a16:colId xmlns:a16="http://schemas.microsoft.com/office/drawing/2014/main" val="1247946505"/>
                    </a:ext>
                  </a:extLst>
                </a:gridCol>
              </a:tblGrid>
              <a:tr h="858065">
                <a:tc>
                  <a:txBody>
                    <a:bodyPr/>
                    <a:lstStyle/>
                    <a:p>
                      <a:pPr algn="ctr"/>
                      <a:r>
                        <a:rPr lang="en-US" sz="1400" dirty="0">
                          <a:solidFill>
                            <a:schemeClr val="accent4"/>
                          </a:solidFill>
                          <a:latin typeface="Montserrat" panose="00000500000000000000" pitchFamily="50" charset="0"/>
                        </a:rPr>
                        <a:t>Account Name </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accent4"/>
                          </a:solidFill>
                          <a:latin typeface="Montserrat" panose="00000500000000000000" pitchFamily="50" charset="0"/>
                        </a:rPr>
                        <a:t>Account Owner</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accent4"/>
                          </a:solidFill>
                          <a:latin typeface="Montserrat" panose="00000500000000000000" pitchFamily="50" charset="0"/>
                        </a:rPr>
                        <a:t>CLV</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accent4"/>
                          </a:solidFill>
                          <a:latin typeface="Montserrat" panose="00000500000000000000" pitchFamily="50" charset="0"/>
                        </a:rPr>
                        <a:t>Rating</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accent4"/>
                          </a:solidFill>
                          <a:latin typeface="Montserrat" panose="00000500000000000000" pitchFamily="50" charset="0"/>
                        </a:rPr>
                        <a:t>Upsell Opportunity</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accent4"/>
                          </a:solidFill>
                          <a:latin typeface="Montserrat" panose="00000500000000000000" pitchFamily="50" charset="0"/>
                        </a:rPr>
                        <a:t>Projected upsell Revenue</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6808257"/>
                  </a:ext>
                </a:extLst>
              </a:tr>
              <a:tr h="636891">
                <a:tc>
                  <a:txBody>
                    <a:bodyPr/>
                    <a:lstStyle/>
                    <a:p>
                      <a:pPr algn="ctr"/>
                      <a:r>
                        <a:rPr lang="en-US" sz="1200" dirty="0">
                          <a:solidFill>
                            <a:schemeClr val="bg1"/>
                          </a:solidFill>
                          <a:latin typeface="Montserrat" panose="00000500000000000000" pitchFamily="50" charset="0"/>
                        </a:rPr>
                        <a:t>ABC Corp</a:t>
                      </a:r>
                    </a:p>
                  </a:txBody>
                  <a:tcPr anchor="ctr">
                    <a:lnL w="12700" cmpd="sng">
                      <a:noFill/>
                    </a:lnL>
                    <a:lnR w="3175" cap="flat" cmpd="sng" algn="ctr">
                      <a:solidFill>
                        <a:schemeClr val="accent2"/>
                      </a:solidFill>
                      <a:prstDash val="dash"/>
                      <a:round/>
                      <a:headEnd type="none" w="med" len="med"/>
                      <a:tailEnd type="none" w="med" len="med"/>
                    </a:lnR>
                    <a:lnT w="6350" cap="flat" cmpd="sng" algn="ctr">
                      <a:noFill/>
                      <a:prstDash val="solid"/>
                      <a:round/>
                      <a:headEnd type="none" w="med" len="med"/>
                      <a:tailEnd type="none" w="med" len="med"/>
                    </a:lnT>
                    <a:lnB w="3175" cap="flat" cmpd="sng" algn="ctr">
                      <a:solidFill>
                        <a:schemeClr val="accent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latin typeface="Montserrat" panose="00000500000000000000" pitchFamily="50" charset="0"/>
                        </a:rPr>
                        <a:t>Amy Greene</a:t>
                      </a:r>
                    </a:p>
                  </a:txBody>
                  <a:tcPr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6350" cap="flat" cmpd="sng" algn="ctr">
                      <a:noFill/>
                      <a:prstDash val="solid"/>
                      <a:round/>
                      <a:headEnd type="none" w="med" len="med"/>
                      <a:tailEnd type="none" w="med" len="med"/>
                    </a:lnT>
                    <a:lnB w="3175" cap="flat" cmpd="sng" algn="ctr">
                      <a:solidFill>
                        <a:schemeClr val="accent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latin typeface="Montserrat" panose="00000500000000000000" pitchFamily="50" charset="0"/>
                        </a:rPr>
                        <a:t>$56K</a:t>
                      </a:r>
                    </a:p>
                  </a:txBody>
                  <a:tcPr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6350" cap="flat" cmpd="sng" algn="ctr">
                      <a:noFill/>
                      <a:prstDash val="solid"/>
                      <a:round/>
                      <a:headEnd type="none" w="med" len="med"/>
                      <a:tailEnd type="none" w="med" len="med"/>
                    </a:lnT>
                    <a:lnB w="3175" cap="flat" cmpd="sng" algn="ctr">
                      <a:solidFill>
                        <a:schemeClr val="accent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chemeClr val="bg1"/>
                        </a:solidFill>
                        <a:latin typeface="Montserrat" panose="00000500000000000000" pitchFamily="50" charset="0"/>
                      </a:endParaRPr>
                    </a:p>
                  </a:txBody>
                  <a:tcPr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6350" cap="flat" cmpd="sng" algn="ctr">
                      <a:noFill/>
                      <a:prstDash val="solid"/>
                      <a:round/>
                      <a:headEnd type="none" w="med" len="med"/>
                      <a:tailEnd type="none" w="med" len="med"/>
                    </a:lnT>
                    <a:lnB w="3175" cap="flat" cmpd="sng" algn="ctr">
                      <a:solidFill>
                        <a:schemeClr val="accent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accent2">
                              <a:lumMod val="60000"/>
                              <a:lumOff val="40000"/>
                            </a:schemeClr>
                          </a:solidFill>
                          <a:latin typeface="Montserrat" panose="00000500000000000000" pitchFamily="50" charset="0"/>
                          <a:sym typeface="Wingdings 3" panose="05040102010807070707" pitchFamily="18" charset="2"/>
                        </a:rPr>
                        <a:t></a:t>
                      </a:r>
                      <a:endParaRPr lang="en-US" sz="1800" dirty="0">
                        <a:solidFill>
                          <a:schemeClr val="accent2">
                            <a:lumMod val="60000"/>
                            <a:lumOff val="40000"/>
                          </a:schemeClr>
                        </a:solidFill>
                        <a:latin typeface="Montserrat" panose="00000500000000000000" pitchFamily="50" charset="0"/>
                      </a:endParaRPr>
                    </a:p>
                  </a:txBody>
                  <a:tcPr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6350" cap="flat" cmpd="sng" algn="ctr">
                      <a:noFill/>
                      <a:prstDash val="solid"/>
                      <a:round/>
                      <a:headEnd type="none" w="med" len="med"/>
                      <a:tailEnd type="none" w="med" len="med"/>
                    </a:lnT>
                    <a:lnB w="3175" cap="flat" cmpd="sng" algn="ctr">
                      <a:solidFill>
                        <a:schemeClr val="accent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latin typeface="Montserrat" panose="00000500000000000000" pitchFamily="50" charset="0"/>
                        </a:rPr>
                        <a:t>$20K</a:t>
                      </a:r>
                    </a:p>
                  </a:txBody>
                  <a:tcPr anchor="ctr">
                    <a:lnL w="3175" cap="flat" cmpd="sng" algn="ctr">
                      <a:solidFill>
                        <a:schemeClr val="accent2"/>
                      </a:solidFill>
                      <a:prstDash val="dash"/>
                      <a:round/>
                      <a:headEnd type="none" w="med" len="med"/>
                      <a:tailEnd type="none" w="med" len="med"/>
                    </a:lnL>
                    <a:lnR w="12700" cmpd="sng">
                      <a:noFill/>
                    </a:lnR>
                    <a:lnT w="6350" cap="flat" cmpd="sng" algn="ctr">
                      <a:noFill/>
                      <a:prstDash val="solid"/>
                      <a:round/>
                      <a:headEnd type="none" w="med" len="med"/>
                      <a:tailEnd type="none" w="med" len="med"/>
                    </a:lnT>
                    <a:lnB w="3175" cap="flat" cmpd="sng" algn="ctr">
                      <a:solidFill>
                        <a:schemeClr val="accent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0208089"/>
                  </a:ext>
                </a:extLst>
              </a:tr>
              <a:tr h="636891">
                <a:tc>
                  <a:txBody>
                    <a:bodyPr/>
                    <a:lstStyle/>
                    <a:p>
                      <a:pPr algn="ctr"/>
                      <a:r>
                        <a:rPr lang="en-US" sz="1200" dirty="0">
                          <a:solidFill>
                            <a:schemeClr val="bg1"/>
                          </a:solidFill>
                          <a:latin typeface="Montserrat" panose="00000500000000000000" pitchFamily="50" charset="0"/>
                        </a:rPr>
                        <a:t>Awesome LLC</a:t>
                      </a:r>
                    </a:p>
                  </a:txBody>
                  <a:tcPr anchor="ctr">
                    <a:lnL w="12700" cmpd="sng">
                      <a:noFill/>
                    </a:lnL>
                    <a:lnR w="3175" cap="flat" cmpd="sng" algn="ctr">
                      <a:solidFill>
                        <a:schemeClr val="accent2"/>
                      </a:solidFill>
                      <a:prstDash val="dash"/>
                      <a:round/>
                      <a:headEnd type="none" w="med" len="med"/>
                      <a:tailEnd type="none" w="med" len="med"/>
                    </a:lnR>
                    <a:lnT w="3175" cap="flat" cmpd="sng" algn="ctr">
                      <a:solidFill>
                        <a:schemeClr val="accent2"/>
                      </a:solidFill>
                      <a:prstDash val="dash"/>
                      <a:round/>
                      <a:headEnd type="none" w="med" len="med"/>
                      <a:tailEnd type="none" w="med" len="med"/>
                    </a:lnT>
                    <a:lnB w="3175" cap="flat" cmpd="sng" algn="ctr">
                      <a:solidFill>
                        <a:schemeClr val="accent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latin typeface="Montserrat" panose="00000500000000000000" pitchFamily="50" charset="0"/>
                        </a:rPr>
                        <a:t>Eugene Kim</a:t>
                      </a:r>
                    </a:p>
                  </a:txBody>
                  <a:tcPr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3175" cap="flat" cmpd="sng" algn="ctr">
                      <a:solidFill>
                        <a:schemeClr val="accent2"/>
                      </a:solidFill>
                      <a:prstDash val="dash"/>
                      <a:round/>
                      <a:headEnd type="none" w="med" len="med"/>
                      <a:tailEnd type="none" w="med" len="med"/>
                    </a:lnT>
                    <a:lnB w="3175" cap="flat" cmpd="sng" algn="ctr">
                      <a:solidFill>
                        <a:schemeClr val="accent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latin typeface="Montserrat" panose="00000500000000000000" pitchFamily="50" charset="0"/>
                        </a:rPr>
                        <a:t>$60K</a:t>
                      </a:r>
                    </a:p>
                  </a:txBody>
                  <a:tcPr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3175" cap="flat" cmpd="sng" algn="ctr">
                      <a:solidFill>
                        <a:schemeClr val="accent2"/>
                      </a:solidFill>
                      <a:prstDash val="dash"/>
                      <a:round/>
                      <a:headEnd type="none" w="med" len="med"/>
                      <a:tailEnd type="none" w="med" len="med"/>
                    </a:lnT>
                    <a:lnB w="3175" cap="flat" cmpd="sng" algn="ctr">
                      <a:solidFill>
                        <a:schemeClr val="accent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chemeClr val="bg1"/>
                        </a:solidFill>
                        <a:latin typeface="Montserrat" panose="00000500000000000000" pitchFamily="50" charset="0"/>
                      </a:endParaRPr>
                    </a:p>
                  </a:txBody>
                  <a:tcPr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3175" cap="flat" cmpd="sng" algn="ctr">
                      <a:solidFill>
                        <a:schemeClr val="accent2"/>
                      </a:solidFill>
                      <a:prstDash val="dash"/>
                      <a:round/>
                      <a:headEnd type="none" w="med" len="med"/>
                      <a:tailEnd type="none" w="med" len="med"/>
                    </a:lnT>
                    <a:lnB w="3175" cap="flat" cmpd="sng" algn="ctr">
                      <a:solidFill>
                        <a:schemeClr val="accent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accent3"/>
                          </a:solidFill>
                          <a:latin typeface="Montserrat" panose="00000500000000000000" pitchFamily="50" charset="0"/>
                          <a:sym typeface="Wingdings 3" panose="05040102010807070707" pitchFamily="18" charset="2"/>
                        </a:rPr>
                        <a:t></a:t>
                      </a:r>
                      <a:endParaRPr lang="en-US" sz="1800" dirty="0">
                        <a:solidFill>
                          <a:schemeClr val="accent3"/>
                        </a:solidFill>
                        <a:latin typeface="Montserrat" panose="00000500000000000000" pitchFamily="50" charset="0"/>
                      </a:endParaRPr>
                    </a:p>
                  </a:txBody>
                  <a:tcPr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3175" cap="flat" cmpd="sng" algn="ctr">
                      <a:solidFill>
                        <a:schemeClr val="accent2"/>
                      </a:solidFill>
                      <a:prstDash val="dash"/>
                      <a:round/>
                      <a:headEnd type="none" w="med" len="med"/>
                      <a:tailEnd type="none" w="med" len="med"/>
                    </a:lnT>
                    <a:lnB w="3175" cap="flat" cmpd="sng" algn="ctr">
                      <a:solidFill>
                        <a:schemeClr val="accent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latin typeface="Montserrat" panose="00000500000000000000" pitchFamily="50" charset="0"/>
                        </a:rPr>
                        <a:t>$2K</a:t>
                      </a:r>
                    </a:p>
                  </a:txBody>
                  <a:tcPr anchor="ctr">
                    <a:lnL w="3175" cap="flat" cmpd="sng" algn="ctr">
                      <a:solidFill>
                        <a:schemeClr val="accent2"/>
                      </a:solidFill>
                      <a:prstDash val="dash"/>
                      <a:round/>
                      <a:headEnd type="none" w="med" len="med"/>
                      <a:tailEnd type="none" w="med" len="med"/>
                    </a:lnL>
                    <a:lnR w="12700" cmpd="sng">
                      <a:noFill/>
                    </a:lnR>
                    <a:lnT w="3175" cap="flat" cmpd="sng" algn="ctr">
                      <a:solidFill>
                        <a:schemeClr val="accent2"/>
                      </a:solidFill>
                      <a:prstDash val="dash"/>
                      <a:round/>
                      <a:headEnd type="none" w="med" len="med"/>
                      <a:tailEnd type="none" w="med" len="med"/>
                    </a:lnT>
                    <a:lnB w="3175" cap="flat" cmpd="sng" algn="ctr">
                      <a:solidFill>
                        <a:schemeClr val="accent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1532300"/>
                  </a:ext>
                </a:extLst>
              </a:tr>
              <a:tr h="636891">
                <a:tc>
                  <a:txBody>
                    <a:bodyPr/>
                    <a:lstStyle/>
                    <a:p>
                      <a:pPr algn="ctr"/>
                      <a:r>
                        <a:rPr lang="en-US" sz="1200" dirty="0">
                          <a:solidFill>
                            <a:schemeClr val="bg1"/>
                          </a:solidFill>
                          <a:latin typeface="Montserrat" panose="00000500000000000000" pitchFamily="50" charset="0"/>
                        </a:rPr>
                        <a:t>Smart Ltd</a:t>
                      </a:r>
                    </a:p>
                  </a:txBody>
                  <a:tcPr anchor="ctr">
                    <a:lnL w="12700" cmpd="sng">
                      <a:noFill/>
                    </a:lnL>
                    <a:lnR w="3175" cap="flat" cmpd="sng" algn="ctr">
                      <a:solidFill>
                        <a:schemeClr val="accent2"/>
                      </a:solidFill>
                      <a:prstDash val="dash"/>
                      <a:round/>
                      <a:headEnd type="none" w="med" len="med"/>
                      <a:tailEnd type="none" w="med" len="med"/>
                    </a:lnR>
                    <a:lnT w="3175" cap="flat" cmpd="sng" algn="ctr">
                      <a:solidFill>
                        <a:schemeClr val="accent2"/>
                      </a:solidFill>
                      <a:prstDash val="dash"/>
                      <a:round/>
                      <a:headEnd type="none" w="med" len="med"/>
                      <a:tailEnd type="none" w="med" len="med"/>
                    </a:lnT>
                    <a:lnB w="3175" cap="flat" cmpd="sng" algn="ctr">
                      <a:solidFill>
                        <a:schemeClr val="accent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latin typeface="Montserrat" panose="00000500000000000000" pitchFamily="50" charset="0"/>
                        </a:rPr>
                        <a:t>Daniel Gould</a:t>
                      </a:r>
                    </a:p>
                  </a:txBody>
                  <a:tcPr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3175" cap="flat" cmpd="sng" algn="ctr">
                      <a:solidFill>
                        <a:schemeClr val="accent2"/>
                      </a:solidFill>
                      <a:prstDash val="dash"/>
                      <a:round/>
                      <a:headEnd type="none" w="med" len="med"/>
                      <a:tailEnd type="none" w="med" len="med"/>
                    </a:lnT>
                    <a:lnB w="3175" cap="flat" cmpd="sng" algn="ctr">
                      <a:solidFill>
                        <a:schemeClr val="accent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latin typeface="Montserrat" panose="00000500000000000000" pitchFamily="50" charset="0"/>
                        </a:rPr>
                        <a:t>$45K</a:t>
                      </a:r>
                    </a:p>
                  </a:txBody>
                  <a:tcPr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3175" cap="flat" cmpd="sng" algn="ctr">
                      <a:solidFill>
                        <a:schemeClr val="accent2"/>
                      </a:solidFill>
                      <a:prstDash val="dash"/>
                      <a:round/>
                      <a:headEnd type="none" w="med" len="med"/>
                      <a:tailEnd type="none" w="med" len="med"/>
                    </a:lnT>
                    <a:lnB w="3175" cap="flat" cmpd="sng" algn="ctr">
                      <a:solidFill>
                        <a:schemeClr val="accent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chemeClr val="bg1"/>
                        </a:solidFill>
                        <a:latin typeface="Montserrat" panose="00000500000000000000" pitchFamily="50" charset="0"/>
                      </a:endParaRPr>
                    </a:p>
                  </a:txBody>
                  <a:tcPr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3175" cap="flat" cmpd="sng" algn="ctr">
                      <a:solidFill>
                        <a:schemeClr val="accent2"/>
                      </a:solidFill>
                      <a:prstDash val="dash"/>
                      <a:round/>
                      <a:headEnd type="none" w="med" len="med"/>
                      <a:tailEnd type="none" w="med" len="med"/>
                    </a:lnT>
                    <a:lnB w="3175" cap="flat" cmpd="sng" algn="ctr">
                      <a:solidFill>
                        <a:schemeClr val="accent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accent2">
                              <a:lumMod val="60000"/>
                              <a:lumOff val="40000"/>
                            </a:schemeClr>
                          </a:solidFill>
                          <a:latin typeface="Montserrat" panose="00000500000000000000" pitchFamily="50" charset="0"/>
                          <a:sym typeface="Wingdings 3" panose="05040102010807070707" pitchFamily="18" charset="2"/>
                        </a:rPr>
                        <a:t></a:t>
                      </a:r>
                      <a:endParaRPr lang="en-US" sz="1800" dirty="0">
                        <a:solidFill>
                          <a:schemeClr val="accent2">
                            <a:lumMod val="60000"/>
                            <a:lumOff val="40000"/>
                          </a:schemeClr>
                        </a:solidFill>
                        <a:latin typeface="Montserrat" panose="00000500000000000000" pitchFamily="50" charset="0"/>
                      </a:endParaRPr>
                    </a:p>
                  </a:txBody>
                  <a:tcPr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3175" cap="flat" cmpd="sng" algn="ctr">
                      <a:solidFill>
                        <a:schemeClr val="accent2"/>
                      </a:solidFill>
                      <a:prstDash val="dash"/>
                      <a:round/>
                      <a:headEnd type="none" w="med" len="med"/>
                      <a:tailEnd type="none" w="med" len="med"/>
                    </a:lnT>
                    <a:lnB w="3175" cap="flat" cmpd="sng" algn="ctr">
                      <a:solidFill>
                        <a:schemeClr val="accent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latin typeface="Montserrat" panose="00000500000000000000" pitchFamily="50" charset="0"/>
                        </a:rPr>
                        <a:t>$13K</a:t>
                      </a:r>
                    </a:p>
                  </a:txBody>
                  <a:tcPr anchor="ctr">
                    <a:lnL w="3175" cap="flat" cmpd="sng" algn="ctr">
                      <a:solidFill>
                        <a:schemeClr val="accent2"/>
                      </a:solidFill>
                      <a:prstDash val="dash"/>
                      <a:round/>
                      <a:headEnd type="none" w="med" len="med"/>
                      <a:tailEnd type="none" w="med" len="med"/>
                    </a:lnL>
                    <a:lnR w="12700" cmpd="sng">
                      <a:noFill/>
                    </a:lnR>
                    <a:lnT w="3175" cap="flat" cmpd="sng" algn="ctr">
                      <a:solidFill>
                        <a:schemeClr val="accent2"/>
                      </a:solidFill>
                      <a:prstDash val="dash"/>
                      <a:round/>
                      <a:headEnd type="none" w="med" len="med"/>
                      <a:tailEnd type="none" w="med" len="med"/>
                    </a:lnT>
                    <a:lnB w="3175" cap="flat" cmpd="sng" algn="ctr">
                      <a:solidFill>
                        <a:schemeClr val="accent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8464939"/>
                  </a:ext>
                </a:extLst>
              </a:tr>
              <a:tr h="636891">
                <a:tc>
                  <a:txBody>
                    <a:bodyPr/>
                    <a:lstStyle/>
                    <a:p>
                      <a:pPr algn="ctr"/>
                      <a:r>
                        <a:rPr lang="en-US" sz="1200" dirty="0">
                          <a:solidFill>
                            <a:schemeClr val="bg1"/>
                          </a:solidFill>
                          <a:latin typeface="Montserrat" panose="00000500000000000000" pitchFamily="50" charset="0"/>
                        </a:rPr>
                        <a:t>XYZ Company</a:t>
                      </a:r>
                    </a:p>
                  </a:txBody>
                  <a:tcPr anchor="ctr">
                    <a:lnL w="12700" cmpd="sng">
                      <a:noFill/>
                    </a:lnL>
                    <a:lnR w="3175" cap="flat" cmpd="sng" algn="ctr">
                      <a:solidFill>
                        <a:schemeClr val="accent2"/>
                      </a:solidFill>
                      <a:prstDash val="dash"/>
                      <a:round/>
                      <a:headEnd type="none" w="med" len="med"/>
                      <a:tailEnd type="none" w="med" len="med"/>
                    </a:lnR>
                    <a:lnT w="3175" cap="flat" cmpd="sng" algn="ctr">
                      <a:solidFill>
                        <a:schemeClr val="accent2"/>
                      </a:solidFill>
                      <a:prstDash val="dash"/>
                      <a:round/>
                      <a:headEnd type="none" w="med" len="med"/>
                      <a:tailEnd type="none" w="med" len="med"/>
                    </a:lnT>
                    <a:lnB w="3175" cap="flat" cmpd="sng" algn="ctr">
                      <a:solidFill>
                        <a:schemeClr val="accent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latin typeface="Montserrat" panose="00000500000000000000" pitchFamily="50" charset="0"/>
                        </a:rPr>
                        <a:t>David Kramer</a:t>
                      </a:r>
                    </a:p>
                  </a:txBody>
                  <a:tcPr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3175" cap="flat" cmpd="sng" algn="ctr">
                      <a:solidFill>
                        <a:schemeClr val="accent2"/>
                      </a:solidFill>
                      <a:prstDash val="dash"/>
                      <a:round/>
                      <a:headEnd type="none" w="med" len="med"/>
                      <a:tailEnd type="none" w="med" len="med"/>
                    </a:lnT>
                    <a:lnB w="3175" cap="flat" cmpd="sng" algn="ctr">
                      <a:solidFill>
                        <a:schemeClr val="accent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latin typeface="Montserrat" panose="00000500000000000000" pitchFamily="50" charset="0"/>
                        </a:rPr>
                        <a:t>$56K</a:t>
                      </a:r>
                    </a:p>
                  </a:txBody>
                  <a:tcPr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3175" cap="flat" cmpd="sng" algn="ctr">
                      <a:solidFill>
                        <a:schemeClr val="accent2"/>
                      </a:solidFill>
                      <a:prstDash val="dash"/>
                      <a:round/>
                      <a:headEnd type="none" w="med" len="med"/>
                      <a:tailEnd type="none" w="med" len="med"/>
                    </a:lnT>
                    <a:lnB w="3175" cap="flat" cmpd="sng" algn="ctr">
                      <a:solidFill>
                        <a:schemeClr val="accent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chemeClr val="bg1"/>
                        </a:solidFill>
                        <a:latin typeface="Montserrat" panose="00000500000000000000" pitchFamily="50" charset="0"/>
                      </a:endParaRPr>
                    </a:p>
                  </a:txBody>
                  <a:tcPr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3175" cap="flat" cmpd="sng" algn="ctr">
                      <a:solidFill>
                        <a:schemeClr val="accent2"/>
                      </a:solidFill>
                      <a:prstDash val="dash"/>
                      <a:round/>
                      <a:headEnd type="none" w="med" len="med"/>
                      <a:tailEnd type="none" w="med" len="med"/>
                    </a:lnT>
                    <a:lnB w="3175" cap="flat" cmpd="sng" algn="ctr">
                      <a:solidFill>
                        <a:schemeClr val="accent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dirty="0">
                          <a:solidFill>
                            <a:schemeClr val="accent1">
                              <a:lumMod val="50000"/>
                              <a:lumOff val="50000"/>
                            </a:schemeClr>
                          </a:solidFill>
                          <a:latin typeface="Montserrat" panose="00000500000000000000" pitchFamily="50" charset="0"/>
                        </a:rPr>
                        <a:t>?</a:t>
                      </a:r>
                    </a:p>
                  </a:txBody>
                  <a:tcPr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3175" cap="flat" cmpd="sng" algn="ctr">
                      <a:solidFill>
                        <a:schemeClr val="accent2"/>
                      </a:solidFill>
                      <a:prstDash val="dash"/>
                      <a:round/>
                      <a:headEnd type="none" w="med" len="med"/>
                      <a:tailEnd type="none" w="med" len="med"/>
                    </a:lnT>
                    <a:lnB w="3175" cap="flat" cmpd="sng" algn="ctr">
                      <a:solidFill>
                        <a:schemeClr val="accent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latin typeface="Montserrat" panose="00000500000000000000" pitchFamily="50" charset="0"/>
                        </a:rPr>
                        <a:t>$18K</a:t>
                      </a:r>
                    </a:p>
                  </a:txBody>
                  <a:tcPr anchor="ctr">
                    <a:lnL w="3175" cap="flat" cmpd="sng" algn="ctr">
                      <a:solidFill>
                        <a:schemeClr val="accent2"/>
                      </a:solidFill>
                      <a:prstDash val="dash"/>
                      <a:round/>
                      <a:headEnd type="none" w="med" len="med"/>
                      <a:tailEnd type="none" w="med" len="med"/>
                    </a:lnL>
                    <a:lnR w="12700" cmpd="sng">
                      <a:noFill/>
                    </a:lnR>
                    <a:lnT w="3175" cap="flat" cmpd="sng" algn="ctr">
                      <a:solidFill>
                        <a:schemeClr val="accent2"/>
                      </a:solidFill>
                      <a:prstDash val="dash"/>
                      <a:round/>
                      <a:headEnd type="none" w="med" len="med"/>
                      <a:tailEnd type="none" w="med" len="med"/>
                    </a:lnT>
                    <a:lnB w="3175" cap="flat" cmpd="sng" algn="ctr">
                      <a:solidFill>
                        <a:schemeClr val="accent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4013273"/>
                  </a:ext>
                </a:extLst>
              </a:tr>
              <a:tr h="636891">
                <a:tc>
                  <a:txBody>
                    <a:bodyPr/>
                    <a:lstStyle/>
                    <a:p>
                      <a:pPr algn="ctr"/>
                      <a:r>
                        <a:rPr lang="en-US" sz="1200" dirty="0">
                          <a:solidFill>
                            <a:schemeClr val="bg1"/>
                          </a:solidFill>
                          <a:latin typeface="Montserrat" panose="00000500000000000000" pitchFamily="50" charset="0"/>
                        </a:rPr>
                        <a:t>Great Group</a:t>
                      </a:r>
                    </a:p>
                  </a:txBody>
                  <a:tcPr anchor="ctr">
                    <a:lnL w="12700" cmpd="sng">
                      <a:noFill/>
                    </a:lnL>
                    <a:lnR w="3175" cap="flat" cmpd="sng" algn="ctr">
                      <a:solidFill>
                        <a:schemeClr val="accent2"/>
                      </a:solidFill>
                      <a:prstDash val="dash"/>
                      <a:round/>
                      <a:headEnd type="none" w="med" len="med"/>
                      <a:tailEnd type="none" w="med" len="med"/>
                    </a:lnR>
                    <a:lnT w="3175" cap="flat" cmpd="sng" algn="ctr">
                      <a:solidFill>
                        <a:schemeClr val="accent2"/>
                      </a:solidFill>
                      <a:prstDash val="dash"/>
                      <a:round/>
                      <a:headEnd type="none" w="med" len="med"/>
                      <a:tailEnd type="none" w="med" len="med"/>
                    </a:lnT>
                    <a:lnB w="3175" cap="flat" cmpd="sng" algn="ctr">
                      <a:solidFill>
                        <a:schemeClr val="accent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latin typeface="Montserrat" panose="00000500000000000000" pitchFamily="50" charset="0"/>
                        </a:rPr>
                        <a:t>Holly Wang</a:t>
                      </a:r>
                    </a:p>
                  </a:txBody>
                  <a:tcPr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3175" cap="flat" cmpd="sng" algn="ctr">
                      <a:solidFill>
                        <a:schemeClr val="accent2"/>
                      </a:solidFill>
                      <a:prstDash val="dash"/>
                      <a:round/>
                      <a:headEnd type="none" w="med" len="med"/>
                      <a:tailEnd type="none" w="med" len="med"/>
                    </a:lnT>
                    <a:lnB w="3175" cap="flat" cmpd="sng" algn="ctr">
                      <a:solidFill>
                        <a:schemeClr val="accent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latin typeface="Montserrat" panose="00000500000000000000" pitchFamily="50" charset="0"/>
                        </a:rPr>
                        <a:t>$60K</a:t>
                      </a:r>
                    </a:p>
                  </a:txBody>
                  <a:tcPr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3175" cap="flat" cmpd="sng" algn="ctr">
                      <a:solidFill>
                        <a:schemeClr val="accent2"/>
                      </a:solidFill>
                      <a:prstDash val="dash"/>
                      <a:round/>
                      <a:headEnd type="none" w="med" len="med"/>
                      <a:tailEnd type="none" w="med" len="med"/>
                    </a:lnT>
                    <a:lnB w="3175" cap="flat" cmpd="sng" algn="ctr">
                      <a:solidFill>
                        <a:schemeClr val="accent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chemeClr val="bg1"/>
                        </a:solidFill>
                        <a:latin typeface="Montserrat" panose="00000500000000000000" pitchFamily="50" charset="0"/>
                      </a:endParaRPr>
                    </a:p>
                  </a:txBody>
                  <a:tcPr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3175" cap="flat" cmpd="sng" algn="ctr">
                      <a:solidFill>
                        <a:schemeClr val="accent2"/>
                      </a:solidFill>
                      <a:prstDash val="dash"/>
                      <a:round/>
                      <a:headEnd type="none" w="med" len="med"/>
                      <a:tailEnd type="none" w="med" len="med"/>
                    </a:lnT>
                    <a:lnB w="3175" cap="flat" cmpd="sng" algn="ctr">
                      <a:solidFill>
                        <a:schemeClr val="accent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accent3"/>
                          </a:solidFill>
                          <a:latin typeface="Montserrat" panose="00000500000000000000" pitchFamily="50" charset="0"/>
                          <a:sym typeface="Wingdings 3" panose="05040102010807070707" pitchFamily="18" charset="2"/>
                        </a:rPr>
                        <a:t></a:t>
                      </a:r>
                      <a:endParaRPr lang="en-US" sz="1800" dirty="0">
                        <a:solidFill>
                          <a:schemeClr val="accent3"/>
                        </a:solidFill>
                        <a:latin typeface="Montserrat" panose="00000500000000000000" pitchFamily="50" charset="0"/>
                      </a:endParaRPr>
                    </a:p>
                  </a:txBody>
                  <a:tcPr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3175" cap="flat" cmpd="sng" algn="ctr">
                      <a:solidFill>
                        <a:schemeClr val="accent2"/>
                      </a:solidFill>
                      <a:prstDash val="dash"/>
                      <a:round/>
                      <a:headEnd type="none" w="med" len="med"/>
                      <a:tailEnd type="none" w="med" len="med"/>
                    </a:lnT>
                    <a:lnB w="3175" cap="flat" cmpd="sng" algn="ctr">
                      <a:solidFill>
                        <a:schemeClr val="accent2"/>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latin typeface="Montserrat" panose="00000500000000000000" pitchFamily="50" charset="0"/>
                        </a:rPr>
                        <a:t>$1K</a:t>
                      </a:r>
                    </a:p>
                  </a:txBody>
                  <a:tcPr anchor="ctr">
                    <a:lnL w="3175" cap="flat" cmpd="sng" algn="ctr">
                      <a:solidFill>
                        <a:schemeClr val="accent2"/>
                      </a:solidFill>
                      <a:prstDash val="dash"/>
                      <a:round/>
                      <a:headEnd type="none" w="med" len="med"/>
                      <a:tailEnd type="none" w="med" len="med"/>
                    </a:lnL>
                    <a:lnR w="12700" cmpd="sng">
                      <a:noFill/>
                    </a:lnR>
                    <a:lnT w="3175" cap="flat" cmpd="sng" algn="ctr">
                      <a:solidFill>
                        <a:schemeClr val="accent2"/>
                      </a:solidFill>
                      <a:prstDash val="dash"/>
                      <a:round/>
                      <a:headEnd type="none" w="med" len="med"/>
                      <a:tailEnd type="none" w="med" len="med"/>
                    </a:lnT>
                    <a:lnB w="3175" cap="flat" cmpd="sng" algn="ctr">
                      <a:solidFill>
                        <a:schemeClr val="accent2"/>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0403866"/>
                  </a:ext>
                </a:extLst>
              </a:tr>
              <a:tr h="636891">
                <a:tc>
                  <a:txBody>
                    <a:bodyPr/>
                    <a:lstStyle/>
                    <a:p>
                      <a:pPr algn="ctr"/>
                      <a:r>
                        <a:rPr lang="en-US" sz="1200" dirty="0">
                          <a:solidFill>
                            <a:schemeClr val="bg1"/>
                          </a:solidFill>
                          <a:latin typeface="Montserrat" panose="00000500000000000000" pitchFamily="50" charset="0"/>
                        </a:rPr>
                        <a:t>EFG Company</a:t>
                      </a:r>
                    </a:p>
                  </a:txBody>
                  <a:tcPr anchor="ctr">
                    <a:lnL w="12700" cmpd="sng">
                      <a:noFill/>
                    </a:lnL>
                    <a:lnR w="3175" cap="flat" cmpd="sng" algn="ctr">
                      <a:solidFill>
                        <a:schemeClr val="accent2"/>
                      </a:solidFill>
                      <a:prstDash val="dash"/>
                      <a:round/>
                      <a:headEnd type="none" w="med" len="med"/>
                      <a:tailEnd type="none" w="med" len="med"/>
                    </a:lnR>
                    <a:lnT w="3175" cap="flat" cmpd="sng" algn="ctr">
                      <a:solidFill>
                        <a:schemeClr val="accent2"/>
                      </a:solidFill>
                      <a:prstDash val="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latin typeface="Montserrat" panose="00000500000000000000" pitchFamily="50" charset="0"/>
                        </a:rPr>
                        <a:t>Jessie Gomez</a:t>
                      </a:r>
                    </a:p>
                  </a:txBody>
                  <a:tcPr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3175" cap="flat" cmpd="sng" algn="ctr">
                      <a:solidFill>
                        <a:schemeClr val="accent2"/>
                      </a:solidFill>
                      <a:prstDash val="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latin typeface="Montserrat" panose="00000500000000000000" pitchFamily="50" charset="0"/>
                        </a:rPr>
                        <a:t>$45K</a:t>
                      </a:r>
                    </a:p>
                  </a:txBody>
                  <a:tcPr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3175" cap="flat" cmpd="sng" algn="ctr">
                      <a:solidFill>
                        <a:schemeClr val="accent2"/>
                      </a:solidFill>
                      <a:prstDash val="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chemeClr val="bg1"/>
                        </a:solidFill>
                        <a:latin typeface="Montserrat" panose="00000500000000000000" pitchFamily="50" charset="0"/>
                      </a:endParaRPr>
                    </a:p>
                  </a:txBody>
                  <a:tcPr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3175" cap="flat" cmpd="sng" algn="ctr">
                      <a:solidFill>
                        <a:schemeClr val="accent2"/>
                      </a:solidFill>
                      <a:prstDash val="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accent3"/>
                          </a:solidFill>
                          <a:latin typeface="Montserrat" panose="00000500000000000000" pitchFamily="50" charset="0"/>
                          <a:sym typeface="Wingdings 3" panose="05040102010807070707" pitchFamily="18" charset="2"/>
                        </a:rPr>
                        <a:t></a:t>
                      </a:r>
                      <a:endParaRPr lang="en-US" sz="1800" dirty="0">
                        <a:solidFill>
                          <a:schemeClr val="accent3"/>
                        </a:solidFill>
                        <a:latin typeface="Montserrat" panose="00000500000000000000" pitchFamily="50" charset="0"/>
                      </a:endParaRPr>
                    </a:p>
                  </a:txBody>
                  <a:tcPr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3175" cap="flat" cmpd="sng" algn="ctr">
                      <a:solidFill>
                        <a:schemeClr val="accent2"/>
                      </a:solidFill>
                      <a:prstDash val="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latin typeface="Montserrat" panose="00000500000000000000" pitchFamily="50" charset="0"/>
                        </a:rPr>
                        <a:t>$25K</a:t>
                      </a:r>
                    </a:p>
                  </a:txBody>
                  <a:tcPr anchor="ctr">
                    <a:lnL w="3175" cap="flat" cmpd="sng" algn="ctr">
                      <a:solidFill>
                        <a:schemeClr val="accent2"/>
                      </a:solidFill>
                      <a:prstDash val="dash"/>
                      <a:round/>
                      <a:headEnd type="none" w="med" len="med"/>
                      <a:tailEnd type="none" w="med" len="med"/>
                    </a:lnL>
                    <a:lnR w="12700" cmpd="sng">
                      <a:noFill/>
                    </a:lnR>
                    <a:lnT w="3175" cap="flat" cmpd="sng" algn="ctr">
                      <a:solidFill>
                        <a:schemeClr val="accent2"/>
                      </a:solidFill>
                      <a:prstDash val="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5519736"/>
                  </a:ext>
                </a:extLst>
              </a:tr>
            </a:tbl>
          </a:graphicData>
        </a:graphic>
      </p:graphicFrame>
      <p:sp>
        <p:nvSpPr>
          <p:cNvPr id="12" name="TextBox 11">
            <a:extLst>
              <a:ext uri="{FF2B5EF4-FFF2-40B4-BE49-F238E27FC236}">
                <a16:creationId xmlns:a16="http://schemas.microsoft.com/office/drawing/2014/main" id="{55B7CF11-63BB-1779-F7A0-4BE2746B13FD}"/>
              </a:ext>
            </a:extLst>
          </p:cNvPr>
          <p:cNvSpPr txBox="1"/>
          <p:nvPr/>
        </p:nvSpPr>
        <p:spPr>
          <a:xfrm>
            <a:off x="3468518" y="530014"/>
            <a:ext cx="5254965" cy="630942"/>
          </a:xfrm>
          <a:prstGeom prst="rect">
            <a:avLst/>
          </a:prstGeom>
          <a:noFill/>
        </p:spPr>
        <p:txBody>
          <a:bodyPr wrap="none" rtlCol="0">
            <a:spAutoFit/>
          </a:bodyPr>
          <a:lstStyle>
            <a:defPPr>
              <a:defRPr lang="en-US"/>
            </a:defPPr>
            <a:lvl1pPr algn="ctr">
              <a:defRPr sz="3500">
                <a:solidFill>
                  <a:schemeClr val="accent2"/>
                </a:solidFill>
                <a:latin typeface="Montserrat" panose="00000500000000000000" pitchFamily="50" charset="0"/>
              </a:defRPr>
            </a:lvl1pPr>
          </a:lstStyle>
          <a:p>
            <a:r>
              <a:rPr lang="en-US" dirty="0">
                <a:gradFill>
                  <a:gsLst>
                    <a:gs pos="64000">
                      <a:schemeClr val="bg2"/>
                    </a:gs>
                    <a:gs pos="0">
                      <a:schemeClr val="accent4"/>
                    </a:gs>
                  </a:gsLst>
                  <a:path path="circle">
                    <a:fillToRect r="100000" b="100000"/>
                  </a:path>
                </a:gradFill>
              </a:rPr>
              <a:t>ACCOUNT UPSELLING</a:t>
            </a:r>
          </a:p>
        </p:txBody>
      </p:sp>
      <p:sp>
        <p:nvSpPr>
          <p:cNvPr id="18" name="Kreis">
            <a:extLst>
              <a:ext uri="{FF2B5EF4-FFF2-40B4-BE49-F238E27FC236}">
                <a16:creationId xmlns:a16="http://schemas.microsoft.com/office/drawing/2014/main" id="{F92F3C86-E6AC-49EC-AB0C-9AA2AA4CBA09}"/>
              </a:ext>
            </a:extLst>
          </p:cNvPr>
          <p:cNvSpPr/>
          <p:nvPr/>
        </p:nvSpPr>
        <p:spPr>
          <a:xfrm>
            <a:off x="6474661" y="3234720"/>
            <a:ext cx="1004801" cy="303016"/>
          </a:xfrm>
          <a:prstGeom prst="roundRect">
            <a:avLst>
              <a:gd name="adj" fmla="val 50000"/>
            </a:avLst>
          </a:prstGeom>
          <a:gradFill flip="none" rotWithShape="1">
            <a:gsLst>
              <a:gs pos="0">
                <a:schemeClr val="accent1">
                  <a:lumMod val="25000"/>
                  <a:lumOff val="75000"/>
                </a:schemeClr>
              </a:gs>
              <a:gs pos="88000">
                <a:schemeClr val="accent1">
                  <a:lumMod val="50000"/>
                  <a:lumOff val="50000"/>
                </a:schemeClr>
              </a:gs>
            </a:gsLst>
            <a:path path="circle">
              <a:fillToRect r="100000" b="100000"/>
            </a:path>
            <a:tileRect l="-100000" t="-100000"/>
          </a:gradFill>
          <a:ln w="12700" cap="flat">
            <a:noFill/>
            <a:miter lim="400000"/>
          </a:ln>
          <a:effectLst/>
        </p:spPr>
        <p:txBody>
          <a:bodyPr wrap="square" lIns="71437" tIns="71437" rIns="71437" bIns="71437" numCol="1" anchor="ctr">
            <a:noAutofit/>
          </a:bodyPr>
          <a:lstStyle/>
          <a:p>
            <a:pPr algn="ctr">
              <a:spcBef>
                <a:spcPts val="2000"/>
              </a:spcBef>
              <a:defRPr>
                <a:latin typeface="Montserrat Regular"/>
                <a:ea typeface="Montserrat Regular"/>
                <a:cs typeface="Montserrat Regular"/>
                <a:sym typeface="Montserrat Regular"/>
              </a:defRPr>
            </a:pPr>
            <a:r>
              <a:rPr lang="en-US" sz="1200" b="1" dirty="0">
                <a:solidFill>
                  <a:schemeClr val="bg1"/>
                </a:solidFill>
                <a:latin typeface="Montserrat" panose="00000500000000000000" pitchFamily="50" charset="0"/>
              </a:rPr>
              <a:t>Hot</a:t>
            </a:r>
            <a:endParaRPr sz="1200" b="1" dirty="0">
              <a:solidFill>
                <a:schemeClr val="bg1"/>
              </a:solidFill>
              <a:latin typeface="Montserrat" panose="00000500000000000000" pitchFamily="50" charset="0"/>
            </a:endParaRPr>
          </a:p>
        </p:txBody>
      </p:sp>
      <p:sp>
        <p:nvSpPr>
          <p:cNvPr id="28" name="Kreis">
            <a:extLst>
              <a:ext uri="{FF2B5EF4-FFF2-40B4-BE49-F238E27FC236}">
                <a16:creationId xmlns:a16="http://schemas.microsoft.com/office/drawing/2014/main" id="{E9C0653D-C616-47D1-A055-59A81F42AF30}"/>
              </a:ext>
            </a:extLst>
          </p:cNvPr>
          <p:cNvSpPr/>
          <p:nvPr/>
        </p:nvSpPr>
        <p:spPr>
          <a:xfrm>
            <a:off x="6474661" y="5184044"/>
            <a:ext cx="1004801" cy="303016"/>
          </a:xfrm>
          <a:prstGeom prst="roundRect">
            <a:avLst>
              <a:gd name="adj" fmla="val 50000"/>
            </a:avLst>
          </a:prstGeom>
          <a:gradFill flip="none" rotWithShape="1">
            <a:gsLst>
              <a:gs pos="0">
                <a:schemeClr val="accent1">
                  <a:lumMod val="25000"/>
                  <a:lumOff val="75000"/>
                </a:schemeClr>
              </a:gs>
              <a:gs pos="88000">
                <a:schemeClr val="accent1">
                  <a:lumMod val="50000"/>
                  <a:lumOff val="50000"/>
                </a:schemeClr>
              </a:gs>
            </a:gsLst>
            <a:path path="circle">
              <a:fillToRect r="100000" b="100000"/>
            </a:path>
            <a:tileRect l="-100000" t="-100000"/>
          </a:gradFill>
          <a:ln w="12700" cap="flat">
            <a:noFill/>
            <a:miter lim="400000"/>
          </a:ln>
          <a:effectLst/>
        </p:spPr>
        <p:txBody>
          <a:bodyPr wrap="square" lIns="71437" tIns="71437" rIns="71437" bIns="71437" numCol="1" anchor="ctr">
            <a:noAutofit/>
          </a:bodyPr>
          <a:lstStyle/>
          <a:p>
            <a:pPr algn="ctr">
              <a:spcBef>
                <a:spcPts val="2000"/>
              </a:spcBef>
              <a:defRPr>
                <a:latin typeface="Montserrat Regular"/>
                <a:ea typeface="Montserrat Regular"/>
                <a:cs typeface="Montserrat Regular"/>
                <a:sym typeface="Montserrat Regular"/>
              </a:defRPr>
            </a:pPr>
            <a:r>
              <a:rPr lang="en-US" sz="1200" b="1" dirty="0">
                <a:solidFill>
                  <a:schemeClr val="bg1"/>
                </a:solidFill>
                <a:latin typeface="Montserrat" panose="00000500000000000000" pitchFamily="50" charset="0"/>
              </a:rPr>
              <a:t>Hot</a:t>
            </a:r>
            <a:endParaRPr sz="1200" b="1" dirty="0">
              <a:solidFill>
                <a:schemeClr val="bg1"/>
              </a:solidFill>
              <a:latin typeface="Montserrat" panose="00000500000000000000" pitchFamily="50" charset="0"/>
            </a:endParaRPr>
          </a:p>
        </p:txBody>
      </p:sp>
      <p:sp>
        <p:nvSpPr>
          <p:cNvPr id="15" name="Kreis">
            <a:extLst>
              <a:ext uri="{FF2B5EF4-FFF2-40B4-BE49-F238E27FC236}">
                <a16:creationId xmlns:a16="http://schemas.microsoft.com/office/drawing/2014/main" id="{3A1DDF9A-4346-4C1C-92F4-9FB332B5328D}"/>
              </a:ext>
            </a:extLst>
          </p:cNvPr>
          <p:cNvSpPr/>
          <p:nvPr/>
        </p:nvSpPr>
        <p:spPr>
          <a:xfrm>
            <a:off x="6474661" y="2597429"/>
            <a:ext cx="1004802" cy="303015"/>
          </a:xfrm>
          <a:prstGeom prst="roundRect">
            <a:avLst>
              <a:gd name="adj" fmla="val 50000"/>
            </a:avLst>
          </a:prstGeom>
          <a:gradFill flip="none" rotWithShape="1">
            <a:gsLst>
              <a:gs pos="0">
                <a:schemeClr val="accent2">
                  <a:lumMod val="60000"/>
                  <a:lumOff val="40000"/>
                </a:schemeClr>
              </a:gs>
              <a:gs pos="88000">
                <a:schemeClr val="accent2">
                  <a:lumMod val="75000"/>
                </a:schemeClr>
              </a:gs>
            </a:gsLst>
            <a:path path="circle">
              <a:fillToRect r="100000" b="100000"/>
            </a:path>
            <a:tileRect l="-100000" t="-100000"/>
          </a:gradFill>
          <a:ln w="12700" cap="flat">
            <a:noFill/>
            <a:miter lim="400000"/>
          </a:ln>
          <a:effectLst/>
        </p:spPr>
        <p:txBody>
          <a:bodyPr wrap="square" lIns="71437" tIns="71437" rIns="71437" bIns="71437" numCol="1" anchor="ctr">
            <a:noAutofit/>
          </a:bodyPr>
          <a:lstStyle/>
          <a:p>
            <a:pPr algn="ctr">
              <a:spcBef>
                <a:spcPts val="2000"/>
              </a:spcBef>
              <a:defRPr>
                <a:latin typeface="Montserrat Regular"/>
                <a:ea typeface="Montserrat Regular"/>
                <a:cs typeface="Montserrat Regular"/>
                <a:sym typeface="Montserrat Regular"/>
              </a:defRPr>
            </a:pPr>
            <a:r>
              <a:rPr lang="en-US" sz="1200" b="1" dirty="0">
                <a:solidFill>
                  <a:schemeClr val="bg1"/>
                </a:solidFill>
                <a:latin typeface="Montserrat" panose="00000500000000000000" pitchFamily="50" charset="0"/>
              </a:rPr>
              <a:t>Warm</a:t>
            </a:r>
            <a:endParaRPr sz="1200" b="1" dirty="0">
              <a:solidFill>
                <a:schemeClr val="bg1"/>
              </a:solidFill>
              <a:latin typeface="Montserrat" panose="00000500000000000000" pitchFamily="50" charset="0"/>
            </a:endParaRPr>
          </a:p>
        </p:txBody>
      </p:sp>
      <p:sp>
        <p:nvSpPr>
          <p:cNvPr id="22" name="Kreis">
            <a:extLst>
              <a:ext uri="{FF2B5EF4-FFF2-40B4-BE49-F238E27FC236}">
                <a16:creationId xmlns:a16="http://schemas.microsoft.com/office/drawing/2014/main" id="{14A8FFB7-5101-42A2-A4C5-5F19FBC41864}"/>
              </a:ext>
            </a:extLst>
          </p:cNvPr>
          <p:cNvSpPr/>
          <p:nvPr/>
        </p:nvSpPr>
        <p:spPr>
          <a:xfrm>
            <a:off x="6474661" y="3872010"/>
            <a:ext cx="1004801" cy="303016"/>
          </a:xfrm>
          <a:prstGeom prst="roundRect">
            <a:avLst>
              <a:gd name="adj" fmla="val 50000"/>
            </a:avLst>
          </a:prstGeom>
          <a:gradFill flip="none" rotWithShape="1">
            <a:gsLst>
              <a:gs pos="0">
                <a:schemeClr val="accent2">
                  <a:lumMod val="60000"/>
                  <a:lumOff val="40000"/>
                </a:schemeClr>
              </a:gs>
              <a:gs pos="88000">
                <a:schemeClr val="accent2">
                  <a:lumMod val="75000"/>
                </a:schemeClr>
              </a:gs>
            </a:gsLst>
            <a:path path="circle">
              <a:fillToRect r="100000" b="100000"/>
            </a:path>
            <a:tileRect l="-100000" t="-100000"/>
          </a:gradFill>
          <a:ln w="12700" cap="flat">
            <a:noFill/>
            <a:miter lim="400000"/>
          </a:ln>
          <a:effectLst/>
        </p:spPr>
        <p:txBody>
          <a:bodyPr wrap="square" lIns="71437" tIns="71437" rIns="71437" bIns="71437" numCol="1" anchor="ctr">
            <a:noAutofit/>
          </a:bodyPr>
          <a:lstStyle/>
          <a:p>
            <a:pPr algn="ctr">
              <a:spcBef>
                <a:spcPts val="2000"/>
              </a:spcBef>
              <a:defRPr>
                <a:latin typeface="Montserrat Regular"/>
                <a:ea typeface="Montserrat Regular"/>
                <a:cs typeface="Montserrat Regular"/>
                <a:sym typeface="Montserrat Regular"/>
              </a:defRPr>
            </a:pPr>
            <a:r>
              <a:rPr lang="en-US" sz="1200" b="1" dirty="0">
                <a:solidFill>
                  <a:schemeClr val="bg1"/>
                </a:solidFill>
                <a:latin typeface="Montserrat" panose="00000500000000000000" pitchFamily="50" charset="0"/>
              </a:rPr>
              <a:t>Warm</a:t>
            </a:r>
            <a:endParaRPr sz="1200" b="1" dirty="0">
              <a:solidFill>
                <a:schemeClr val="bg1"/>
              </a:solidFill>
              <a:latin typeface="Montserrat" panose="00000500000000000000" pitchFamily="50" charset="0"/>
            </a:endParaRPr>
          </a:p>
        </p:txBody>
      </p:sp>
      <p:sp>
        <p:nvSpPr>
          <p:cNvPr id="25" name="Kreis">
            <a:extLst>
              <a:ext uri="{FF2B5EF4-FFF2-40B4-BE49-F238E27FC236}">
                <a16:creationId xmlns:a16="http://schemas.microsoft.com/office/drawing/2014/main" id="{00FC0972-7AF9-40E6-8FF9-362D7D5B36AB}"/>
              </a:ext>
            </a:extLst>
          </p:cNvPr>
          <p:cNvSpPr/>
          <p:nvPr/>
        </p:nvSpPr>
        <p:spPr>
          <a:xfrm>
            <a:off x="6474661" y="4509300"/>
            <a:ext cx="1004801" cy="303016"/>
          </a:xfrm>
          <a:prstGeom prst="roundRect">
            <a:avLst>
              <a:gd name="adj" fmla="val 50000"/>
            </a:avLst>
          </a:prstGeom>
          <a:gradFill flip="none" rotWithShape="1">
            <a:gsLst>
              <a:gs pos="0">
                <a:schemeClr val="accent2">
                  <a:lumMod val="60000"/>
                  <a:lumOff val="40000"/>
                </a:schemeClr>
              </a:gs>
              <a:gs pos="88000">
                <a:schemeClr val="accent2">
                  <a:lumMod val="75000"/>
                </a:schemeClr>
              </a:gs>
            </a:gsLst>
            <a:path path="circle">
              <a:fillToRect r="100000" b="100000"/>
            </a:path>
            <a:tileRect l="-100000" t="-100000"/>
          </a:gradFill>
          <a:ln w="12700" cap="flat">
            <a:noFill/>
            <a:miter lim="400000"/>
          </a:ln>
          <a:effectLst/>
        </p:spPr>
        <p:txBody>
          <a:bodyPr wrap="square" lIns="71437" tIns="71437" rIns="71437" bIns="71437" numCol="1" anchor="ctr">
            <a:noAutofit/>
          </a:bodyPr>
          <a:lstStyle/>
          <a:p>
            <a:pPr algn="ctr">
              <a:spcBef>
                <a:spcPts val="2000"/>
              </a:spcBef>
              <a:defRPr>
                <a:latin typeface="Montserrat Regular"/>
                <a:ea typeface="Montserrat Regular"/>
                <a:cs typeface="Montserrat Regular"/>
                <a:sym typeface="Montserrat Regular"/>
              </a:defRPr>
            </a:pPr>
            <a:r>
              <a:rPr lang="en-US" sz="1200" b="1" dirty="0">
                <a:solidFill>
                  <a:schemeClr val="bg1"/>
                </a:solidFill>
                <a:latin typeface="Montserrat" panose="00000500000000000000" pitchFamily="50" charset="0"/>
              </a:rPr>
              <a:t>Warm</a:t>
            </a:r>
            <a:endParaRPr sz="1200" b="1" dirty="0">
              <a:solidFill>
                <a:schemeClr val="bg1"/>
              </a:solidFill>
              <a:latin typeface="Montserrat" panose="00000500000000000000" pitchFamily="50" charset="0"/>
            </a:endParaRPr>
          </a:p>
        </p:txBody>
      </p:sp>
      <p:sp>
        <p:nvSpPr>
          <p:cNvPr id="31" name="Kreis">
            <a:extLst>
              <a:ext uri="{FF2B5EF4-FFF2-40B4-BE49-F238E27FC236}">
                <a16:creationId xmlns:a16="http://schemas.microsoft.com/office/drawing/2014/main" id="{7333D340-0849-43B4-99AD-876E435BF629}"/>
              </a:ext>
            </a:extLst>
          </p:cNvPr>
          <p:cNvSpPr/>
          <p:nvPr/>
        </p:nvSpPr>
        <p:spPr>
          <a:xfrm>
            <a:off x="6474661" y="5858788"/>
            <a:ext cx="1004801" cy="303016"/>
          </a:xfrm>
          <a:prstGeom prst="roundRect">
            <a:avLst>
              <a:gd name="adj" fmla="val 50000"/>
            </a:avLst>
          </a:prstGeom>
          <a:gradFill flip="none" rotWithShape="1">
            <a:gsLst>
              <a:gs pos="0">
                <a:schemeClr val="accent2">
                  <a:lumMod val="60000"/>
                  <a:lumOff val="40000"/>
                </a:schemeClr>
              </a:gs>
              <a:gs pos="88000">
                <a:schemeClr val="accent2">
                  <a:lumMod val="75000"/>
                </a:schemeClr>
              </a:gs>
            </a:gsLst>
            <a:path path="circle">
              <a:fillToRect r="100000" b="100000"/>
            </a:path>
            <a:tileRect l="-100000" t="-100000"/>
          </a:gradFill>
          <a:ln w="12700" cap="flat">
            <a:noFill/>
            <a:miter lim="400000"/>
          </a:ln>
          <a:effectLst/>
        </p:spPr>
        <p:txBody>
          <a:bodyPr wrap="square" lIns="71437" tIns="71437" rIns="71437" bIns="71437" numCol="1" anchor="ctr">
            <a:noAutofit/>
          </a:bodyPr>
          <a:lstStyle/>
          <a:p>
            <a:pPr algn="ctr">
              <a:spcBef>
                <a:spcPts val="2000"/>
              </a:spcBef>
              <a:defRPr>
                <a:latin typeface="Montserrat Regular"/>
                <a:ea typeface="Montserrat Regular"/>
                <a:cs typeface="Montserrat Regular"/>
                <a:sym typeface="Montserrat Regular"/>
              </a:defRPr>
            </a:pPr>
            <a:r>
              <a:rPr lang="en-US" sz="1200" b="1" dirty="0">
                <a:solidFill>
                  <a:schemeClr val="bg1"/>
                </a:solidFill>
                <a:latin typeface="Montserrat" panose="00000500000000000000" pitchFamily="50" charset="0"/>
              </a:rPr>
              <a:t>Warm</a:t>
            </a:r>
            <a:endParaRPr sz="1200" b="1" dirty="0">
              <a:solidFill>
                <a:schemeClr val="bg1"/>
              </a:solidFill>
              <a:latin typeface="Montserrat" panose="00000500000000000000" pitchFamily="50" charset="0"/>
            </a:endParaRPr>
          </a:p>
        </p:txBody>
      </p:sp>
      <p:sp>
        <p:nvSpPr>
          <p:cNvPr id="5" name="Linie">
            <a:extLst>
              <a:ext uri="{FF2B5EF4-FFF2-40B4-BE49-F238E27FC236}">
                <a16:creationId xmlns:a16="http://schemas.microsoft.com/office/drawing/2014/main" id="{DFF62290-5D1E-45D2-A5BF-610D25106F6E}"/>
              </a:ext>
            </a:extLst>
          </p:cNvPr>
          <p:cNvSpPr/>
          <p:nvPr/>
        </p:nvSpPr>
        <p:spPr>
          <a:xfrm>
            <a:off x="812801" y="2387045"/>
            <a:ext cx="10551189" cy="0"/>
          </a:xfrm>
          <a:prstGeom prst="line">
            <a:avLst/>
          </a:prstGeom>
          <a:ln w="12700">
            <a:solidFill>
              <a:schemeClr val="accent2">
                <a:alpha val="50000"/>
              </a:schemeClr>
            </a:solidFill>
            <a:miter lim="400000"/>
          </a:ln>
          <a:effectLst/>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Montserrat Regular"/>
                <a:ea typeface="Montserrat Regular"/>
                <a:cs typeface="Montserrat Regular"/>
                <a:sym typeface="Montserrat Regular"/>
              </a:defRPr>
            </a:pPr>
            <a:endParaRPr dirty="0"/>
          </a:p>
        </p:txBody>
      </p:sp>
    </p:spTree>
    <p:extLst>
      <p:ext uri="{BB962C8B-B14F-4D97-AF65-F5344CB8AC3E}">
        <p14:creationId xmlns:p14="http://schemas.microsoft.com/office/powerpoint/2010/main" val="307771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anim calcmode="lin" valueType="num">
                                      <p:cBhvr>
                                        <p:cTn id="8" dur="1500" fill="hold"/>
                                        <p:tgtEl>
                                          <p:spTgt spid="4"/>
                                        </p:tgtEl>
                                        <p:attrNameLst>
                                          <p:attrName>ppt_x</p:attrName>
                                        </p:attrNameLst>
                                      </p:cBhvr>
                                      <p:tavLst>
                                        <p:tav tm="0">
                                          <p:val>
                                            <p:strVal val="#ppt_x"/>
                                          </p:val>
                                        </p:tav>
                                        <p:tav tm="100000">
                                          <p:val>
                                            <p:strVal val="#ppt_x"/>
                                          </p:val>
                                        </p:tav>
                                      </p:tavLst>
                                    </p:anim>
                                    <p:anim calcmode="lin" valueType="num">
                                      <p:cBhvr>
                                        <p:cTn id="9" dur="1500" fill="hold"/>
                                        <p:tgtEl>
                                          <p:spTgt spid="4"/>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150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1500"/>
                                        <p:tgtEl>
                                          <p:spTgt spid="2"/>
                                        </p:tgtEl>
                                      </p:cBhvr>
                                    </p:animEffect>
                                  </p:childTnLst>
                                </p:cTn>
                              </p:par>
                              <p:par>
                                <p:cTn id="13" presetID="16" presetClass="entr" presetSubtype="37" fill="hold" grpId="0" nodeType="withEffect">
                                  <p:stCondLst>
                                    <p:cond delay="1500"/>
                                  </p:stCondLst>
                                  <p:childTnLst>
                                    <p:set>
                                      <p:cBhvr>
                                        <p:cTn id="14" dur="1" fill="hold">
                                          <p:stCondLst>
                                            <p:cond delay="0"/>
                                          </p:stCondLst>
                                        </p:cTn>
                                        <p:tgtEl>
                                          <p:spTgt spid="5"/>
                                        </p:tgtEl>
                                        <p:attrNameLst>
                                          <p:attrName>style.visibility</p:attrName>
                                        </p:attrNameLst>
                                      </p:cBhvr>
                                      <p:to>
                                        <p:strVal val="visible"/>
                                      </p:to>
                                    </p:set>
                                    <p:animEffect transition="in" filter="barn(outVertical)">
                                      <p:cBhvr>
                                        <p:cTn id="15" dur="1500"/>
                                        <p:tgtEl>
                                          <p:spTgt spid="5"/>
                                        </p:tgtEl>
                                      </p:cBhvr>
                                    </p:animEffect>
                                  </p:childTnLst>
                                </p:cTn>
                              </p:par>
                              <p:par>
                                <p:cTn id="16" presetID="55" presetClass="entr" presetSubtype="0" fill="hold" grpId="0" nodeType="withEffect">
                                  <p:stCondLst>
                                    <p:cond delay="3000"/>
                                  </p:stCondLst>
                                  <p:childTnLst>
                                    <p:set>
                                      <p:cBhvr>
                                        <p:cTn id="17" dur="1" fill="hold">
                                          <p:stCondLst>
                                            <p:cond delay="0"/>
                                          </p:stCondLst>
                                        </p:cTn>
                                        <p:tgtEl>
                                          <p:spTgt spid="31"/>
                                        </p:tgtEl>
                                        <p:attrNameLst>
                                          <p:attrName>style.visibility</p:attrName>
                                        </p:attrNameLst>
                                      </p:cBhvr>
                                      <p:to>
                                        <p:strVal val="visible"/>
                                      </p:to>
                                    </p:set>
                                    <p:anim calcmode="lin" valueType="num">
                                      <p:cBhvr>
                                        <p:cTn id="18" dur="1000" fill="hold"/>
                                        <p:tgtEl>
                                          <p:spTgt spid="31"/>
                                        </p:tgtEl>
                                        <p:attrNameLst>
                                          <p:attrName>ppt_w</p:attrName>
                                        </p:attrNameLst>
                                      </p:cBhvr>
                                      <p:tavLst>
                                        <p:tav tm="0">
                                          <p:val>
                                            <p:strVal val="#ppt_w*0.70"/>
                                          </p:val>
                                        </p:tav>
                                        <p:tav tm="100000">
                                          <p:val>
                                            <p:strVal val="#ppt_w"/>
                                          </p:val>
                                        </p:tav>
                                      </p:tavLst>
                                    </p:anim>
                                    <p:anim calcmode="lin" valueType="num">
                                      <p:cBhvr>
                                        <p:cTn id="19" dur="1000" fill="hold"/>
                                        <p:tgtEl>
                                          <p:spTgt spid="31"/>
                                        </p:tgtEl>
                                        <p:attrNameLst>
                                          <p:attrName>ppt_h</p:attrName>
                                        </p:attrNameLst>
                                      </p:cBhvr>
                                      <p:tavLst>
                                        <p:tav tm="0">
                                          <p:val>
                                            <p:strVal val="#ppt_h"/>
                                          </p:val>
                                        </p:tav>
                                        <p:tav tm="100000">
                                          <p:val>
                                            <p:strVal val="#ppt_h"/>
                                          </p:val>
                                        </p:tav>
                                      </p:tavLst>
                                    </p:anim>
                                    <p:animEffect transition="in" filter="fade">
                                      <p:cBhvr>
                                        <p:cTn id="20" dur="1000"/>
                                        <p:tgtEl>
                                          <p:spTgt spid="31"/>
                                        </p:tgtEl>
                                      </p:cBhvr>
                                    </p:animEffect>
                                  </p:childTnLst>
                                </p:cTn>
                              </p:par>
                              <p:par>
                                <p:cTn id="21" presetID="55" presetClass="entr" presetSubtype="0" fill="hold" grpId="0" nodeType="withEffect">
                                  <p:stCondLst>
                                    <p:cond delay="3000"/>
                                  </p:stCondLst>
                                  <p:childTnLst>
                                    <p:set>
                                      <p:cBhvr>
                                        <p:cTn id="22" dur="1" fill="hold">
                                          <p:stCondLst>
                                            <p:cond delay="0"/>
                                          </p:stCondLst>
                                        </p:cTn>
                                        <p:tgtEl>
                                          <p:spTgt spid="25"/>
                                        </p:tgtEl>
                                        <p:attrNameLst>
                                          <p:attrName>style.visibility</p:attrName>
                                        </p:attrNameLst>
                                      </p:cBhvr>
                                      <p:to>
                                        <p:strVal val="visible"/>
                                      </p:to>
                                    </p:set>
                                    <p:anim calcmode="lin" valueType="num">
                                      <p:cBhvr>
                                        <p:cTn id="23" dur="1000" fill="hold"/>
                                        <p:tgtEl>
                                          <p:spTgt spid="25"/>
                                        </p:tgtEl>
                                        <p:attrNameLst>
                                          <p:attrName>ppt_w</p:attrName>
                                        </p:attrNameLst>
                                      </p:cBhvr>
                                      <p:tavLst>
                                        <p:tav tm="0">
                                          <p:val>
                                            <p:strVal val="#ppt_w*0.70"/>
                                          </p:val>
                                        </p:tav>
                                        <p:tav tm="100000">
                                          <p:val>
                                            <p:strVal val="#ppt_w"/>
                                          </p:val>
                                        </p:tav>
                                      </p:tavLst>
                                    </p:anim>
                                    <p:anim calcmode="lin" valueType="num">
                                      <p:cBhvr>
                                        <p:cTn id="24" dur="1000" fill="hold"/>
                                        <p:tgtEl>
                                          <p:spTgt spid="25"/>
                                        </p:tgtEl>
                                        <p:attrNameLst>
                                          <p:attrName>ppt_h</p:attrName>
                                        </p:attrNameLst>
                                      </p:cBhvr>
                                      <p:tavLst>
                                        <p:tav tm="0">
                                          <p:val>
                                            <p:strVal val="#ppt_h"/>
                                          </p:val>
                                        </p:tav>
                                        <p:tav tm="100000">
                                          <p:val>
                                            <p:strVal val="#ppt_h"/>
                                          </p:val>
                                        </p:tav>
                                      </p:tavLst>
                                    </p:anim>
                                    <p:animEffect transition="in" filter="fade">
                                      <p:cBhvr>
                                        <p:cTn id="25" dur="1000"/>
                                        <p:tgtEl>
                                          <p:spTgt spid="25"/>
                                        </p:tgtEl>
                                      </p:cBhvr>
                                    </p:animEffect>
                                  </p:childTnLst>
                                </p:cTn>
                              </p:par>
                              <p:par>
                                <p:cTn id="26" presetID="55" presetClass="entr" presetSubtype="0" fill="hold" grpId="0" nodeType="withEffect">
                                  <p:stCondLst>
                                    <p:cond delay="3000"/>
                                  </p:stCondLst>
                                  <p:childTnLst>
                                    <p:set>
                                      <p:cBhvr>
                                        <p:cTn id="27" dur="1" fill="hold">
                                          <p:stCondLst>
                                            <p:cond delay="0"/>
                                          </p:stCondLst>
                                        </p:cTn>
                                        <p:tgtEl>
                                          <p:spTgt spid="22"/>
                                        </p:tgtEl>
                                        <p:attrNameLst>
                                          <p:attrName>style.visibility</p:attrName>
                                        </p:attrNameLst>
                                      </p:cBhvr>
                                      <p:to>
                                        <p:strVal val="visible"/>
                                      </p:to>
                                    </p:set>
                                    <p:anim calcmode="lin" valueType="num">
                                      <p:cBhvr>
                                        <p:cTn id="28" dur="1000" fill="hold"/>
                                        <p:tgtEl>
                                          <p:spTgt spid="22"/>
                                        </p:tgtEl>
                                        <p:attrNameLst>
                                          <p:attrName>ppt_w</p:attrName>
                                        </p:attrNameLst>
                                      </p:cBhvr>
                                      <p:tavLst>
                                        <p:tav tm="0">
                                          <p:val>
                                            <p:strVal val="#ppt_w*0.70"/>
                                          </p:val>
                                        </p:tav>
                                        <p:tav tm="100000">
                                          <p:val>
                                            <p:strVal val="#ppt_w"/>
                                          </p:val>
                                        </p:tav>
                                      </p:tavLst>
                                    </p:anim>
                                    <p:anim calcmode="lin" valueType="num">
                                      <p:cBhvr>
                                        <p:cTn id="29" dur="1000" fill="hold"/>
                                        <p:tgtEl>
                                          <p:spTgt spid="22"/>
                                        </p:tgtEl>
                                        <p:attrNameLst>
                                          <p:attrName>ppt_h</p:attrName>
                                        </p:attrNameLst>
                                      </p:cBhvr>
                                      <p:tavLst>
                                        <p:tav tm="0">
                                          <p:val>
                                            <p:strVal val="#ppt_h"/>
                                          </p:val>
                                        </p:tav>
                                        <p:tav tm="100000">
                                          <p:val>
                                            <p:strVal val="#ppt_h"/>
                                          </p:val>
                                        </p:tav>
                                      </p:tavLst>
                                    </p:anim>
                                    <p:animEffect transition="in" filter="fade">
                                      <p:cBhvr>
                                        <p:cTn id="30" dur="1000"/>
                                        <p:tgtEl>
                                          <p:spTgt spid="22"/>
                                        </p:tgtEl>
                                      </p:cBhvr>
                                    </p:animEffect>
                                  </p:childTnLst>
                                </p:cTn>
                              </p:par>
                              <p:par>
                                <p:cTn id="31" presetID="55" presetClass="entr" presetSubtype="0" fill="hold" grpId="0" nodeType="withEffect">
                                  <p:stCondLst>
                                    <p:cond delay="3000"/>
                                  </p:stCondLst>
                                  <p:childTnLst>
                                    <p:set>
                                      <p:cBhvr>
                                        <p:cTn id="32" dur="1" fill="hold">
                                          <p:stCondLst>
                                            <p:cond delay="0"/>
                                          </p:stCondLst>
                                        </p:cTn>
                                        <p:tgtEl>
                                          <p:spTgt spid="15"/>
                                        </p:tgtEl>
                                        <p:attrNameLst>
                                          <p:attrName>style.visibility</p:attrName>
                                        </p:attrNameLst>
                                      </p:cBhvr>
                                      <p:to>
                                        <p:strVal val="visible"/>
                                      </p:to>
                                    </p:set>
                                    <p:anim calcmode="lin" valueType="num">
                                      <p:cBhvr>
                                        <p:cTn id="33" dur="1000" fill="hold"/>
                                        <p:tgtEl>
                                          <p:spTgt spid="15"/>
                                        </p:tgtEl>
                                        <p:attrNameLst>
                                          <p:attrName>ppt_w</p:attrName>
                                        </p:attrNameLst>
                                      </p:cBhvr>
                                      <p:tavLst>
                                        <p:tav tm="0">
                                          <p:val>
                                            <p:strVal val="#ppt_w*0.70"/>
                                          </p:val>
                                        </p:tav>
                                        <p:tav tm="100000">
                                          <p:val>
                                            <p:strVal val="#ppt_w"/>
                                          </p:val>
                                        </p:tav>
                                      </p:tavLst>
                                    </p:anim>
                                    <p:anim calcmode="lin" valueType="num">
                                      <p:cBhvr>
                                        <p:cTn id="34" dur="1000" fill="hold"/>
                                        <p:tgtEl>
                                          <p:spTgt spid="15"/>
                                        </p:tgtEl>
                                        <p:attrNameLst>
                                          <p:attrName>ppt_h</p:attrName>
                                        </p:attrNameLst>
                                      </p:cBhvr>
                                      <p:tavLst>
                                        <p:tav tm="0">
                                          <p:val>
                                            <p:strVal val="#ppt_h"/>
                                          </p:val>
                                        </p:tav>
                                        <p:tav tm="100000">
                                          <p:val>
                                            <p:strVal val="#ppt_h"/>
                                          </p:val>
                                        </p:tav>
                                      </p:tavLst>
                                    </p:anim>
                                    <p:animEffect transition="in" filter="fade">
                                      <p:cBhvr>
                                        <p:cTn id="35" dur="1000"/>
                                        <p:tgtEl>
                                          <p:spTgt spid="15"/>
                                        </p:tgtEl>
                                      </p:cBhvr>
                                    </p:animEffect>
                                  </p:childTnLst>
                                </p:cTn>
                              </p:par>
                              <p:par>
                                <p:cTn id="36" presetID="55" presetClass="entr" presetSubtype="0" fill="hold" grpId="0" nodeType="withEffect">
                                  <p:stCondLst>
                                    <p:cond delay="4000"/>
                                  </p:stCondLst>
                                  <p:childTnLst>
                                    <p:set>
                                      <p:cBhvr>
                                        <p:cTn id="37" dur="1" fill="hold">
                                          <p:stCondLst>
                                            <p:cond delay="0"/>
                                          </p:stCondLst>
                                        </p:cTn>
                                        <p:tgtEl>
                                          <p:spTgt spid="18"/>
                                        </p:tgtEl>
                                        <p:attrNameLst>
                                          <p:attrName>style.visibility</p:attrName>
                                        </p:attrNameLst>
                                      </p:cBhvr>
                                      <p:to>
                                        <p:strVal val="visible"/>
                                      </p:to>
                                    </p:set>
                                    <p:anim calcmode="lin" valueType="num">
                                      <p:cBhvr>
                                        <p:cTn id="38" dur="1000" fill="hold"/>
                                        <p:tgtEl>
                                          <p:spTgt spid="18"/>
                                        </p:tgtEl>
                                        <p:attrNameLst>
                                          <p:attrName>ppt_w</p:attrName>
                                        </p:attrNameLst>
                                      </p:cBhvr>
                                      <p:tavLst>
                                        <p:tav tm="0">
                                          <p:val>
                                            <p:strVal val="#ppt_w*0.70"/>
                                          </p:val>
                                        </p:tav>
                                        <p:tav tm="100000">
                                          <p:val>
                                            <p:strVal val="#ppt_w"/>
                                          </p:val>
                                        </p:tav>
                                      </p:tavLst>
                                    </p:anim>
                                    <p:anim calcmode="lin" valueType="num">
                                      <p:cBhvr>
                                        <p:cTn id="39" dur="1000" fill="hold"/>
                                        <p:tgtEl>
                                          <p:spTgt spid="18"/>
                                        </p:tgtEl>
                                        <p:attrNameLst>
                                          <p:attrName>ppt_h</p:attrName>
                                        </p:attrNameLst>
                                      </p:cBhvr>
                                      <p:tavLst>
                                        <p:tav tm="0">
                                          <p:val>
                                            <p:strVal val="#ppt_h"/>
                                          </p:val>
                                        </p:tav>
                                        <p:tav tm="100000">
                                          <p:val>
                                            <p:strVal val="#ppt_h"/>
                                          </p:val>
                                        </p:tav>
                                      </p:tavLst>
                                    </p:anim>
                                    <p:animEffect transition="in" filter="fade">
                                      <p:cBhvr>
                                        <p:cTn id="40" dur="1000"/>
                                        <p:tgtEl>
                                          <p:spTgt spid="18"/>
                                        </p:tgtEl>
                                      </p:cBhvr>
                                    </p:animEffect>
                                  </p:childTnLst>
                                </p:cTn>
                              </p:par>
                              <p:par>
                                <p:cTn id="41" presetID="55" presetClass="entr" presetSubtype="0" fill="hold" grpId="0" nodeType="withEffect">
                                  <p:stCondLst>
                                    <p:cond delay="4000"/>
                                  </p:stCondLst>
                                  <p:childTnLst>
                                    <p:set>
                                      <p:cBhvr>
                                        <p:cTn id="42" dur="1" fill="hold">
                                          <p:stCondLst>
                                            <p:cond delay="0"/>
                                          </p:stCondLst>
                                        </p:cTn>
                                        <p:tgtEl>
                                          <p:spTgt spid="28"/>
                                        </p:tgtEl>
                                        <p:attrNameLst>
                                          <p:attrName>style.visibility</p:attrName>
                                        </p:attrNameLst>
                                      </p:cBhvr>
                                      <p:to>
                                        <p:strVal val="visible"/>
                                      </p:to>
                                    </p:set>
                                    <p:anim calcmode="lin" valueType="num">
                                      <p:cBhvr>
                                        <p:cTn id="43" dur="1000" fill="hold"/>
                                        <p:tgtEl>
                                          <p:spTgt spid="28"/>
                                        </p:tgtEl>
                                        <p:attrNameLst>
                                          <p:attrName>ppt_w</p:attrName>
                                        </p:attrNameLst>
                                      </p:cBhvr>
                                      <p:tavLst>
                                        <p:tav tm="0">
                                          <p:val>
                                            <p:strVal val="#ppt_w*0.70"/>
                                          </p:val>
                                        </p:tav>
                                        <p:tav tm="100000">
                                          <p:val>
                                            <p:strVal val="#ppt_w"/>
                                          </p:val>
                                        </p:tav>
                                      </p:tavLst>
                                    </p:anim>
                                    <p:anim calcmode="lin" valueType="num">
                                      <p:cBhvr>
                                        <p:cTn id="44" dur="1000" fill="hold"/>
                                        <p:tgtEl>
                                          <p:spTgt spid="28"/>
                                        </p:tgtEl>
                                        <p:attrNameLst>
                                          <p:attrName>ppt_h</p:attrName>
                                        </p:attrNameLst>
                                      </p:cBhvr>
                                      <p:tavLst>
                                        <p:tav tm="0">
                                          <p:val>
                                            <p:strVal val="#ppt_h"/>
                                          </p:val>
                                        </p:tav>
                                        <p:tav tm="100000">
                                          <p:val>
                                            <p:strVal val="#ppt_h"/>
                                          </p:val>
                                        </p:tav>
                                      </p:tavLst>
                                    </p:anim>
                                    <p:animEffect transition="in" filter="fade">
                                      <p:cBhvr>
                                        <p:cTn id="45"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animBg="1"/>
      <p:bldP spid="28" grpId="0" animBg="1"/>
      <p:bldP spid="15" grpId="0" animBg="1"/>
      <p:bldP spid="22" grpId="0" animBg="1"/>
      <p:bldP spid="25" grpId="0" animBg="1"/>
      <p:bldP spid="31"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4E511082-25EF-4AD3-B1B4-D9462A1B39EA}"/>
              </a:ext>
            </a:extLst>
          </p:cNvPr>
          <p:cNvSpPr>
            <a:spLocks/>
          </p:cNvSpPr>
          <p:nvPr/>
        </p:nvSpPr>
        <p:spPr bwMode="auto">
          <a:xfrm>
            <a:off x="2477494" y="3787160"/>
            <a:ext cx="2577226" cy="1483868"/>
          </a:xfrm>
          <a:custGeom>
            <a:avLst/>
            <a:gdLst>
              <a:gd name="connsiteX0" fmla="*/ 1167566 w 2333709"/>
              <a:gd name="connsiteY0" fmla="*/ 0 h 1483868"/>
              <a:gd name="connsiteX1" fmla="*/ 1217976 w 2333709"/>
              <a:gd name="connsiteY1" fmla="*/ 116303 h 1483868"/>
              <a:gd name="connsiteX2" fmla="*/ 2333709 w 2333709"/>
              <a:gd name="connsiteY2" fmla="*/ 1483868 h 1483868"/>
              <a:gd name="connsiteX3" fmla="*/ 1167566 w 2333709"/>
              <a:gd name="connsiteY3" fmla="*/ 1483868 h 1483868"/>
              <a:gd name="connsiteX4" fmla="*/ 0 w 2333709"/>
              <a:gd name="connsiteY4" fmla="*/ 1483868 h 1483868"/>
              <a:gd name="connsiteX5" fmla="*/ 1120460 w 2333709"/>
              <a:gd name="connsiteY5" fmla="*/ 116303 h 1483868"/>
              <a:gd name="connsiteX6" fmla="*/ 1167566 w 2333709"/>
              <a:gd name="connsiteY6" fmla="*/ 0 h 148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3709" h="1483868">
                <a:moveTo>
                  <a:pt x="1167566" y="0"/>
                </a:moveTo>
                <a:cubicBezTo>
                  <a:pt x="1177648" y="0"/>
                  <a:pt x="1197812" y="52136"/>
                  <a:pt x="1217976" y="116303"/>
                </a:cubicBezTo>
                <a:cubicBezTo>
                  <a:pt x="1520434" y="1146990"/>
                  <a:pt x="2333709" y="1483868"/>
                  <a:pt x="2333709" y="1483868"/>
                </a:cubicBezTo>
                <a:cubicBezTo>
                  <a:pt x="2333709" y="1483868"/>
                  <a:pt x="2333709" y="1483868"/>
                  <a:pt x="1167566" y="1483868"/>
                </a:cubicBezTo>
                <a:cubicBezTo>
                  <a:pt x="1167566" y="1483868"/>
                  <a:pt x="1167566" y="1483868"/>
                  <a:pt x="0" y="1483868"/>
                </a:cubicBezTo>
                <a:cubicBezTo>
                  <a:pt x="0" y="1483868"/>
                  <a:pt x="814268" y="1146990"/>
                  <a:pt x="1120460" y="116303"/>
                </a:cubicBezTo>
                <a:cubicBezTo>
                  <a:pt x="1140648" y="52136"/>
                  <a:pt x="1160837" y="0"/>
                  <a:pt x="1167566" y="0"/>
                </a:cubicBezTo>
                <a:close/>
              </a:path>
            </a:pathLst>
          </a:custGeom>
          <a:gradFill>
            <a:gsLst>
              <a:gs pos="100000">
                <a:schemeClr val="accent1">
                  <a:lumMod val="50000"/>
                  <a:lumOff val="50000"/>
                  <a:alpha val="0"/>
                </a:schemeClr>
              </a:gs>
              <a:gs pos="0">
                <a:schemeClr val="accent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900" b="0" i="0" u="none" strike="noStrike" kern="0" cap="none" spc="0" normalizeH="0" baseline="0" noProof="0">
              <a:ln>
                <a:noFill/>
              </a:ln>
              <a:solidFill>
                <a:prstClr val="black"/>
              </a:solidFill>
              <a:effectLst/>
              <a:uLnTx/>
              <a:uFillTx/>
              <a:latin typeface="Century Gothic" panose="020B0502020202020204" pitchFamily="34" charset="0"/>
            </a:endParaRPr>
          </a:p>
        </p:txBody>
      </p:sp>
      <p:sp>
        <p:nvSpPr>
          <p:cNvPr id="48" name="Freeform: Shape 47">
            <a:extLst>
              <a:ext uri="{FF2B5EF4-FFF2-40B4-BE49-F238E27FC236}">
                <a16:creationId xmlns:a16="http://schemas.microsoft.com/office/drawing/2014/main" id="{3C128989-B29D-48AA-B89F-603873A1F8CE}"/>
              </a:ext>
            </a:extLst>
          </p:cNvPr>
          <p:cNvSpPr>
            <a:spLocks/>
          </p:cNvSpPr>
          <p:nvPr/>
        </p:nvSpPr>
        <p:spPr bwMode="auto">
          <a:xfrm>
            <a:off x="6926901" y="1821544"/>
            <a:ext cx="2577226" cy="3449484"/>
          </a:xfrm>
          <a:custGeom>
            <a:avLst/>
            <a:gdLst>
              <a:gd name="connsiteX0" fmla="*/ 1167566 w 2333709"/>
              <a:gd name="connsiteY0" fmla="*/ 0 h 3449484"/>
              <a:gd name="connsiteX1" fmla="*/ 1217976 w 2333709"/>
              <a:gd name="connsiteY1" fmla="*/ 270365 h 3449484"/>
              <a:gd name="connsiteX2" fmla="*/ 2333709 w 2333709"/>
              <a:gd name="connsiteY2" fmla="*/ 3449484 h 3449484"/>
              <a:gd name="connsiteX3" fmla="*/ 1167566 w 2333709"/>
              <a:gd name="connsiteY3" fmla="*/ 3449484 h 3449484"/>
              <a:gd name="connsiteX4" fmla="*/ 0 w 2333709"/>
              <a:gd name="connsiteY4" fmla="*/ 3449484 h 3449484"/>
              <a:gd name="connsiteX5" fmla="*/ 1120460 w 2333709"/>
              <a:gd name="connsiteY5" fmla="*/ 270365 h 3449484"/>
              <a:gd name="connsiteX6" fmla="*/ 1167566 w 2333709"/>
              <a:gd name="connsiteY6" fmla="*/ 0 h 344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3709" h="3449484">
                <a:moveTo>
                  <a:pt x="1167566" y="0"/>
                </a:moveTo>
                <a:cubicBezTo>
                  <a:pt x="1177648" y="0"/>
                  <a:pt x="1197812" y="121198"/>
                  <a:pt x="1217976" y="270365"/>
                </a:cubicBezTo>
                <a:cubicBezTo>
                  <a:pt x="1520434" y="2666358"/>
                  <a:pt x="2333709" y="3449484"/>
                  <a:pt x="2333709" y="3449484"/>
                </a:cubicBezTo>
                <a:cubicBezTo>
                  <a:pt x="2333709" y="3449484"/>
                  <a:pt x="2333709" y="3449484"/>
                  <a:pt x="1167566" y="3449484"/>
                </a:cubicBezTo>
                <a:cubicBezTo>
                  <a:pt x="1167566" y="3449484"/>
                  <a:pt x="1167566" y="3449484"/>
                  <a:pt x="0" y="3449484"/>
                </a:cubicBezTo>
                <a:cubicBezTo>
                  <a:pt x="0" y="3449484"/>
                  <a:pt x="814268" y="2666358"/>
                  <a:pt x="1120460" y="270365"/>
                </a:cubicBezTo>
                <a:cubicBezTo>
                  <a:pt x="1140648" y="121198"/>
                  <a:pt x="1160837" y="0"/>
                  <a:pt x="1167566" y="0"/>
                </a:cubicBezTo>
                <a:close/>
              </a:path>
            </a:pathLst>
          </a:custGeom>
          <a:gradFill>
            <a:gsLst>
              <a:gs pos="100000">
                <a:schemeClr val="accent1">
                  <a:lumMod val="50000"/>
                  <a:lumOff val="50000"/>
                  <a:alpha val="0"/>
                </a:schemeClr>
              </a:gs>
              <a:gs pos="0">
                <a:schemeClr val="accent1">
                  <a:lumMod val="25000"/>
                  <a:lumOff val="75000"/>
                </a:schemeClr>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900" b="0" i="0" u="none" strike="noStrike" kern="0" cap="none" spc="0" normalizeH="0" baseline="0" noProof="0">
              <a:ln>
                <a:noFill/>
              </a:ln>
              <a:solidFill>
                <a:prstClr val="black"/>
              </a:solidFill>
              <a:effectLst/>
              <a:uLnTx/>
              <a:uFillTx/>
              <a:latin typeface="Century Gothic" panose="020B0502020202020204" pitchFamily="34" charset="0"/>
            </a:endParaRPr>
          </a:p>
        </p:txBody>
      </p:sp>
      <p:grpSp>
        <p:nvGrpSpPr>
          <p:cNvPr id="2" name="Group 1">
            <a:extLst>
              <a:ext uri="{FF2B5EF4-FFF2-40B4-BE49-F238E27FC236}">
                <a16:creationId xmlns:a16="http://schemas.microsoft.com/office/drawing/2014/main" id="{211AA06F-073D-07F5-8DC8-2277A7056E11}"/>
              </a:ext>
            </a:extLst>
          </p:cNvPr>
          <p:cNvGrpSpPr/>
          <p:nvPr/>
        </p:nvGrpSpPr>
        <p:grpSpPr>
          <a:xfrm>
            <a:off x="1257300" y="1821544"/>
            <a:ext cx="9677400" cy="3449484"/>
            <a:chOff x="1257300" y="1669144"/>
            <a:chExt cx="9677400" cy="3449484"/>
          </a:xfrm>
        </p:grpSpPr>
        <p:cxnSp>
          <p:nvCxnSpPr>
            <p:cNvPr id="10" name="Straight Connector 9">
              <a:extLst>
                <a:ext uri="{FF2B5EF4-FFF2-40B4-BE49-F238E27FC236}">
                  <a16:creationId xmlns:a16="http://schemas.microsoft.com/office/drawing/2014/main" id="{E81473C9-9D76-4101-AD7C-6FA10AC31CD6}"/>
                </a:ext>
              </a:extLst>
            </p:cNvPr>
            <p:cNvCxnSpPr/>
            <p:nvPr/>
          </p:nvCxnSpPr>
          <p:spPr>
            <a:xfrm>
              <a:off x="1257300" y="5118628"/>
              <a:ext cx="9467022" cy="0"/>
            </a:xfrm>
            <a:prstGeom prst="line">
              <a:avLst/>
            </a:prstGeom>
            <a:ln>
              <a:solidFill>
                <a:schemeClr val="accent3">
                  <a:alpha val="3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983DA7C-D33F-494E-8A9C-05E443A54B93}"/>
                </a:ext>
              </a:extLst>
            </p:cNvPr>
            <p:cNvCxnSpPr/>
            <p:nvPr/>
          </p:nvCxnSpPr>
          <p:spPr>
            <a:xfrm>
              <a:off x="1257300" y="4256256"/>
              <a:ext cx="9467022" cy="0"/>
            </a:xfrm>
            <a:prstGeom prst="line">
              <a:avLst/>
            </a:prstGeom>
            <a:ln>
              <a:solidFill>
                <a:schemeClr val="accent3">
                  <a:alpha val="3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18E6CA1-D327-4281-BA87-2EA5D3080AA5}"/>
                </a:ext>
              </a:extLst>
            </p:cNvPr>
            <p:cNvCxnSpPr/>
            <p:nvPr/>
          </p:nvCxnSpPr>
          <p:spPr>
            <a:xfrm>
              <a:off x="1257300" y="3393886"/>
              <a:ext cx="9467022" cy="0"/>
            </a:xfrm>
            <a:prstGeom prst="line">
              <a:avLst/>
            </a:prstGeom>
            <a:ln>
              <a:solidFill>
                <a:schemeClr val="accent3">
                  <a:alpha val="3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49DE70-0B3D-4DF4-9485-65ADC00CBBC4}"/>
                </a:ext>
              </a:extLst>
            </p:cNvPr>
            <p:cNvCxnSpPr>
              <a:cxnSpLocks/>
            </p:cNvCxnSpPr>
            <p:nvPr/>
          </p:nvCxnSpPr>
          <p:spPr>
            <a:xfrm>
              <a:off x="1257300" y="2531515"/>
              <a:ext cx="9677400" cy="0"/>
            </a:xfrm>
            <a:prstGeom prst="line">
              <a:avLst/>
            </a:prstGeom>
            <a:ln>
              <a:solidFill>
                <a:schemeClr val="accent3">
                  <a:alpha val="3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BF6BF05-1184-4C51-AA3A-450A53EC8E4F}"/>
                </a:ext>
              </a:extLst>
            </p:cNvPr>
            <p:cNvCxnSpPr>
              <a:cxnSpLocks/>
            </p:cNvCxnSpPr>
            <p:nvPr/>
          </p:nvCxnSpPr>
          <p:spPr>
            <a:xfrm>
              <a:off x="1257300" y="1669144"/>
              <a:ext cx="9677400" cy="0"/>
            </a:xfrm>
            <a:prstGeom prst="line">
              <a:avLst/>
            </a:prstGeom>
            <a:ln>
              <a:solidFill>
                <a:schemeClr val="accent3">
                  <a:alpha val="30000"/>
                </a:schemeClr>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FC70912C-D894-4AEC-90F7-245B94F76F4D}"/>
              </a:ext>
            </a:extLst>
          </p:cNvPr>
          <p:cNvSpPr txBox="1"/>
          <p:nvPr/>
        </p:nvSpPr>
        <p:spPr>
          <a:xfrm>
            <a:off x="2534605" y="5914555"/>
            <a:ext cx="2464574" cy="321689"/>
          </a:xfrm>
          <a:prstGeom prst="rect">
            <a:avLst/>
          </a:prstGeom>
          <a:noFill/>
        </p:spPr>
        <p:txBody>
          <a:bodyPr wrap="none" rtlCol="0">
            <a:spAutoFit/>
          </a:bodyPr>
          <a:lstStyle/>
          <a:p>
            <a:pPr algn="ctr"/>
            <a:r>
              <a:rPr lang="en-US" sz="1300" dirty="0">
                <a:solidFill>
                  <a:schemeClr val="bg1"/>
                </a:solidFill>
                <a:latin typeface="Montserrat" panose="00000500000000000000" pitchFamily="50" charset="0"/>
              </a:rPr>
              <a:t>Pre-ABM Contract Value</a:t>
            </a:r>
          </a:p>
        </p:txBody>
      </p:sp>
      <p:sp>
        <p:nvSpPr>
          <p:cNvPr id="18" name="TextBox 17">
            <a:extLst>
              <a:ext uri="{FF2B5EF4-FFF2-40B4-BE49-F238E27FC236}">
                <a16:creationId xmlns:a16="http://schemas.microsoft.com/office/drawing/2014/main" id="{FD182E51-31BA-4A24-8EAC-D9C22FDA69F0}"/>
              </a:ext>
            </a:extLst>
          </p:cNvPr>
          <p:cNvSpPr txBox="1"/>
          <p:nvPr/>
        </p:nvSpPr>
        <p:spPr>
          <a:xfrm>
            <a:off x="6935531" y="5914555"/>
            <a:ext cx="2558398" cy="321689"/>
          </a:xfrm>
          <a:prstGeom prst="rect">
            <a:avLst/>
          </a:prstGeom>
          <a:noFill/>
        </p:spPr>
        <p:txBody>
          <a:bodyPr wrap="none" rtlCol="0">
            <a:spAutoFit/>
          </a:bodyPr>
          <a:lstStyle/>
          <a:p>
            <a:pPr algn="ctr"/>
            <a:r>
              <a:rPr lang="en-US" sz="1300" dirty="0">
                <a:solidFill>
                  <a:schemeClr val="bg1"/>
                </a:solidFill>
                <a:latin typeface="Montserrat" panose="00000500000000000000" pitchFamily="50" charset="0"/>
              </a:rPr>
              <a:t>Post-ABM Contract Value</a:t>
            </a:r>
          </a:p>
        </p:txBody>
      </p:sp>
      <p:sp>
        <p:nvSpPr>
          <p:cNvPr id="19" name="TextBox 18">
            <a:extLst>
              <a:ext uri="{FF2B5EF4-FFF2-40B4-BE49-F238E27FC236}">
                <a16:creationId xmlns:a16="http://schemas.microsoft.com/office/drawing/2014/main" id="{7AE00578-5C2B-4422-BD45-2807D6019A01}"/>
              </a:ext>
            </a:extLst>
          </p:cNvPr>
          <p:cNvSpPr txBox="1"/>
          <p:nvPr/>
        </p:nvSpPr>
        <p:spPr>
          <a:xfrm>
            <a:off x="3150661" y="5474348"/>
            <a:ext cx="1232464" cy="440207"/>
          </a:xfrm>
          <a:prstGeom prst="rect">
            <a:avLst/>
          </a:prstGeom>
          <a:noFill/>
        </p:spPr>
        <p:txBody>
          <a:bodyPr wrap="none" rtlCol="0">
            <a:spAutoFit/>
          </a:bodyPr>
          <a:lstStyle/>
          <a:p>
            <a:pPr algn="ctr"/>
            <a:r>
              <a:rPr lang="en-US" sz="2000" b="1" dirty="0">
                <a:gradFill flip="none" rotWithShape="1">
                  <a:gsLst>
                    <a:gs pos="100000">
                      <a:schemeClr val="accent1">
                        <a:lumMod val="50000"/>
                        <a:lumOff val="50000"/>
                      </a:schemeClr>
                    </a:gs>
                    <a:gs pos="0">
                      <a:schemeClr val="accent2"/>
                    </a:gs>
                  </a:gsLst>
                  <a:lin ang="5400000" scaled="0"/>
                  <a:tileRect/>
                </a:gradFill>
                <a:latin typeface="Montserrat" panose="00000500000000000000" pitchFamily="50" charset="0"/>
              </a:rPr>
              <a:t>$71,941</a:t>
            </a:r>
          </a:p>
        </p:txBody>
      </p:sp>
      <p:sp>
        <p:nvSpPr>
          <p:cNvPr id="20" name="TextBox 19">
            <a:extLst>
              <a:ext uri="{FF2B5EF4-FFF2-40B4-BE49-F238E27FC236}">
                <a16:creationId xmlns:a16="http://schemas.microsoft.com/office/drawing/2014/main" id="{D4754F3C-573C-4ECC-8624-A631546694EA}"/>
              </a:ext>
            </a:extLst>
          </p:cNvPr>
          <p:cNvSpPr txBox="1"/>
          <p:nvPr/>
        </p:nvSpPr>
        <p:spPr>
          <a:xfrm>
            <a:off x="7484318" y="5474348"/>
            <a:ext cx="1460830" cy="440207"/>
          </a:xfrm>
          <a:prstGeom prst="rect">
            <a:avLst/>
          </a:prstGeom>
          <a:noFill/>
        </p:spPr>
        <p:txBody>
          <a:bodyPr wrap="none" rtlCol="0">
            <a:spAutoFit/>
          </a:bodyPr>
          <a:lstStyle/>
          <a:p>
            <a:pPr algn="ctr"/>
            <a:r>
              <a:rPr lang="en-US" sz="2000" b="1" dirty="0">
                <a:gradFill flip="none" rotWithShape="1">
                  <a:gsLst>
                    <a:gs pos="100000">
                      <a:schemeClr val="accent1">
                        <a:lumMod val="50000"/>
                        <a:lumOff val="50000"/>
                      </a:schemeClr>
                    </a:gs>
                    <a:gs pos="0">
                      <a:schemeClr val="accent1">
                        <a:lumMod val="25000"/>
                        <a:lumOff val="75000"/>
                      </a:schemeClr>
                    </a:gs>
                  </a:gsLst>
                  <a:lin ang="5400000" scaled="0"/>
                  <a:tileRect/>
                </a:gradFill>
                <a:latin typeface="Montserrat" panose="00000500000000000000" pitchFamily="50" charset="0"/>
              </a:rPr>
              <a:t>$195,294</a:t>
            </a:r>
          </a:p>
        </p:txBody>
      </p:sp>
      <p:cxnSp>
        <p:nvCxnSpPr>
          <p:cNvPr id="21" name="Straight Connector 20">
            <a:extLst>
              <a:ext uri="{FF2B5EF4-FFF2-40B4-BE49-F238E27FC236}">
                <a16:creationId xmlns:a16="http://schemas.microsoft.com/office/drawing/2014/main" id="{91D274AD-9064-4555-832D-983C1B711CB7}"/>
              </a:ext>
            </a:extLst>
          </p:cNvPr>
          <p:cNvCxnSpPr/>
          <p:nvPr/>
        </p:nvCxnSpPr>
        <p:spPr>
          <a:xfrm>
            <a:off x="3446635" y="3787145"/>
            <a:ext cx="2673444" cy="0"/>
          </a:xfrm>
          <a:prstGeom prst="line">
            <a:avLst/>
          </a:prstGeom>
          <a:ln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6892D15-1364-46D3-8FAD-903EB14BBED4}"/>
              </a:ext>
            </a:extLst>
          </p:cNvPr>
          <p:cNvCxnSpPr/>
          <p:nvPr/>
        </p:nvCxnSpPr>
        <p:spPr>
          <a:xfrm>
            <a:off x="5861542" y="1821543"/>
            <a:ext cx="2673444" cy="0"/>
          </a:xfrm>
          <a:prstGeom prst="line">
            <a:avLst/>
          </a:prstGeom>
          <a:ln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3370FD51-B1DF-4FB0-BA41-AD9410007D85}"/>
              </a:ext>
            </a:extLst>
          </p:cNvPr>
          <p:cNvSpPr/>
          <p:nvPr/>
        </p:nvSpPr>
        <p:spPr>
          <a:xfrm>
            <a:off x="4985515" y="2306043"/>
            <a:ext cx="2010591" cy="996600"/>
          </a:xfrm>
          <a:prstGeom prst="roundRect">
            <a:avLst/>
          </a:prstGeom>
          <a:gradFill>
            <a:gsLst>
              <a:gs pos="100000">
                <a:schemeClr val="accent3">
                  <a:alpha val="5000"/>
                </a:schemeClr>
              </a:gs>
              <a:gs pos="0">
                <a:schemeClr val="accent3">
                  <a:alpha val="50000"/>
                </a:schemeClr>
              </a:gs>
            </a:gsLst>
            <a:path path="circle">
              <a:fillToRect r="100000" b="100000"/>
            </a:path>
          </a:gradFill>
          <a:ln w="6350" cap="rnd">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500" b="1" dirty="0">
                <a:latin typeface="Montserrat" panose="00000500000000000000" pitchFamily="50" charset="0"/>
              </a:rPr>
              <a:t>171%</a:t>
            </a:r>
          </a:p>
          <a:p>
            <a:pPr algn="ctr"/>
            <a:r>
              <a:rPr lang="en-US" sz="1100" dirty="0">
                <a:latin typeface="Montserrat" panose="00000500000000000000" pitchFamily="50" charset="0"/>
              </a:rPr>
              <a:t>Increase in average value with ABM</a:t>
            </a:r>
          </a:p>
        </p:txBody>
      </p:sp>
      <p:grpSp>
        <p:nvGrpSpPr>
          <p:cNvPr id="3" name="Group 2">
            <a:extLst>
              <a:ext uri="{FF2B5EF4-FFF2-40B4-BE49-F238E27FC236}">
                <a16:creationId xmlns:a16="http://schemas.microsoft.com/office/drawing/2014/main" id="{A990C8FB-247E-E742-231E-75557BC75BD8}"/>
              </a:ext>
            </a:extLst>
          </p:cNvPr>
          <p:cNvGrpSpPr/>
          <p:nvPr/>
        </p:nvGrpSpPr>
        <p:grpSpPr>
          <a:xfrm>
            <a:off x="5990811" y="1821543"/>
            <a:ext cx="0" cy="1965601"/>
            <a:chOff x="5990811" y="1821543"/>
            <a:chExt cx="0" cy="1965601"/>
          </a:xfrm>
        </p:grpSpPr>
        <p:cxnSp>
          <p:nvCxnSpPr>
            <p:cNvPr id="25" name="Straight Connector 24">
              <a:extLst>
                <a:ext uri="{FF2B5EF4-FFF2-40B4-BE49-F238E27FC236}">
                  <a16:creationId xmlns:a16="http://schemas.microsoft.com/office/drawing/2014/main" id="{9E8127F6-EC23-4326-A82A-3D83802046AA}"/>
                </a:ext>
              </a:extLst>
            </p:cNvPr>
            <p:cNvCxnSpPr>
              <a:cxnSpLocks/>
              <a:endCxn id="26" idx="0"/>
            </p:cNvCxnSpPr>
            <p:nvPr/>
          </p:nvCxnSpPr>
          <p:spPr>
            <a:xfrm>
              <a:off x="5990811" y="1821543"/>
              <a:ext cx="0" cy="484500"/>
            </a:xfrm>
            <a:prstGeom prst="line">
              <a:avLst/>
            </a:prstGeom>
            <a:ln cap="rnd">
              <a:solidFill>
                <a:schemeClr val="accent3"/>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D2C4425-C060-415A-9872-CFB01F95E227}"/>
                </a:ext>
              </a:extLst>
            </p:cNvPr>
            <p:cNvCxnSpPr>
              <a:cxnSpLocks/>
              <a:stCxn id="26" idx="2"/>
            </p:cNvCxnSpPr>
            <p:nvPr/>
          </p:nvCxnSpPr>
          <p:spPr>
            <a:xfrm>
              <a:off x="5990811" y="3302643"/>
              <a:ext cx="0" cy="484501"/>
            </a:xfrm>
            <a:prstGeom prst="line">
              <a:avLst/>
            </a:prstGeom>
            <a:ln cap="rnd">
              <a:solidFill>
                <a:schemeClr val="accent3"/>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261341D1-1192-4C1C-B925-265FC9C73D94}"/>
              </a:ext>
            </a:extLst>
          </p:cNvPr>
          <p:cNvSpPr txBox="1"/>
          <p:nvPr/>
        </p:nvSpPr>
        <p:spPr>
          <a:xfrm>
            <a:off x="1665148" y="530014"/>
            <a:ext cx="8861721" cy="630942"/>
          </a:xfrm>
          <a:prstGeom prst="rect">
            <a:avLst/>
          </a:prstGeom>
          <a:noFill/>
        </p:spPr>
        <p:txBody>
          <a:bodyPr wrap="none" rtlCol="0">
            <a:spAutoFit/>
          </a:bodyPr>
          <a:lstStyle>
            <a:defPPr>
              <a:defRPr lang="en-US"/>
            </a:defPPr>
            <a:lvl1pPr algn="ctr">
              <a:defRPr sz="3500">
                <a:solidFill>
                  <a:schemeClr val="accent2"/>
                </a:solidFill>
                <a:latin typeface="Montserrat" panose="00000500000000000000" pitchFamily="50" charset="0"/>
              </a:defRPr>
            </a:lvl1pPr>
          </a:lstStyle>
          <a:p>
            <a:r>
              <a:rPr lang="en-US" dirty="0">
                <a:gradFill>
                  <a:gsLst>
                    <a:gs pos="64000">
                      <a:schemeClr val="bg2"/>
                    </a:gs>
                    <a:gs pos="0">
                      <a:schemeClr val="accent4"/>
                    </a:gs>
                  </a:gsLst>
                  <a:path path="circle">
                    <a:fillToRect r="100000" b="100000"/>
                  </a:path>
                </a:gradFill>
              </a:rPr>
              <a:t>AVERAGE ANNUAL CONTRACT VALUE</a:t>
            </a:r>
          </a:p>
        </p:txBody>
      </p:sp>
    </p:spTree>
    <p:extLst>
      <p:ext uri="{BB962C8B-B14F-4D97-AF65-F5344CB8AC3E}">
        <p14:creationId xmlns:p14="http://schemas.microsoft.com/office/powerpoint/2010/main" val="87211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1500"/>
                                        <p:tgtEl>
                                          <p:spTgt spid="2"/>
                                        </p:tgtEl>
                                      </p:cBhvr>
                                    </p:animEffect>
                                  </p:childTnLst>
                                </p:cTn>
                              </p:par>
                              <p:par>
                                <p:cTn id="8" presetID="17" presetClass="entr" presetSubtype="4" fill="hold" grpId="0" nodeType="withEffect">
                                  <p:stCondLst>
                                    <p:cond delay="1000"/>
                                  </p:stCondLst>
                                  <p:childTnLst>
                                    <p:set>
                                      <p:cBhvr>
                                        <p:cTn id="9" dur="1" fill="hold">
                                          <p:stCondLst>
                                            <p:cond delay="0"/>
                                          </p:stCondLst>
                                        </p:cTn>
                                        <p:tgtEl>
                                          <p:spTgt spid="49"/>
                                        </p:tgtEl>
                                        <p:attrNameLst>
                                          <p:attrName>style.visibility</p:attrName>
                                        </p:attrNameLst>
                                      </p:cBhvr>
                                      <p:to>
                                        <p:strVal val="visible"/>
                                      </p:to>
                                    </p:set>
                                    <p:anim calcmode="lin" valueType="num">
                                      <p:cBhvr>
                                        <p:cTn id="10" dur="2000" fill="hold"/>
                                        <p:tgtEl>
                                          <p:spTgt spid="49"/>
                                        </p:tgtEl>
                                        <p:attrNameLst>
                                          <p:attrName>ppt_x</p:attrName>
                                        </p:attrNameLst>
                                      </p:cBhvr>
                                      <p:tavLst>
                                        <p:tav tm="0">
                                          <p:val>
                                            <p:strVal val="#ppt_x"/>
                                          </p:val>
                                        </p:tav>
                                        <p:tav tm="100000">
                                          <p:val>
                                            <p:strVal val="#ppt_x"/>
                                          </p:val>
                                        </p:tav>
                                      </p:tavLst>
                                    </p:anim>
                                    <p:anim calcmode="lin" valueType="num">
                                      <p:cBhvr>
                                        <p:cTn id="11" dur="2000" fill="hold"/>
                                        <p:tgtEl>
                                          <p:spTgt spid="49"/>
                                        </p:tgtEl>
                                        <p:attrNameLst>
                                          <p:attrName>ppt_y</p:attrName>
                                        </p:attrNameLst>
                                      </p:cBhvr>
                                      <p:tavLst>
                                        <p:tav tm="0">
                                          <p:val>
                                            <p:strVal val="#ppt_y+#ppt_h/2"/>
                                          </p:val>
                                        </p:tav>
                                        <p:tav tm="100000">
                                          <p:val>
                                            <p:strVal val="#ppt_y"/>
                                          </p:val>
                                        </p:tav>
                                      </p:tavLst>
                                    </p:anim>
                                    <p:anim calcmode="lin" valueType="num">
                                      <p:cBhvr>
                                        <p:cTn id="12" dur="2000" fill="hold"/>
                                        <p:tgtEl>
                                          <p:spTgt spid="49"/>
                                        </p:tgtEl>
                                        <p:attrNameLst>
                                          <p:attrName>ppt_w</p:attrName>
                                        </p:attrNameLst>
                                      </p:cBhvr>
                                      <p:tavLst>
                                        <p:tav tm="0">
                                          <p:val>
                                            <p:strVal val="#ppt_w"/>
                                          </p:val>
                                        </p:tav>
                                        <p:tav tm="100000">
                                          <p:val>
                                            <p:strVal val="#ppt_w"/>
                                          </p:val>
                                        </p:tav>
                                      </p:tavLst>
                                    </p:anim>
                                    <p:anim calcmode="lin" valueType="num">
                                      <p:cBhvr>
                                        <p:cTn id="13" dur="2000" fill="hold"/>
                                        <p:tgtEl>
                                          <p:spTgt spid="49"/>
                                        </p:tgtEl>
                                        <p:attrNameLst>
                                          <p:attrName>ppt_h</p:attrName>
                                        </p:attrNameLst>
                                      </p:cBhvr>
                                      <p:tavLst>
                                        <p:tav tm="0">
                                          <p:val>
                                            <p:fltVal val="0"/>
                                          </p:val>
                                        </p:tav>
                                        <p:tav tm="100000">
                                          <p:val>
                                            <p:strVal val="#ppt_h"/>
                                          </p:val>
                                        </p:tav>
                                      </p:tavLst>
                                    </p:anim>
                                  </p:childTnLst>
                                </p:cTn>
                              </p:par>
                              <p:par>
                                <p:cTn id="14" presetID="17" presetClass="entr" presetSubtype="4" fill="hold" grpId="0" nodeType="withEffect">
                                  <p:stCondLst>
                                    <p:cond delay="1000"/>
                                  </p:stCondLst>
                                  <p:childTnLst>
                                    <p:set>
                                      <p:cBhvr>
                                        <p:cTn id="15" dur="1" fill="hold">
                                          <p:stCondLst>
                                            <p:cond delay="0"/>
                                          </p:stCondLst>
                                        </p:cTn>
                                        <p:tgtEl>
                                          <p:spTgt spid="48"/>
                                        </p:tgtEl>
                                        <p:attrNameLst>
                                          <p:attrName>style.visibility</p:attrName>
                                        </p:attrNameLst>
                                      </p:cBhvr>
                                      <p:to>
                                        <p:strVal val="visible"/>
                                      </p:to>
                                    </p:set>
                                    <p:anim calcmode="lin" valueType="num">
                                      <p:cBhvr>
                                        <p:cTn id="16" dur="2000" fill="hold"/>
                                        <p:tgtEl>
                                          <p:spTgt spid="48"/>
                                        </p:tgtEl>
                                        <p:attrNameLst>
                                          <p:attrName>ppt_x</p:attrName>
                                        </p:attrNameLst>
                                      </p:cBhvr>
                                      <p:tavLst>
                                        <p:tav tm="0">
                                          <p:val>
                                            <p:strVal val="#ppt_x"/>
                                          </p:val>
                                        </p:tav>
                                        <p:tav tm="100000">
                                          <p:val>
                                            <p:strVal val="#ppt_x"/>
                                          </p:val>
                                        </p:tav>
                                      </p:tavLst>
                                    </p:anim>
                                    <p:anim calcmode="lin" valueType="num">
                                      <p:cBhvr>
                                        <p:cTn id="17" dur="2000" fill="hold"/>
                                        <p:tgtEl>
                                          <p:spTgt spid="48"/>
                                        </p:tgtEl>
                                        <p:attrNameLst>
                                          <p:attrName>ppt_y</p:attrName>
                                        </p:attrNameLst>
                                      </p:cBhvr>
                                      <p:tavLst>
                                        <p:tav tm="0">
                                          <p:val>
                                            <p:strVal val="#ppt_y+#ppt_h/2"/>
                                          </p:val>
                                        </p:tav>
                                        <p:tav tm="100000">
                                          <p:val>
                                            <p:strVal val="#ppt_y"/>
                                          </p:val>
                                        </p:tav>
                                      </p:tavLst>
                                    </p:anim>
                                    <p:anim calcmode="lin" valueType="num">
                                      <p:cBhvr>
                                        <p:cTn id="18" dur="2000" fill="hold"/>
                                        <p:tgtEl>
                                          <p:spTgt spid="48"/>
                                        </p:tgtEl>
                                        <p:attrNameLst>
                                          <p:attrName>ppt_w</p:attrName>
                                        </p:attrNameLst>
                                      </p:cBhvr>
                                      <p:tavLst>
                                        <p:tav tm="0">
                                          <p:val>
                                            <p:strVal val="#ppt_w"/>
                                          </p:val>
                                        </p:tav>
                                        <p:tav tm="100000">
                                          <p:val>
                                            <p:strVal val="#ppt_w"/>
                                          </p:val>
                                        </p:tav>
                                      </p:tavLst>
                                    </p:anim>
                                    <p:anim calcmode="lin" valueType="num">
                                      <p:cBhvr>
                                        <p:cTn id="19" dur="2000" fill="hold"/>
                                        <p:tgtEl>
                                          <p:spTgt spid="48"/>
                                        </p:tgtEl>
                                        <p:attrNameLst>
                                          <p:attrName>ppt_h</p:attrName>
                                        </p:attrNameLst>
                                      </p:cBhvr>
                                      <p:tavLst>
                                        <p:tav tm="0">
                                          <p:val>
                                            <p:fltVal val="0"/>
                                          </p:val>
                                        </p:tav>
                                        <p:tav tm="100000">
                                          <p:val>
                                            <p:strVal val="#ppt_h"/>
                                          </p:val>
                                        </p:tav>
                                      </p:tavLst>
                                    </p:anim>
                                  </p:childTnLst>
                                </p:cTn>
                              </p:par>
                              <p:par>
                                <p:cTn id="20" presetID="47" presetClass="entr" presetSubtype="0" fill="hold" grpId="0" nodeType="withEffect">
                                  <p:stCondLst>
                                    <p:cond delay="15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500"/>
                                        <p:tgtEl>
                                          <p:spTgt spid="19"/>
                                        </p:tgtEl>
                                      </p:cBhvr>
                                    </p:animEffect>
                                    <p:anim calcmode="lin" valueType="num">
                                      <p:cBhvr>
                                        <p:cTn id="23" dur="1500" fill="hold"/>
                                        <p:tgtEl>
                                          <p:spTgt spid="19"/>
                                        </p:tgtEl>
                                        <p:attrNameLst>
                                          <p:attrName>ppt_x</p:attrName>
                                        </p:attrNameLst>
                                      </p:cBhvr>
                                      <p:tavLst>
                                        <p:tav tm="0">
                                          <p:val>
                                            <p:strVal val="#ppt_x"/>
                                          </p:val>
                                        </p:tav>
                                        <p:tav tm="100000">
                                          <p:val>
                                            <p:strVal val="#ppt_x"/>
                                          </p:val>
                                        </p:tav>
                                      </p:tavLst>
                                    </p:anim>
                                    <p:anim calcmode="lin" valueType="num">
                                      <p:cBhvr>
                                        <p:cTn id="24" dur="1500" fill="hold"/>
                                        <p:tgtEl>
                                          <p:spTgt spid="19"/>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15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500"/>
                                        <p:tgtEl>
                                          <p:spTgt spid="20"/>
                                        </p:tgtEl>
                                      </p:cBhvr>
                                    </p:animEffect>
                                    <p:anim calcmode="lin" valueType="num">
                                      <p:cBhvr>
                                        <p:cTn id="28" dur="1500" fill="hold"/>
                                        <p:tgtEl>
                                          <p:spTgt spid="20"/>
                                        </p:tgtEl>
                                        <p:attrNameLst>
                                          <p:attrName>ppt_x</p:attrName>
                                        </p:attrNameLst>
                                      </p:cBhvr>
                                      <p:tavLst>
                                        <p:tav tm="0">
                                          <p:val>
                                            <p:strVal val="#ppt_x"/>
                                          </p:val>
                                        </p:tav>
                                        <p:tav tm="100000">
                                          <p:val>
                                            <p:strVal val="#ppt_x"/>
                                          </p:val>
                                        </p:tav>
                                      </p:tavLst>
                                    </p:anim>
                                    <p:anim calcmode="lin" valueType="num">
                                      <p:cBhvr>
                                        <p:cTn id="29" dur="1500" fill="hold"/>
                                        <p:tgtEl>
                                          <p:spTgt spid="20"/>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25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childTnLst>
                                </p:cTn>
                              </p:par>
                              <p:par>
                                <p:cTn id="33" presetID="10" presetClass="entr" presetSubtype="0" fill="hold" grpId="0" nodeType="withEffect">
                                  <p:stCondLst>
                                    <p:cond delay="250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childTnLst>
                                </p:cTn>
                              </p:par>
                              <p:par>
                                <p:cTn id="36" presetID="12" presetClass="entr" presetSubtype="8" fill="hold" nodeType="withEffect">
                                  <p:stCondLst>
                                    <p:cond delay="2500"/>
                                  </p:stCondLst>
                                  <p:childTnLst>
                                    <p:set>
                                      <p:cBhvr>
                                        <p:cTn id="37" dur="1" fill="hold">
                                          <p:stCondLst>
                                            <p:cond delay="0"/>
                                          </p:stCondLst>
                                        </p:cTn>
                                        <p:tgtEl>
                                          <p:spTgt spid="21"/>
                                        </p:tgtEl>
                                        <p:attrNameLst>
                                          <p:attrName>style.visibility</p:attrName>
                                        </p:attrNameLst>
                                      </p:cBhvr>
                                      <p:to>
                                        <p:strVal val="visible"/>
                                      </p:to>
                                    </p:set>
                                    <p:anim calcmode="lin" valueType="num">
                                      <p:cBhvr additive="base">
                                        <p:cTn id="38" dur="1500"/>
                                        <p:tgtEl>
                                          <p:spTgt spid="21"/>
                                        </p:tgtEl>
                                        <p:attrNameLst>
                                          <p:attrName>ppt_x</p:attrName>
                                        </p:attrNameLst>
                                      </p:cBhvr>
                                      <p:tavLst>
                                        <p:tav tm="0">
                                          <p:val>
                                            <p:strVal val="#ppt_x-#ppt_w*1.125000"/>
                                          </p:val>
                                        </p:tav>
                                        <p:tav tm="100000">
                                          <p:val>
                                            <p:strVal val="#ppt_x"/>
                                          </p:val>
                                        </p:tav>
                                      </p:tavLst>
                                    </p:anim>
                                    <p:animEffect transition="in" filter="wipe(right)">
                                      <p:cBhvr>
                                        <p:cTn id="39" dur="1500"/>
                                        <p:tgtEl>
                                          <p:spTgt spid="21"/>
                                        </p:tgtEl>
                                      </p:cBhvr>
                                    </p:animEffect>
                                  </p:childTnLst>
                                </p:cTn>
                              </p:par>
                              <p:par>
                                <p:cTn id="40" presetID="12" presetClass="entr" presetSubtype="2" fill="hold" nodeType="withEffect">
                                  <p:stCondLst>
                                    <p:cond delay="250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1500"/>
                                        <p:tgtEl>
                                          <p:spTgt spid="23"/>
                                        </p:tgtEl>
                                        <p:attrNameLst>
                                          <p:attrName>ppt_x</p:attrName>
                                        </p:attrNameLst>
                                      </p:cBhvr>
                                      <p:tavLst>
                                        <p:tav tm="0">
                                          <p:val>
                                            <p:strVal val="#ppt_x+#ppt_w*1.125000"/>
                                          </p:val>
                                        </p:tav>
                                        <p:tav tm="100000">
                                          <p:val>
                                            <p:strVal val="#ppt_x"/>
                                          </p:val>
                                        </p:tav>
                                      </p:tavLst>
                                    </p:anim>
                                    <p:animEffect transition="in" filter="wipe(left)">
                                      <p:cBhvr>
                                        <p:cTn id="43" dur="1500"/>
                                        <p:tgtEl>
                                          <p:spTgt spid="23"/>
                                        </p:tgtEl>
                                      </p:cBhvr>
                                    </p:animEffect>
                                  </p:childTnLst>
                                </p:cTn>
                              </p:par>
                              <p:par>
                                <p:cTn id="44" presetID="16" presetClass="entr" presetSubtype="42" fill="hold" nodeType="withEffect">
                                  <p:stCondLst>
                                    <p:cond delay="3500"/>
                                  </p:stCondLst>
                                  <p:childTnLst>
                                    <p:set>
                                      <p:cBhvr>
                                        <p:cTn id="45" dur="1" fill="hold">
                                          <p:stCondLst>
                                            <p:cond delay="0"/>
                                          </p:stCondLst>
                                        </p:cTn>
                                        <p:tgtEl>
                                          <p:spTgt spid="3"/>
                                        </p:tgtEl>
                                        <p:attrNameLst>
                                          <p:attrName>style.visibility</p:attrName>
                                        </p:attrNameLst>
                                      </p:cBhvr>
                                      <p:to>
                                        <p:strVal val="visible"/>
                                      </p:to>
                                    </p:set>
                                    <p:animEffect transition="in" filter="barn(outHorizontal)">
                                      <p:cBhvr>
                                        <p:cTn id="46" dur="1000"/>
                                        <p:tgtEl>
                                          <p:spTgt spid="3"/>
                                        </p:tgtEl>
                                      </p:cBhvr>
                                    </p:animEffect>
                                  </p:childTnLst>
                                </p:cTn>
                              </p:par>
                              <p:par>
                                <p:cTn id="47" presetID="23" presetClass="entr" presetSubtype="16" fill="hold" grpId="0" nodeType="withEffect">
                                  <p:stCondLst>
                                    <p:cond delay="3500"/>
                                  </p:stCondLst>
                                  <p:childTnLst>
                                    <p:set>
                                      <p:cBhvr>
                                        <p:cTn id="48" dur="1" fill="hold">
                                          <p:stCondLst>
                                            <p:cond delay="0"/>
                                          </p:stCondLst>
                                        </p:cTn>
                                        <p:tgtEl>
                                          <p:spTgt spid="26"/>
                                        </p:tgtEl>
                                        <p:attrNameLst>
                                          <p:attrName>style.visibility</p:attrName>
                                        </p:attrNameLst>
                                      </p:cBhvr>
                                      <p:to>
                                        <p:strVal val="visible"/>
                                      </p:to>
                                    </p:set>
                                    <p:anim calcmode="lin" valueType="num">
                                      <p:cBhvr>
                                        <p:cTn id="49" dur="1500" fill="hold"/>
                                        <p:tgtEl>
                                          <p:spTgt spid="26"/>
                                        </p:tgtEl>
                                        <p:attrNameLst>
                                          <p:attrName>ppt_w</p:attrName>
                                        </p:attrNameLst>
                                      </p:cBhvr>
                                      <p:tavLst>
                                        <p:tav tm="0">
                                          <p:val>
                                            <p:fltVal val="0"/>
                                          </p:val>
                                        </p:tav>
                                        <p:tav tm="100000">
                                          <p:val>
                                            <p:strVal val="#ppt_w"/>
                                          </p:val>
                                        </p:tav>
                                      </p:tavLst>
                                    </p:anim>
                                    <p:anim calcmode="lin" valueType="num">
                                      <p:cBhvr>
                                        <p:cTn id="50" dur="1500" fill="hold"/>
                                        <p:tgtEl>
                                          <p:spTgt spid="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8" grpId="0" animBg="1"/>
      <p:bldP spid="15" grpId="0"/>
      <p:bldP spid="18" grpId="0"/>
      <p:bldP spid="19" grpId="0"/>
      <p:bldP spid="20" grpId="0"/>
      <p:bldP spid="2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CD69F183-A546-401F-B905-EB2FFF77BB8D}"/>
              </a:ext>
            </a:extLst>
          </p:cNvPr>
          <p:cNvGraphicFramePr>
            <a:graphicFrameLocks noGrp="1"/>
          </p:cNvGraphicFramePr>
          <p:nvPr>
            <p:extLst>
              <p:ext uri="{D42A27DB-BD31-4B8C-83A1-F6EECF244321}">
                <p14:modId xmlns:p14="http://schemas.microsoft.com/office/powerpoint/2010/main" val="3216554761"/>
              </p:ext>
            </p:extLst>
          </p:nvPr>
        </p:nvGraphicFramePr>
        <p:xfrm>
          <a:off x="381000" y="381002"/>
          <a:ext cx="11430005" cy="6095996"/>
        </p:xfrm>
        <a:graphic>
          <a:graphicData uri="http://schemas.openxmlformats.org/drawingml/2006/table">
            <a:tbl>
              <a:tblPr bandRow="1">
                <a:tableStyleId>{5C22544A-7EE6-4342-B048-85BDC9FD1C3A}</a:tableStyleId>
              </a:tblPr>
              <a:tblGrid>
                <a:gridCol w="3859481">
                  <a:extLst>
                    <a:ext uri="{9D8B030D-6E8A-4147-A177-3AD203B41FA5}">
                      <a16:colId xmlns:a16="http://schemas.microsoft.com/office/drawing/2014/main" val="3824765430"/>
                    </a:ext>
                  </a:extLst>
                </a:gridCol>
                <a:gridCol w="630877">
                  <a:extLst>
                    <a:ext uri="{9D8B030D-6E8A-4147-A177-3AD203B41FA5}">
                      <a16:colId xmlns:a16="http://schemas.microsoft.com/office/drawing/2014/main" val="3083195025"/>
                    </a:ext>
                  </a:extLst>
                </a:gridCol>
                <a:gridCol w="630877">
                  <a:extLst>
                    <a:ext uri="{9D8B030D-6E8A-4147-A177-3AD203B41FA5}">
                      <a16:colId xmlns:a16="http://schemas.microsoft.com/office/drawing/2014/main" val="1854503930"/>
                    </a:ext>
                  </a:extLst>
                </a:gridCol>
                <a:gridCol w="630877">
                  <a:extLst>
                    <a:ext uri="{9D8B030D-6E8A-4147-A177-3AD203B41FA5}">
                      <a16:colId xmlns:a16="http://schemas.microsoft.com/office/drawing/2014/main" val="1111020736"/>
                    </a:ext>
                  </a:extLst>
                </a:gridCol>
                <a:gridCol w="630877">
                  <a:extLst>
                    <a:ext uri="{9D8B030D-6E8A-4147-A177-3AD203B41FA5}">
                      <a16:colId xmlns:a16="http://schemas.microsoft.com/office/drawing/2014/main" val="1877660238"/>
                    </a:ext>
                  </a:extLst>
                </a:gridCol>
                <a:gridCol w="630877">
                  <a:extLst>
                    <a:ext uri="{9D8B030D-6E8A-4147-A177-3AD203B41FA5}">
                      <a16:colId xmlns:a16="http://schemas.microsoft.com/office/drawing/2014/main" val="2240784729"/>
                    </a:ext>
                  </a:extLst>
                </a:gridCol>
                <a:gridCol w="630877">
                  <a:extLst>
                    <a:ext uri="{9D8B030D-6E8A-4147-A177-3AD203B41FA5}">
                      <a16:colId xmlns:a16="http://schemas.microsoft.com/office/drawing/2014/main" val="1204913832"/>
                    </a:ext>
                  </a:extLst>
                </a:gridCol>
                <a:gridCol w="630877">
                  <a:extLst>
                    <a:ext uri="{9D8B030D-6E8A-4147-A177-3AD203B41FA5}">
                      <a16:colId xmlns:a16="http://schemas.microsoft.com/office/drawing/2014/main" val="3712803885"/>
                    </a:ext>
                  </a:extLst>
                </a:gridCol>
                <a:gridCol w="630877">
                  <a:extLst>
                    <a:ext uri="{9D8B030D-6E8A-4147-A177-3AD203B41FA5}">
                      <a16:colId xmlns:a16="http://schemas.microsoft.com/office/drawing/2014/main" val="2828440001"/>
                    </a:ext>
                  </a:extLst>
                </a:gridCol>
                <a:gridCol w="630877">
                  <a:extLst>
                    <a:ext uri="{9D8B030D-6E8A-4147-A177-3AD203B41FA5}">
                      <a16:colId xmlns:a16="http://schemas.microsoft.com/office/drawing/2014/main" val="2036474049"/>
                    </a:ext>
                  </a:extLst>
                </a:gridCol>
                <a:gridCol w="630877">
                  <a:extLst>
                    <a:ext uri="{9D8B030D-6E8A-4147-A177-3AD203B41FA5}">
                      <a16:colId xmlns:a16="http://schemas.microsoft.com/office/drawing/2014/main" val="3418668091"/>
                    </a:ext>
                  </a:extLst>
                </a:gridCol>
                <a:gridCol w="630877">
                  <a:extLst>
                    <a:ext uri="{9D8B030D-6E8A-4147-A177-3AD203B41FA5}">
                      <a16:colId xmlns:a16="http://schemas.microsoft.com/office/drawing/2014/main" val="4070453678"/>
                    </a:ext>
                  </a:extLst>
                </a:gridCol>
                <a:gridCol w="630877">
                  <a:extLst>
                    <a:ext uri="{9D8B030D-6E8A-4147-A177-3AD203B41FA5}">
                      <a16:colId xmlns:a16="http://schemas.microsoft.com/office/drawing/2014/main" val="3891339561"/>
                    </a:ext>
                  </a:extLst>
                </a:gridCol>
              </a:tblGrid>
              <a:tr h="358588">
                <a:tc rowSpan="2">
                  <a:txBody>
                    <a:bodyPr/>
                    <a:lstStyle/>
                    <a:p>
                      <a:pPr algn="l"/>
                      <a:r>
                        <a:rPr lang="en-US" sz="2000" b="0" dirty="0">
                          <a:solidFill>
                            <a:schemeClr val="bg1"/>
                          </a:solidFill>
                          <a:latin typeface="Montserrat" panose="00000500000000000000" pitchFamily="50" charset="0"/>
                        </a:rPr>
                        <a:t>ABM METRICS</a:t>
                      </a:r>
                    </a:p>
                  </a:txBody>
                  <a:tcPr marL="18288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lang="en-US" sz="1100" b="1" dirty="0">
                          <a:solidFill>
                            <a:schemeClr val="accent2"/>
                          </a:solidFill>
                          <a:latin typeface="Montserrat" panose="00000500000000000000" pitchFamily="50" charset="0"/>
                        </a:rPr>
                        <a:t>Q1</a:t>
                      </a:r>
                    </a:p>
                  </a:txBody>
                  <a:tcPr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ctr"/>
                      <a:r>
                        <a:rPr lang="en-US" sz="1100" b="1" dirty="0">
                          <a:solidFill>
                            <a:schemeClr val="accent2"/>
                          </a:solidFill>
                          <a:latin typeface="Montserrat" panose="00000500000000000000" pitchFamily="50" charset="0"/>
                        </a:rPr>
                        <a:t>Q2</a:t>
                      </a:r>
                    </a:p>
                  </a:txBody>
                  <a:tcPr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ctr"/>
                      <a:r>
                        <a:rPr lang="en-US" sz="1100" b="1" dirty="0">
                          <a:solidFill>
                            <a:schemeClr val="accent2"/>
                          </a:solidFill>
                          <a:latin typeface="Montserrat" panose="00000500000000000000" pitchFamily="50" charset="0"/>
                        </a:rPr>
                        <a:t>Q3</a:t>
                      </a:r>
                    </a:p>
                  </a:txBody>
                  <a:tcPr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ctr"/>
                      <a:r>
                        <a:rPr lang="en-US" sz="1100" b="1" dirty="0">
                          <a:solidFill>
                            <a:schemeClr val="accent2"/>
                          </a:solidFill>
                          <a:latin typeface="Montserrat" panose="00000500000000000000" pitchFamily="50" charset="0"/>
                        </a:rPr>
                        <a:t>Q4</a:t>
                      </a:r>
                    </a:p>
                  </a:txBody>
                  <a:tcPr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47383016"/>
                  </a:ext>
                </a:extLst>
              </a:tr>
              <a:tr h="358588">
                <a:tc v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dirty="0">
                          <a:solidFill>
                            <a:schemeClr val="bg1"/>
                          </a:solidFill>
                          <a:latin typeface="Montserrat" panose="00000500000000000000" pitchFamily="50" charset="0"/>
                        </a:rPr>
                        <a:t>Jan</a:t>
                      </a:r>
                    </a:p>
                  </a:txBody>
                  <a:tcPr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a:r>
                        <a:rPr lang="en-US" sz="1100" dirty="0">
                          <a:solidFill>
                            <a:schemeClr val="bg1"/>
                          </a:solidFill>
                          <a:latin typeface="Montserrat" panose="00000500000000000000" pitchFamily="50" charset="0"/>
                        </a:rPr>
                        <a:t>Feb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a:r>
                        <a:rPr lang="en-US" sz="1100" dirty="0">
                          <a:solidFill>
                            <a:schemeClr val="bg1"/>
                          </a:solidFill>
                          <a:latin typeface="Montserrat" panose="00000500000000000000" pitchFamily="50" charset="0"/>
                        </a:rPr>
                        <a:t>Mar</a:t>
                      </a:r>
                    </a:p>
                  </a:txBody>
                  <a:tcPr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a:r>
                        <a:rPr lang="en-US" sz="1100" dirty="0">
                          <a:solidFill>
                            <a:schemeClr val="bg1"/>
                          </a:solidFill>
                          <a:latin typeface="Montserrat" panose="00000500000000000000" pitchFamily="50" charset="0"/>
                        </a:rPr>
                        <a:t>Apr</a:t>
                      </a:r>
                    </a:p>
                  </a:txBody>
                  <a:tcPr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a:r>
                        <a:rPr lang="en-US" sz="1100" dirty="0">
                          <a:solidFill>
                            <a:schemeClr val="bg1"/>
                          </a:solidFill>
                          <a:latin typeface="Montserrat" panose="00000500000000000000" pitchFamily="50" charset="0"/>
                        </a:rPr>
                        <a:t>May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a:r>
                        <a:rPr lang="en-US" sz="1100" dirty="0">
                          <a:solidFill>
                            <a:schemeClr val="bg1"/>
                          </a:solidFill>
                          <a:latin typeface="Montserrat" panose="00000500000000000000" pitchFamily="50" charset="0"/>
                        </a:rPr>
                        <a:t>Jun</a:t>
                      </a:r>
                    </a:p>
                  </a:txBody>
                  <a:tcPr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a:r>
                        <a:rPr lang="en-US" sz="1100" dirty="0">
                          <a:solidFill>
                            <a:schemeClr val="bg1"/>
                          </a:solidFill>
                          <a:latin typeface="Montserrat" panose="00000500000000000000" pitchFamily="50" charset="0"/>
                        </a:rPr>
                        <a:t>Jul</a:t>
                      </a:r>
                    </a:p>
                  </a:txBody>
                  <a:tcPr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a:r>
                        <a:rPr lang="en-US" sz="1100" dirty="0">
                          <a:solidFill>
                            <a:schemeClr val="bg1"/>
                          </a:solidFill>
                          <a:latin typeface="Montserrat" panose="00000500000000000000" pitchFamily="50" charset="0"/>
                        </a:rPr>
                        <a:t>Aug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a:r>
                        <a:rPr lang="en-US" sz="1100" dirty="0">
                          <a:solidFill>
                            <a:schemeClr val="bg1"/>
                          </a:solidFill>
                          <a:latin typeface="Montserrat" panose="00000500000000000000" pitchFamily="50" charset="0"/>
                        </a:rPr>
                        <a:t>Sep</a:t>
                      </a:r>
                    </a:p>
                  </a:txBody>
                  <a:tcPr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a:r>
                        <a:rPr lang="en-US" sz="1100" dirty="0">
                          <a:solidFill>
                            <a:schemeClr val="bg1"/>
                          </a:solidFill>
                          <a:latin typeface="Montserrat" panose="00000500000000000000" pitchFamily="50" charset="0"/>
                        </a:rPr>
                        <a:t>Oct</a:t>
                      </a:r>
                    </a:p>
                  </a:txBody>
                  <a:tcPr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a:r>
                        <a:rPr lang="en-US" sz="1100" dirty="0">
                          <a:solidFill>
                            <a:schemeClr val="bg1"/>
                          </a:solidFill>
                          <a:latin typeface="Montserrat" panose="00000500000000000000" pitchFamily="50" charset="0"/>
                        </a:rPr>
                        <a:t>Nov</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a:r>
                        <a:rPr lang="en-US" sz="1100" dirty="0">
                          <a:solidFill>
                            <a:schemeClr val="bg1"/>
                          </a:solidFill>
                          <a:latin typeface="Montserrat" panose="00000500000000000000" pitchFamily="50" charset="0"/>
                        </a:rPr>
                        <a:t>Dec</a:t>
                      </a:r>
                    </a:p>
                  </a:txBody>
                  <a:tcPr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3175"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extLst>
                  <a:ext uri="{0D108BD9-81ED-4DB2-BD59-A6C34878D82A}">
                    <a16:rowId xmlns:a16="http://schemas.microsoft.com/office/drawing/2014/main" val="4263004353"/>
                  </a:ext>
                </a:extLst>
              </a:tr>
              <a:tr h="358588">
                <a:tc>
                  <a:txBody>
                    <a:bodyPr/>
                    <a:lstStyle/>
                    <a:p>
                      <a:pPr algn="l"/>
                      <a:r>
                        <a:rPr lang="en-US" sz="1100" b="1" dirty="0">
                          <a:solidFill>
                            <a:schemeClr val="accent2"/>
                          </a:solidFill>
                          <a:latin typeface="Montserrat" panose="00000500000000000000" pitchFamily="50" charset="0"/>
                        </a:rPr>
                        <a:t>MARKETING QUALIFIED ACCOUNTS (MQAS)</a:t>
                      </a:r>
                    </a:p>
                  </a:txBody>
                  <a:tcPr marL="18288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l"/>
                      <a:endParaRPr lang="en-US" sz="1100" b="1" dirty="0">
                        <a:solidFill>
                          <a:schemeClr val="accent2"/>
                        </a:solidFill>
                        <a:latin typeface="Montserrat" panose="00000500000000000000" pitchFamily="50" charset="0"/>
                      </a:endParaRPr>
                    </a:p>
                  </a:txBody>
                  <a:tcPr marL="18288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l"/>
                      <a:endParaRPr lang="en-US" sz="1100" b="1" dirty="0">
                        <a:solidFill>
                          <a:schemeClr val="accent2"/>
                        </a:solidFill>
                        <a:latin typeface="Montserrat" panose="00000500000000000000" pitchFamily="50" charset="0"/>
                      </a:endParaRPr>
                    </a:p>
                  </a:txBody>
                  <a:tcPr marL="18288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l"/>
                      <a:endParaRPr lang="en-US" sz="1100" b="1" dirty="0">
                        <a:solidFill>
                          <a:schemeClr val="accent2"/>
                        </a:solidFill>
                        <a:latin typeface="Montserrat" panose="00000500000000000000" pitchFamily="50" charset="0"/>
                      </a:endParaRPr>
                    </a:p>
                  </a:txBody>
                  <a:tcPr marL="18288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l"/>
                      <a:endParaRPr lang="en-US" sz="1100" b="1" dirty="0">
                        <a:solidFill>
                          <a:schemeClr val="accent2"/>
                        </a:solidFill>
                        <a:latin typeface="Montserrat" panose="00000500000000000000" pitchFamily="50" charset="0"/>
                      </a:endParaRPr>
                    </a:p>
                  </a:txBody>
                  <a:tcPr marL="18288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4071214"/>
                  </a:ext>
                </a:extLst>
              </a:tr>
              <a:tr h="358588">
                <a:tc>
                  <a:txBody>
                    <a:bodyPr/>
                    <a:lstStyle/>
                    <a:p>
                      <a:pPr algn="l"/>
                      <a:r>
                        <a:rPr lang="en-US" sz="1000" dirty="0">
                          <a:solidFill>
                            <a:schemeClr val="bg1"/>
                          </a:solidFill>
                          <a:latin typeface="Montserrat" panose="00000500000000000000" pitchFamily="50" charset="0"/>
                        </a:rPr>
                        <a:t>Total Number of New MQAs</a:t>
                      </a:r>
                    </a:p>
                  </a:txBody>
                  <a:tcPr marL="18288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45</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55</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65</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80</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100</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92</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102</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139</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111</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101</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103</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119</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extLst>
                  <a:ext uri="{0D108BD9-81ED-4DB2-BD59-A6C34878D82A}">
                    <a16:rowId xmlns:a16="http://schemas.microsoft.com/office/drawing/2014/main" val="2569552611"/>
                  </a:ext>
                </a:extLst>
              </a:tr>
              <a:tr h="358588">
                <a:tc>
                  <a:txBody>
                    <a:bodyPr/>
                    <a:lstStyle/>
                    <a:p>
                      <a:pPr algn="l"/>
                      <a:r>
                        <a:rPr lang="en-US" sz="1100" b="1" dirty="0">
                          <a:solidFill>
                            <a:schemeClr val="accent2"/>
                          </a:solidFill>
                          <a:latin typeface="Montserrat" panose="00000500000000000000" pitchFamily="50" charset="0"/>
                        </a:rPr>
                        <a:t>MEETINGS BOOKED WITH TARGET ACCOUNTS</a:t>
                      </a:r>
                    </a:p>
                  </a:txBody>
                  <a:tcPr marL="18288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l"/>
                      <a:endParaRPr lang="en-US" sz="1100" b="1" dirty="0">
                        <a:solidFill>
                          <a:schemeClr val="accent2"/>
                        </a:solidFill>
                        <a:latin typeface="Montserrat" panose="00000500000000000000" pitchFamily="50" charset="0"/>
                      </a:endParaRPr>
                    </a:p>
                  </a:txBody>
                  <a:tcPr marL="18288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l"/>
                      <a:endParaRPr lang="en-US" sz="1100" b="1" dirty="0">
                        <a:solidFill>
                          <a:schemeClr val="accent2"/>
                        </a:solidFill>
                        <a:latin typeface="Montserrat" panose="00000500000000000000" pitchFamily="50" charset="0"/>
                      </a:endParaRPr>
                    </a:p>
                  </a:txBody>
                  <a:tcPr marL="18288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l"/>
                      <a:endParaRPr lang="en-US" sz="1100" b="1" dirty="0">
                        <a:solidFill>
                          <a:schemeClr val="accent2"/>
                        </a:solidFill>
                        <a:latin typeface="Montserrat" panose="00000500000000000000" pitchFamily="50" charset="0"/>
                      </a:endParaRPr>
                    </a:p>
                  </a:txBody>
                  <a:tcPr marL="18288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l"/>
                      <a:endParaRPr lang="en-US" sz="1100" b="1" dirty="0">
                        <a:solidFill>
                          <a:schemeClr val="accent2"/>
                        </a:solidFill>
                        <a:latin typeface="Montserrat" panose="00000500000000000000" pitchFamily="50" charset="0"/>
                      </a:endParaRPr>
                    </a:p>
                  </a:txBody>
                  <a:tcPr marL="18288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16502825"/>
                  </a:ext>
                </a:extLst>
              </a:tr>
              <a:tr h="358588">
                <a:tc>
                  <a:txBody>
                    <a:bodyPr/>
                    <a:lstStyle/>
                    <a:p>
                      <a:pPr algn="l"/>
                      <a:r>
                        <a:rPr lang="en-US" sz="1000" dirty="0">
                          <a:solidFill>
                            <a:schemeClr val="bg1"/>
                          </a:solidFill>
                          <a:latin typeface="Montserrat" panose="00000500000000000000" pitchFamily="50" charset="0"/>
                        </a:rPr>
                        <a:t>Number of Meetings Booked (Actual)</a:t>
                      </a:r>
                    </a:p>
                  </a:txBody>
                  <a:tcPr marL="18288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199</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275</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246</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305</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350</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299</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325</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331</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341</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375</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355</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401</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extLst>
                  <a:ext uri="{0D108BD9-81ED-4DB2-BD59-A6C34878D82A}">
                    <a16:rowId xmlns:a16="http://schemas.microsoft.com/office/drawing/2014/main" val="3162919740"/>
                  </a:ext>
                </a:extLst>
              </a:tr>
              <a:tr h="358588">
                <a:tc>
                  <a:txBody>
                    <a:bodyPr/>
                    <a:lstStyle/>
                    <a:p>
                      <a:pPr algn="l"/>
                      <a:r>
                        <a:rPr lang="en-US" sz="1000" dirty="0">
                          <a:solidFill>
                            <a:schemeClr val="bg1"/>
                          </a:solidFill>
                          <a:latin typeface="Montserrat" panose="00000500000000000000" pitchFamily="50" charset="0"/>
                        </a:rPr>
                        <a:t>Number of Meetings Booked (Goal)</a:t>
                      </a:r>
                    </a:p>
                  </a:txBody>
                  <a:tcPr marL="18288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250</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250</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250</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300</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300</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300</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350</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350</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350</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400</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400</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400</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extLst>
                  <a:ext uri="{0D108BD9-81ED-4DB2-BD59-A6C34878D82A}">
                    <a16:rowId xmlns:a16="http://schemas.microsoft.com/office/drawing/2014/main" val="1392563116"/>
                  </a:ext>
                </a:extLst>
              </a:tr>
              <a:tr h="358588">
                <a:tc>
                  <a:txBody>
                    <a:bodyPr/>
                    <a:lstStyle/>
                    <a:p>
                      <a:pPr algn="l"/>
                      <a:r>
                        <a:rPr lang="en-US" sz="1100" b="1" dirty="0">
                          <a:solidFill>
                            <a:schemeClr val="accent2"/>
                          </a:solidFill>
                          <a:latin typeface="Montserrat" panose="00000500000000000000" pitchFamily="50" charset="0"/>
                        </a:rPr>
                        <a:t>TOTAL NUMBER OF OPPORTUNITIES</a:t>
                      </a:r>
                    </a:p>
                  </a:txBody>
                  <a:tcPr marL="18288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l"/>
                      <a:endParaRPr lang="en-US" sz="1100" b="1" dirty="0">
                        <a:solidFill>
                          <a:schemeClr val="accent2"/>
                        </a:solidFill>
                        <a:latin typeface="Montserrat" panose="00000500000000000000" pitchFamily="50" charset="0"/>
                      </a:endParaRPr>
                    </a:p>
                  </a:txBody>
                  <a:tcPr marL="18288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l"/>
                      <a:endParaRPr lang="en-US" sz="1100" b="1" dirty="0">
                        <a:solidFill>
                          <a:schemeClr val="accent2"/>
                        </a:solidFill>
                        <a:latin typeface="Montserrat" panose="00000500000000000000" pitchFamily="50" charset="0"/>
                      </a:endParaRPr>
                    </a:p>
                  </a:txBody>
                  <a:tcPr marL="18288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l"/>
                      <a:endParaRPr lang="en-US" sz="1100" b="1" dirty="0">
                        <a:solidFill>
                          <a:schemeClr val="accent2"/>
                        </a:solidFill>
                        <a:latin typeface="Montserrat" panose="00000500000000000000" pitchFamily="50" charset="0"/>
                      </a:endParaRPr>
                    </a:p>
                  </a:txBody>
                  <a:tcPr marL="18288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l"/>
                      <a:endParaRPr lang="en-US" sz="1100" b="1" dirty="0">
                        <a:solidFill>
                          <a:schemeClr val="accent2"/>
                        </a:solidFill>
                        <a:latin typeface="Montserrat" panose="00000500000000000000" pitchFamily="50" charset="0"/>
                      </a:endParaRPr>
                    </a:p>
                  </a:txBody>
                  <a:tcPr marL="18288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9679186"/>
                  </a:ext>
                </a:extLst>
              </a:tr>
              <a:tr h="358588">
                <a:tc>
                  <a:txBody>
                    <a:bodyPr/>
                    <a:lstStyle/>
                    <a:p>
                      <a:pPr algn="l"/>
                      <a:r>
                        <a:rPr lang="en-US" sz="1000" dirty="0">
                          <a:solidFill>
                            <a:schemeClr val="bg1"/>
                          </a:solidFill>
                          <a:latin typeface="Montserrat" panose="00000500000000000000" pitchFamily="50" charset="0"/>
                        </a:rPr>
                        <a:t>Number of Opportunities with Target Accounts</a:t>
                      </a:r>
                    </a:p>
                  </a:txBody>
                  <a:tcPr marL="18288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101</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99</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135</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120</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155</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175</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189</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200</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225</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276</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301</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312</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extLst>
                  <a:ext uri="{0D108BD9-81ED-4DB2-BD59-A6C34878D82A}">
                    <a16:rowId xmlns:a16="http://schemas.microsoft.com/office/drawing/2014/main" val="2287184744"/>
                  </a:ext>
                </a:extLst>
              </a:tr>
              <a:tr h="358588">
                <a:tc>
                  <a:txBody>
                    <a:bodyPr/>
                    <a:lstStyle/>
                    <a:p>
                      <a:pPr algn="l"/>
                      <a:r>
                        <a:rPr lang="en-US" sz="1100" b="1" dirty="0">
                          <a:solidFill>
                            <a:schemeClr val="accent2"/>
                          </a:solidFill>
                          <a:latin typeface="Montserrat" panose="00000500000000000000" pitchFamily="50" charset="0"/>
                        </a:rPr>
                        <a:t>NUMBER OF TARGET ACCOUNTS WON</a:t>
                      </a:r>
                    </a:p>
                  </a:txBody>
                  <a:tcPr marL="18288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l"/>
                      <a:endParaRPr lang="en-US" sz="1100" b="1" dirty="0">
                        <a:solidFill>
                          <a:schemeClr val="accent2"/>
                        </a:solidFill>
                        <a:latin typeface="Montserrat" panose="00000500000000000000" pitchFamily="50" charset="0"/>
                      </a:endParaRPr>
                    </a:p>
                  </a:txBody>
                  <a:tcPr marL="18288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l"/>
                      <a:endParaRPr lang="en-US" sz="1100" b="1" dirty="0">
                        <a:solidFill>
                          <a:schemeClr val="accent2"/>
                        </a:solidFill>
                        <a:latin typeface="Montserrat" panose="00000500000000000000" pitchFamily="50" charset="0"/>
                      </a:endParaRPr>
                    </a:p>
                  </a:txBody>
                  <a:tcPr marL="18288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l"/>
                      <a:endParaRPr lang="en-US" sz="1100" b="1" dirty="0">
                        <a:solidFill>
                          <a:schemeClr val="accent2"/>
                        </a:solidFill>
                        <a:latin typeface="Montserrat" panose="00000500000000000000" pitchFamily="50" charset="0"/>
                      </a:endParaRPr>
                    </a:p>
                  </a:txBody>
                  <a:tcPr marL="18288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l"/>
                      <a:endParaRPr lang="en-US" sz="1100" b="1" dirty="0">
                        <a:solidFill>
                          <a:schemeClr val="accent2"/>
                        </a:solidFill>
                        <a:latin typeface="Montserrat" panose="00000500000000000000" pitchFamily="50" charset="0"/>
                      </a:endParaRPr>
                    </a:p>
                  </a:txBody>
                  <a:tcPr marL="18288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28882173"/>
                  </a:ext>
                </a:extLst>
              </a:tr>
              <a:tr h="358588">
                <a:tc>
                  <a:txBody>
                    <a:bodyPr/>
                    <a:lstStyle/>
                    <a:p>
                      <a:pPr algn="l"/>
                      <a:r>
                        <a:rPr lang="en-US" sz="1000" dirty="0">
                          <a:solidFill>
                            <a:schemeClr val="bg1"/>
                          </a:solidFill>
                          <a:latin typeface="Montserrat" panose="00000500000000000000" pitchFamily="50" charset="0"/>
                        </a:rPr>
                        <a:t>Number of Won Opportunities</a:t>
                      </a:r>
                    </a:p>
                  </a:txBody>
                  <a:tcPr marL="18288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15</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25</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23</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24</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34</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27</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28</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33</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45</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50</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51</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55</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extLst>
                  <a:ext uri="{0D108BD9-81ED-4DB2-BD59-A6C34878D82A}">
                    <a16:rowId xmlns:a16="http://schemas.microsoft.com/office/drawing/2014/main" val="1075389085"/>
                  </a:ext>
                </a:extLst>
              </a:tr>
              <a:tr h="358588">
                <a:tc>
                  <a:txBody>
                    <a:bodyPr/>
                    <a:lstStyle/>
                    <a:p>
                      <a:pPr algn="l"/>
                      <a:r>
                        <a:rPr lang="en-US" sz="1100" b="1" dirty="0">
                          <a:solidFill>
                            <a:schemeClr val="accent2"/>
                          </a:solidFill>
                          <a:latin typeface="Montserrat" panose="00000500000000000000" pitchFamily="50" charset="0"/>
                        </a:rPr>
                        <a:t>TARGET ACCOUNT EXPANSION</a:t>
                      </a:r>
                    </a:p>
                  </a:txBody>
                  <a:tcPr marL="18288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l"/>
                      <a:endParaRPr lang="en-US" sz="1100" b="1" dirty="0">
                        <a:solidFill>
                          <a:schemeClr val="accent2"/>
                        </a:solidFill>
                        <a:latin typeface="Montserrat" panose="00000500000000000000" pitchFamily="50" charset="0"/>
                      </a:endParaRPr>
                    </a:p>
                  </a:txBody>
                  <a:tcPr marL="18288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l"/>
                      <a:endParaRPr lang="en-US" sz="1100" b="1" dirty="0">
                        <a:solidFill>
                          <a:schemeClr val="accent2"/>
                        </a:solidFill>
                        <a:latin typeface="Montserrat" panose="00000500000000000000" pitchFamily="50" charset="0"/>
                      </a:endParaRPr>
                    </a:p>
                  </a:txBody>
                  <a:tcPr marL="18288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l"/>
                      <a:endParaRPr lang="en-US" sz="1100" b="1" dirty="0">
                        <a:solidFill>
                          <a:schemeClr val="accent2"/>
                        </a:solidFill>
                        <a:latin typeface="Montserrat" panose="00000500000000000000" pitchFamily="50" charset="0"/>
                      </a:endParaRPr>
                    </a:p>
                  </a:txBody>
                  <a:tcPr marL="18288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l"/>
                      <a:endParaRPr lang="en-US" sz="1100" b="1" dirty="0">
                        <a:solidFill>
                          <a:schemeClr val="accent2"/>
                        </a:solidFill>
                        <a:latin typeface="Montserrat" panose="00000500000000000000" pitchFamily="50" charset="0"/>
                      </a:endParaRPr>
                    </a:p>
                  </a:txBody>
                  <a:tcPr marL="18288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27800586"/>
                  </a:ext>
                </a:extLst>
              </a:tr>
              <a:tr h="358588">
                <a:tc>
                  <a:txBody>
                    <a:bodyPr/>
                    <a:lstStyle/>
                    <a:p>
                      <a:pPr algn="l"/>
                      <a:r>
                        <a:rPr lang="en-US" sz="1000" dirty="0">
                          <a:solidFill>
                            <a:schemeClr val="bg1"/>
                          </a:solidFill>
                          <a:latin typeface="Montserrat" panose="00000500000000000000" pitchFamily="50" charset="0"/>
                        </a:rPr>
                        <a:t>Number of Target Account Upgrades (Actual)</a:t>
                      </a:r>
                    </a:p>
                  </a:txBody>
                  <a:tcPr marL="18288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4</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a:solidFill>
                            <a:schemeClr val="bg1"/>
                          </a:solidFill>
                          <a:effectLst/>
                          <a:latin typeface="Montserrat" panose="00000500000000000000" pitchFamily="50" charset="0"/>
                        </a:rPr>
                        <a:t>6</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a:solidFill>
                            <a:schemeClr val="bg1"/>
                          </a:solidFill>
                          <a:effectLst/>
                          <a:latin typeface="Montserrat" panose="00000500000000000000" pitchFamily="50" charset="0"/>
                        </a:rPr>
                        <a:t>5</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a:solidFill>
                            <a:schemeClr val="bg1"/>
                          </a:solidFill>
                          <a:effectLst/>
                          <a:latin typeface="Montserrat" panose="00000500000000000000" pitchFamily="50" charset="0"/>
                        </a:rPr>
                        <a:t>7</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8</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a:solidFill>
                            <a:schemeClr val="bg1"/>
                          </a:solidFill>
                          <a:effectLst/>
                          <a:latin typeface="Montserrat" panose="00000500000000000000" pitchFamily="50" charset="0"/>
                        </a:rPr>
                        <a:t>11</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13</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16</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17</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20</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a:solidFill>
                            <a:schemeClr val="bg1"/>
                          </a:solidFill>
                          <a:effectLst/>
                          <a:latin typeface="Montserrat" panose="00000500000000000000" pitchFamily="50" charset="0"/>
                        </a:rPr>
                        <a:t>21</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25</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extLst>
                  <a:ext uri="{0D108BD9-81ED-4DB2-BD59-A6C34878D82A}">
                    <a16:rowId xmlns:a16="http://schemas.microsoft.com/office/drawing/2014/main" val="4165420289"/>
                  </a:ext>
                </a:extLst>
              </a:tr>
              <a:tr h="358588">
                <a:tc>
                  <a:txBody>
                    <a:bodyPr/>
                    <a:lstStyle/>
                    <a:p>
                      <a:pPr algn="l"/>
                      <a:r>
                        <a:rPr lang="en-US" sz="1000" dirty="0">
                          <a:solidFill>
                            <a:schemeClr val="bg1"/>
                          </a:solidFill>
                          <a:latin typeface="Montserrat" panose="00000500000000000000" pitchFamily="50" charset="0"/>
                        </a:rPr>
                        <a:t>Number of Target Account Upgrades (Goal)</a:t>
                      </a:r>
                    </a:p>
                  </a:txBody>
                  <a:tcPr marL="18288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5</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5</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5</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10</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10</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10</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15</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15</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15</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20</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20</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20</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extLst>
                  <a:ext uri="{0D108BD9-81ED-4DB2-BD59-A6C34878D82A}">
                    <a16:rowId xmlns:a16="http://schemas.microsoft.com/office/drawing/2014/main" val="2376547254"/>
                  </a:ext>
                </a:extLst>
              </a:tr>
              <a:tr h="358588">
                <a:tc>
                  <a:txBody>
                    <a:bodyPr/>
                    <a:lstStyle/>
                    <a:p>
                      <a:pPr algn="l"/>
                      <a:r>
                        <a:rPr lang="en-US" sz="1100" b="1" dirty="0">
                          <a:solidFill>
                            <a:schemeClr val="accent2"/>
                          </a:solidFill>
                          <a:latin typeface="Montserrat" panose="00000500000000000000" pitchFamily="50" charset="0"/>
                        </a:rPr>
                        <a:t>AVERAGE ANNUAL CONTRACT VALUE (ACV)</a:t>
                      </a:r>
                    </a:p>
                  </a:txBody>
                  <a:tcPr marL="18288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l"/>
                      <a:endParaRPr lang="en-US" sz="1100" b="1" dirty="0">
                        <a:solidFill>
                          <a:schemeClr val="accent2"/>
                        </a:solidFill>
                        <a:latin typeface="Montserrat" panose="00000500000000000000" pitchFamily="50" charset="0"/>
                      </a:endParaRPr>
                    </a:p>
                  </a:txBody>
                  <a:tcPr marL="18288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l"/>
                      <a:endParaRPr lang="en-US" sz="1100" b="1" dirty="0">
                        <a:solidFill>
                          <a:schemeClr val="accent2"/>
                        </a:solidFill>
                        <a:latin typeface="Montserrat" panose="00000500000000000000" pitchFamily="50" charset="0"/>
                      </a:endParaRPr>
                    </a:p>
                  </a:txBody>
                  <a:tcPr marL="18288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l"/>
                      <a:endParaRPr lang="en-US" sz="1100" b="1" dirty="0">
                        <a:solidFill>
                          <a:schemeClr val="accent2"/>
                        </a:solidFill>
                        <a:latin typeface="Montserrat" panose="00000500000000000000" pitchFamily="50" charset="0"/>
                      </a:endParaRPr>
                    </a:p>
                  </a:txBody>
                  <a:tcPr marL="18288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l"/>
                      <a:endParaRPr lang="en-US" sz="1100" b="1" dirty="0">
                        <a:solidFill>
                          <a:schemeClr val="accent2"/>
                        </a:solidFill>
                        <a:latin typeface="Montserrat" panose="00000500000000000000" pitchFamily="50" charset="0"/>
                      </a:endParaRPr>
                    </a:p>
                  </a:txBody>
                  <a:tcPr marL="182880" anchor="ctr">
                    <a:lnL w="3175" cap="flat" cmpd="sng" algn="ctr">
                      <a:solidFill>
                        <a:schemeClr val="accent2"/>
                      </a:solid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100" dirty="0">
                        <a:solidFill>
                          <a:schemeClr val="bg1"/>
                        </a:solidFill>
                        <a:latin typeface="Montserrat" panose="00000500000000000000"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57041258"/>
                  </a:ext>
                </a:extLst>
              </a:tr>
              <a:tr h="358588">
                <a:tc>
                  <a:txBody>
                    <a:bodyPr/>
                    <a:lstStyle/>
                    <a:p>
                      <a:pPr algn="l"/>
                      <a:r>
                        <a:rPr lang="en-US" sz="1000" dirty="0">
                          <a:solidFill>
                            <a:schemeClr val="bg1"/>
                          </a:solidFill>
                          <a:latin typeface="Montserrat" panose="00000500000000000000" pitchFamily="50" charset="0"/>
                        </a:rPr>
                        <a:t>ACV Actual</a:t>
                      </a:r>
                    </a:p>
                  </a:txBody>
                  <a:tcPr marL="18288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$142,000</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a:solidFill>
                            <a:schemeClr val="bg1"/>
                          </a:solidFill>
                          <a:effectLst/>
                          <a:latin typeface="Montserrat" panose="00000500000000000000" pitchFamily="50" charset="0"/>
                        </a:rPr>
                        <a:t>$155,000</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$160,000</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$174,000</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$190,000</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$210,000</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$260,000</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$275,000</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$315,000</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a:solidFill>
                            <a:schemeClr val="bg1"/>
                          </a:solidFill>
                          <a:effectLst/>
                          <a:latin typeface="Montserrat" panose="00000500000000000000" pitchFamily="50" charset="0"/>
                        </a:rPr>
                        <a:t>$350,000</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a:solidFill>
                            <a:schemeClr val="bg1"/>
                          </a:solidFill>
                          <a:effectLst/>
                          <a:latin typeface="Montserrat" panose="00000500000000000000" pitchFamily="50" charset="0"/>
                        </a:rPr>
                        <a:t>$410,000</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$415,000</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extLst>
                  <a:ext uri="{0D108BD9-81ED-4DB2-BD59-A6C34878D82A}">
                    <a16:rowId xmlns:a16="http://schemas.microsoft.com/office/drawing/2014/main" val="3736977698"/>
                  </a:ext>
                </a:extLst>
              </a:tr>
              <a:tr h="358588">
                <a:tc>
                  <a:txBody>
                    <a:bodyPr/>
                    <a:lstStyle/>
                    <a:p>
                      <a:pPr algn="l"/>
                      <a:r>
                        <a:rPr lang="en-US" sz="1000" dirty="0">
                          <a:solidFill>
                            <a:schemeClr val="bg1"/>
                          </a:solidFill>
                          <a:latin typeface="Montserrat" panose="00000500000000000000" pitchFamily="50" charset="0"/>
                        </a:rPr>
                        <a:t>ACV Goal</a:t>
                      </a:r>
                    </a:p>
                  </a:txBody>
                  <a:tcPr marL="18288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$150,000</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$150,000</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$150,000</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$200,000</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$200,000</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$200,000</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$250,000</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$250,000</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$250,000</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$300,000</a:t>
                      </a:r>
                    </a:p>
                  </a:txBody>
                  <a:tcPr marL="4141" marR="4141" marT="4141" marB="0" anchor="ctr">
                    <a:lnL w="317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$300,000</a:t>
                      </a:r>
                    </a:p>
                  </a:txBody>
                  <a:tcPr marL="4141" marR="4141" marT="41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tc>
                  <a:txBody>
                    <a:bodyPr/>
                    <a:lstStyle/>
                    <a:p>
                      <a:pPr algn="ctr" fontAlgn="b"/>
                      <a:r>
                        <a:rPr lang="en-US" sz="900" b="0" i="0" u="none" strike="noStrike" dirty="0">
                          <a:solidFill>
                            <a:schemeClr val="bg1"/>
                          </a:solidFill>
                          <a:effectLst/>
                          <a:latin typeface="Montserrat" panose="00000500000000000000" pitchFamily="50" charset="0"/>
                        </a:rPr>
                        <a:t>$300,000</a:t>
                      </a:r>
                    </a:p>
                  </a:txBody>
                  <a:tcPr marL="4141" marR="4141" marT="4141" marB="0" anchor="ctr">
                    <a:lnL w="12700" cap="flat" cmpd="sng" algn="ctr">
                      <a:noFill/>
                      <a:prstDash val="solid"/>
                      <a:round/>
                      <a:headEnd type="none" w="med" len="med"/>
                      <a:tailEnd type="none" w="med" len="med"/>
                    </a:lnL>
                    <a:lnR w="317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5000"/>
                      </a:schemeClr>
                    </a:solidFill>
                  </a:tcPr>
                </a:tc>
                <a:extLst>
                  <a:ext uri="{0D108BD9-81ED-4DB2-BD59-A6C34878D82A}">
                    <a16:rowId xmlns:a16="http://schemas.microsoft.com/office/drawing/2014/main" val="2212718198"/>
                  </a:ext>
                </a:extLst>
              </a:tr>
            </a:tbl>
          </a:graphicData>
        </a:graphic>
      </p:graphicFrame>
    </p:spTree>
    <p:extLst>
      <p:ext uri="{BB962C8B-B14F-4D97-AF65-F5344CB8AC3E}">
        <p14:creationId xmlns:p14="http://schemas.microsoft.com/office/powerpoint/2010/main" val="2193625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56C7FDF4-4E61-48BF-AEB8-9A0C5EBC0787}"/>
              </a:ext>
            </a:extLst>
          </p:cNvPr>
          <p:cNvSpPr/>
          <p:nvPr/>
        </p:nvSpPr>
        <p:spPr>
          <a:xfrm>
            <a:off x="6212889" y="449580"/>
            <a:ext cx="5471111" cy="2853468"/>
          </a:xfrm>
          <a:prstGeom prst="roundRect">
            <a:avLst>
              <a:gd name="adj" fmla="val 7193"/>
            </a:avLst>
          </a:prstGeom>
          <a:solidFill>
            <a:schemeClr val="bg1">
              <a:alpha val="1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tIns="228600" rtlCol="0" anchor="t" anchorCtr="0"/>
          <a:lstStyle/>
          <a:p>
            <a:pPr algn="ctr"/>
            <a:r>
              <a:rPr lang="en-US" sz="1200" b="1" dirty="0">
                <a:solidFill>
                  <a:schemeClr val="accent2"/>
                </a:solidFill>
                <a:latin typeface="Montserrat" panose="00000500000000000000" pitchFamily="50" charset="0"/>
              </a:rPr>
              <a:t>MEETINGS BOOKED WITH TARGET ACCOUNTS</a:t>
            </a:r>
          </a:p>
        </p:txBody>
      </p:sp>
      <p:sp>
        <p:nvSpPr>
          <p:cNvPr id="13" name="Rectangle: Rounded Corners 12">
            <a:extLst>
              <a:ext uri="{FF2B5EF4-FFF2-40B4-BE49-F238E27FC236}">
                <a16:creationId xmlns:a16="http://schemas.microsoft.com/office/drawing/2014/main" id="{540C5BCC-7BE8-466A-ADAF-351BD7EC3682}"/>
              </a:ext>
            </a:extLst>
          </p:cNvPr>
          <p:cNvSpPr/>
          <p:nvPr/>
        </p:nvSpPr>
        <p:spPr>
          <a:xfrm>
            <a:off x="508000" y="449580"/>
            <a:ext cx="5471111" cy="2853468"/>
          </a:xfrm>
          <a:prstGeom prst="roundRect">
            <a:avLst>
              <a:gd name="adj" fmla="val 7193"/>
            </a:avLst>
          </a:prstGeom>
          <a:solidFill>
            <a:schemeClr val="bg1">
              <a:alpha val="1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tIns="228600" rtlCol="0" anchor="t" anchorCtr="0"/>
          <a:lstStyle/>
          <a:p>
            <a:pPr algn="ctr"/>
            <a:r>
              <a:rPr lang="en-US" sz="1200" b="1" dirty="0">
                <a:solidFill>
                  <a:schemeClr val="accent2"/>
                </a:solidFill>
                <a:latin typeface="Montserrat" panose="00000500000000000000" pitchFamily="50" charset="0"/>
              </a:rPr>
              <a:t>MARKETING QUALIFIED ACCOUNTS (NEW)</a:t>
            </a:r>
          </a:p>
        </p:txBody>
      </p:sp>
      <p:graphicFrame>
        <p:nvGraphicFramePr>
          <p:cNvPr id="5" name="Chart 4">
            <a:extLst>
              <a:ext uri="{FF2B5EF4-FFF2-40B4-BE49-F238E27FC236}">
                <a16:creationId xmlns:a16="http://schemas.microsoft.com/office/drawing/2014/main" id="{B6E13441-6858-4876-BB64-7A6875C99DC0}"/>
              </a:ext>
            </a:extLst>
          </p:cNvPr>
          <p:cNvGraphicFramePr/>
          <p:nvPr>
            <p:extLst>
              <p:ext uri="{D42A27DB-BD31-4B8C-83A1-F6EECF244321}">
                <p14:modId xmlns:p14="http://schemas.microsoft.com/office/powerpoint/2010/main" val="3085017075"/>
              </p:ext>
            </p:extLst>
          </p:nvPr>
        </p:nvGraphicFramePr>
        <p:xfrm>
          <a:off x="719135" y="1108709"/>
          <a:ext cx="5048840" cy="2052117"/>
        </p:xfrm>
        <a:graphic>
          <a:graphicData uri="http://schemas.openxmlformats.org/drawingml/2006/chart">
            <c:chart xmlns:c="http://schemas.openxmlformats.org/drawingml/2006/chart" xmlns:r="http://schemas.openxmlformats.org/officeDocument/2006/relationships" r:id="rId2"/>
          </a:graphicData>
        </a:graphic>
      </p:graphicFrame>
      <p:sp>
        <p:nvSpPr>
          <p:cNvPr id="14" name="Rectangle: Rounded Corners 13">
            <a:extLst>
              <a:ext uri="{FF2B5EF4-FFF2-40B4-BE49-F238E27FC236}">
                <a16:creationId xmlns:a16="http://schemas.microsoft.com/office/drawing/2014/main" id="{0BA75133-C912-4164-BCCC-23BBCD221143}"/>
              </a:ext>
            </a:extLst>
          </p:cNvPr>
          <p:cNvSpPr/>
          <p:nvPr/>
        </p:nvSpPr>
        <p:spPr>
          <a:xfrm>
            <a:off x="508000" y="3554952"/>
            <a:ext cx="5471111" cy="2853468"/>
          </a:xfrm>
          <a:prstGeom prst="roundRect">
            <a:avLst>
              <a:gd name="adj" fmla="val 7193"/>
            </a:avLst>
          </a:prstGeom>
          <a:solidFill>
            <a:schemeClr val="bg1">
              <a:alpha val="1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tIns="228600" rtlCol="0" anchor="t" anchorCtr="0"/>
          <a:lstStyle/>
          <a:p>
            <a:pPr algn="ctr"/>
            <a:r>
              <a:rPr lang="en-US" sz="1200" b="1" dirty="0">
                <a:solidFill>
                  <a:schemeClr val="accent2"/>
                </a:solidFill>
                <a:latin typeface="Montserrat" panose="00000500000000000000" pitchFamily="50" charset="0"/>
              </a:rPr>
              <a:t>NUMBER OF OPPORTUNITIES WITH TARGET ACCOUNT</a:t>
            </a:r>
          </a:p>
        </p:txBody>
      </p:sp>
      <p:sp>
        <p:nvSpPr>
          <p:cNvPr id="16" name="Rectangle: Rounded Corners 15">
            <a:extLst>
              <a:ext uri="{FF2B5EF4-FFF2-40B4-BE49-F238E27FC236}">
                <a16:creationId xmlns:a16="http://schemas.microsoft.com/office/drawing/2014/main" id="{038C0905-E921-4AB4-9553-1E4852ABA7C4}"/>
              </a:ext>
            </a:extLst>
          </p:cNvPr>
          <p:cNvSpPr/>
          <p:nvPr/>
        </p:nvSpPr>
        <p:spPr>
          <a:xfrm>
            <a:off x="6212889" y="3554952"/>
            <a:ext cx="5471111" cy="2853468"/>
          </a:xfrm>
          <a:prstGeom prst="roundRect">
            <a:avLst>
              <a:gd name="adj" fmla="val 7193"/>
            </a:avLst>
          </a:prstGeom>
          <a:solidFill>
            <a:schemeClr val="bg1">
              <a:alpha val="1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tIns="228600" rtlCol="0" anchor="t" anchorCtr="0"/>
          <a:lstStyle/>
          <a:p>
            <a:pPr algn="ctr"/>
            <a:r>
              <a:rPr lang="en-US" sz="1200" b="1" dirty="0">
                <a:solidFill>
                  <a:schemeClr val="accent2"/>
                </a:solidFill>
                <a:latin typeface="Montserrat" panose="00000500000000000000" pitchFamily="50" charset="0"/>
              </a:rPr>
              <a:t>NUMBER OF TARGET ACCOUNTS WON</a:t>
            </a:r>
          </a:p>
        </p:txBody>
      </p:sp>
      <p:graphicFrame>
        <p:nvGraphicFramePr>
          <p:cNvPr id="9" name="Chart 8">
            <a:extLst>
              <a:ext uri="{FF2B5EF4-FFF2-40B4-BE49-F238E27FC236}">
                <a16:creationId xmlns:a16="http://schemas.microsoft.com/office/drawing/2014/main" id="{60B0D2BA-8966-4069-8541-6F690E8CE500}"/>
              </a:ext>
            </a:extLst>
          </p:cNvPr>
          <p:cNvGraphicFramePr/>
          <p:nvPr>
            <p:extLst>
              <p:ext uri="{D42A27DB-BD31-4B8C-83A1-F6EECF244321}">
                <p14:modId xmlns:p14="http://schemas.microsoft.com/office/powerpoint/2010/main" val="3175031270"/>
              </p:ext>
            </p:extLst>
          </p:nvPr>
        </p:nvGraphicFramePr>
        <p:xfrm>
          <a:off x="719135" y="4114800"/>
          <a:ext cx="5048840" cy="21323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hart 19">
            <a:extLst>
              <a:ext uri="{FF2B5EF4-FFF2-40B4-BE49-F238E27FC236}">
                <a16:creationId xmlns:a16="http://schemas.microsoft.com/office/drawing/2014/main" id="{AA48CD77-EF7B-464E-B353-4873CA479315}"/>
              </a:ext>
            </a:extLst>
          </p:cNvPr>
          <p:cNvGraphicFramePr/>
          <p:nvPr>
            <p:extLst>
              <p:ext uri="{D42A27DB-BD31-4B8C-83A1-F6EECF244321}">
                <p14:modId xmlns:p14="http://schemas.microsoft.com/office/powerpoint/2010/main" val="1304489697"/>
              </p:ext>
            </p:extLst>
          </p:nvPr>
        </p:nvGraphicFramePr>
        <p:xfrm>
          <a:off x="6424024" y="1108709"/>
          <a:ext cx="5048840" cy="205211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Chart 21">
            <a:extLst>
              <a:ext uri="{FF2B5EF4-FFF2-40B4-BE49-F238E27FC236}">
                <a16:creationId xmlns:a16="http://schemas.microsoft.com/office/drawing/2014/main" id="{AC66A77B-47BC-4D29-8503-F9411BE543E7}"/>
              </a:ext>
            </a:extLst>
          </p:cNvPr>
          <p:cNvGraphicFramePr/>
          <p:nvPr>
            <p:extLst>
              <p:ext uri="{D42A27DB-BD31-4B8C-83A1-F6EECF244321}">
                <p14:modId xmlns:p14="http://schemas.microsoft.com/office/powerpoint/2010/main" val="832333366"/>
              </p:ext>
            </p:extLst>
          </p:nvPr>
        </p:nvGraphicFramePr>
        <p:xfrm>
          <a:off x="6424024" y="4114800"/>
          <a:ext cx="5048840" cy="213235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38585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anim calcmode="lin" valueType="num">
                                      <p:cBhvr>
                                        <p:cTn id="8" dur="2000" fill="hold"/>
                                        <p:tgtEl>
                                          <p:spTgt spid="13"/>
                                        </p:tgtEl>
                                        <p:attrNameLst>
                                          <p:attrName>ppt_x</p:attrName>
                                        </p:attrNameLst>
                                      </p:cBhvr>
                                      <p:tavLst>
                                        <p:tav tm="0">
                                          <p:val>
                                            <p:strVal val="#ppt_x"/>
                                          </p:val>
                                        </p:tav>
                                        <p:tav tm="100000">
                                          <p:val>
                                            <p:strVal val="#ppt_x"/>
                                          </p:val>
                                        </p:tav>
                                      </p:tavLst>
                                    </p:anim>
                                    <p:anim calcmode="lin" valueType="num">
                                      <p:cBhvr>
                                        <p:cTn id="9" dur="2000" fill="hold"/>
                                        <p:tgtEl>
                                          <p:spTgt spid="1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000"/>
                                        <p:tgtEl>
                                          <p:spTgt spid="15"/>
                                        </p:tgtEl>
                                      </p:cBhvr>
                                    </p:animEffect>
                                    <p:anim calcmode="lin" valueType="num">
                                      <p:cBhvr>
                                        <p:cTn id="13" dur="2000" fill="hold"/>
                                        <p:tgtEl>
                                          <p:spTgt spid="15"/>
                                        </p:tgtEl>
                                        <p:attrNameLst>
                                          <p:attrName>ppt_x</p:attrName>
                                        </p:attrNameLst>
                                      </p:cBhvr>
                                      <p:tavLst>
                                        <p:tav tm="0">
                                          <p:val>
                                            <p:strVal val="#ppt_x"/>
                                          </p:val>
                                        </p:tav>
                                        <p:tav tm="100000">
                                          <p:val>
                                            <p:strVal val="#ppt_x"/>
                                          </p:val>
                                        </p:tav>
                                      </p:tavLst>
                                    </p:anim>
                                    <p:anim calcmode="lin" valueType="num">
                                      <p:cBhvr>
                                        <p:cTn id="14" dur="2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000"/>
                                        <p:tgtEl>
                                          <p:spTgt spid="14"/>
                                        </p:tgtEl>
                                      </p:cBhvr>
                                    </p:animEffect>
                                    <p:anim calcmode="lin" valueType="num">
                                      <p:cBhvr>
                                        <p:cTn id="18" dur="2000" fill="hold"/>
                                        <p:tgtEl>
                                          <p:spTgt spid="14"/>
                                        </p:tgtEl>
                                        <p:attrNameLst>
                                          <p:attrName>ppt_x</p:attrName>
                                        </p:attrNameLst>
                                      </p:cBhvr>
                                      <p:tavLst>
                                        <p:tav tm="0">
                                          <p:val>
                                            <p:strVal val="#ppt_x"/>
                                          </p:val>
                                        </p:tav>
                                        <p:tav tm="100000">
                                          <p:val>
                                            <p:strVal val="#ppt_x"/>
                                          </p:val>
                                        </p:tav>
                                      </p:tavLst>
                                    </p:anim>
                                    <p:anim calcmode="lin" valueType="num">
                                      <p:cBhvr>
                                        <p:cTn id="19" dur="2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000"/>
                                        <p:tgtEl>
                                          <p:spTgt spid="16"/>
                                        </p:tgtEl>
                                      </p:cBhvr>
                                    </p:animEffect>
                                    <p:anim calcmode="lin" valueType="num">
                                      <p:cBhvr>
                                        <p:cTn id="23" dur="2000" fill="hold"/>
                                        <p:tgtEl>
                                          <p:spTgt spid="16"/>
                                        </p:tgtEl>
                                        <p:attrNameLst>
                                          <p:attrName>ppt_x</p:attrName>
                                        </p:attrNameLst>
                                      </p:cBhvr>
                                      <p:tavLst>
                                        <p:tav tm="0">
                                          <p:val>
                                            <p:strVal val="#ppt_x"/>
                                          </p:val>
                                        </p:tav>
                                        <p:tav tm="100000">
                                          <p:val>
                                            <p:strVal val="#ppt_x"/>
                                          </p:val>
                                        </p:tav>
                                      </p:tavLst>
                                    </p:anim>
                                    <p:anim calcmode="lin" valueType="num">
                                      <p:cBhvr>
                                        <p:cTn id="24" dur="2000" fill="hold"/>
                                        <p:tgtEl>
                                          <p:spTgt spid="16"/>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1500"/>
                                  </p:stCondLst>
                                  <p:childTnLst>
                                    <p:set>
                                      <p:cBhvr>
                                        <p:cTn id="2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fade">
                                      <p:cBhvr>
                                        <p:cTn id="27" dur="1000"/>
                                        <p:tgtEl>
                                          <p:spTgt spid="5">
                                            <p:graphicEl>
                                              <a:chart seriesIdx="-3" categoryIdx="-3" bldStep="gridLegend"/>
                                            </p:graphicEl>
                                          </p:spTgt>
                                        </p:tgtEl>
                                      </p:cBhvr>
                                    </p:animEffect>
                                  </p:childTnLst>
                                </p:cTn>
                              </p:par>
                              <p:par>
                                <p:cTn id="28" presetID="22" presetClass="entr" presetSubtype="4" fill="hold" grpId="0" nodeType="withEffect">
                                  <p:stCondLst>
                                    <p:cond delay="2000"/>
                                  </p:stCondLst>
                                  <p:childTnLst>
                                    <p:set>
                                      <p:cBhvr>
                                        <p:cTn id="29" dur="1" fill="hold">
                                          <p:stCondLst>
                                            <p:cond delay="0"/>
                                          </p:stCondLst>
                                        </p:cTn>
                                        <p:tgtEl>
                                          <p:spTgt spid="5">
                                            <p:graphicEl>
                                              <a:chart seriesIdx="0" categoryIdx="-4" bldStep="series"/>
                                            </p:graphicEl>
                                          </p:spTgt>
                                        </p:tgtEl>
                                        <p:attrNameLst>
                                          <p:attrName>style.visibility</p:attrName>
                                        </p:attrNameLst>
                                      </p:cBhvr>
                                      <p:to>
                                        <p:strVal val="visible"/>
                                      </p:to>
                                    </p:set>
                                    <p:animEffect transition="in" filter="wipe(down)">
                                      <p:cBhvr>
                                        <p:cTn id="30" dur="1500"/>
                                        <p:tgtEl>
                                          <p:spTgt spid="5">
                                            <p:graphicEl>
                                              <a:chart seriesIdx="0" categoryIdx="-4" bldStep="series"/>
                                            </p:graphicEl>
                                          </p:spTgt>
                                        </p:tgtEl>
                                      </p:cBhvr>
                                    </p:animEffect>
                                  </p:childTnLst>
                                </p:cTn>
                              </p:par>
                              <p:par>
                                <p:cTn id="31" presetID="22" presetClass="entr" presetSubtype="4" fill="hold" grpId="0" nodeType="withEffect">
                                  <p:stCondLst>
                                    <p:cond delay="1500"/>
                                  </p:stCondLst>
                                  <p:childTnLst>
                                    <p:set>
                                      <p:cBhvr>
                                        <p:cTn id="32" dur="1" fill="hold">
                                          <p:stCondLst>
                                            <p:cond delay="0"/>
                                          </p:stCondLst>
                                        </p:cTn>
                                        <p:tgtEl>
                                          <p:spTgt spid="20">
                                            <p:graphicEl>
                                              <a:chart seriesIdx="-3" categoryIdx="-3" bldStep="gridLegend"/>
                                            </p:graphicEl>
                                          </p:spTgt>
                                        </p:tgtEl>
                                        <p:attrNameLst>
                                          <p:attrName>style.visibility</p:attrName>
                                        </p:attrNameLst>
                                      </p:cBhvr>
                                      <p:to>
                                        <p:strVal val="visible"/>
                                      </p:to>
                                    </p:set>
                                    <p:animEffect transition="in" filter="wipe(down)">
                                      <p:cBhvr>
                                        <p:cTn id="33" dur="1000"/>
                                        <p:tgtEl>
                                          <p:spTgt spid="20">
                                            <p:graphicEl>
                                              <a:chart seriesIdx="-3" categoryIdx="-3" bldStep="gridLegend"/>
                                            </p:graphicEl>
                                          </p:spTgt>
                                        </p:tgtEl>
                                      </p:cBhvr>
                                    </p:animEffect>
                                  </p:childTnLst>
                                </p:cTn>
                              </p:par>
                              <p:par>
                                <p:cTn id="34" presetID="22" presetClass="entr" presetSubtype="4" fill="hold" grpId="0" nodeType="withEffect">
                                  <p:stCondLst>
                                    <p:cond delay="2000"/>
                                  </p:stCondLst>
                                  <p:childTnLst>
                                    <p:set>
                                      <p:cBhvr>
                                        <p:cTn id="35" dur="1" fill="hold">
                                          <p:stCondLst>
                                            <p:cond delay="0"/>
                                          </p:stCondLst>
                                        </p:cTn>
                                        <p:tgtEl>
                                          <p:spTgt spid="20">
                                            <p:graphicEl>
                                              <a:chart seriesIdx="0" categoryIdx="-4" bldStep="series"/>
                                            </p:graphicEl>
                                          </p:spTgt>
                                        </p:tgtEl>
                                        <p:attrNameLst>
                                          <p:attrName>style.visibility</p:attrName>
                                        </p:attrNameLst>
                                      </p:cBhvr>
                                      <p:to>
                                        <p:strVal val="visible"/>
                                      </p:to>
                                    </p:set>
                                    <p:animEffect transition="in" filter="wipe(down)">
                                      <p:cBhvr>
                                        <p:cTn id="36" dur="1500"/>
                                        <p:tgtEl>
                                          <p:spTgt spid="20">
                                            <p:graphicEl>
                                              <a:chart seriesIdx="0" categoryIdx="-4" bldStep="series"/>
                                            </p:graphicEl>
                                          </p:spTgt>
                                        </p:tgtEl>
                                      </p:cBhvr>
                                    </p:animEffect>
                                  </p:childTnLst>
                                </p:cTn>
                              </p:par>
                              <p:par>
                                <p:cTn id="37" presetID="22" presetClass="entr" presetSubtype="8" fill="hold" grpId="0" nodeType="withEffect">
                                  <p:stCondLst>
                                    <p:cond delay="2000"/>
                                  </p:stCondLst>
                                  <p:childTnLst>
                                    <p:set>
                                      <p:cBhvr>
                                        <p:cTn id="38" dur="1" fill="hold">
                                          <p:stCondLst>
                                            <p:cond delay="0"/>
                                          </p:stCondLst>
                                        </p:cTn>
                                        <p:tgtEl>
                                          <p:spTgt spid="20">
                                            <p:graphicEl>
                                              <a:chart seriesIdx="1" categoryIdx="-4" bldStep="series"/>
                                            </p:graphicEl>
                                          </p:spTgt>
                                        </p:tgtEl>
                                        <p:attrNameLst>
                                          <p:attrName>style.visibility</p:attrName>
                                        </p:attrNameLst>
                                      </p:cBhvr>
                                      <p:to>
                                        <p:strVal val="visible"/>
                                      </p:to>
                                    </p:set>
                                    <p:animEffect transition="in" filter="wipe(left)">
                                      <p:cBhvr>
                                        <p:cTn id="39" dur="1500"/>
                                        <p:tgtEl>
                                          <p:spTgt spid="20">
                                            <p:graphicEl>
                                              <a:chart seriesIdx="1" categoryIdx="-4" bldStep="series"/>
                                            </p:graphicEl>
                                          </p:spTgt>
                                        </p:tgtEl>
                                      </p:cBhvr>
                                    </p:animEffect>
                                  </p:childTnLst>
                                </p:cTn>
                              </p:par>
                              <p:par>
                                <p:cTn id="40" presetID="22" presetClass="entr" presetSubtype="8" fill="hold" grpId="0" nodeType="withEffect">
                                  <p:stCondLst>
                                    <p:cond delay="1500"/>
                                  </p:stCondLst>
                                  <p:childTnLst>
                                    <p:set>
                                      <p:cBhvr>
                                        <p:cTn id="41" dur="1" fill="hold">
                                          <p:stCondLst>
                                            <p:cond delay="0"/>
                                          </p:stCondLst>
                                        </p:cTn>
                                        <p:tgtEl>
                                          <p:spTgt spid="9">
                                            <p:graphicEl>
                                              <a:chart seriesIdx="-3" categoryIdx="-3" bldStep="gridLegend"/>
                                            </p:graphicEl>
                                          </p:spTgt>
                                        </p:tgtEl>
                                        <p:attrNameLst>
                                          <p:attrName>style.visibility</p:attrName>
                                        </p:attrNameLst>
                                      </p:cBhvr>
                                      <p:to>
                                        <p:strVal val="visible"/>
                                      </p:to>
                                    </p:set>
                                    <p:animEffect transition="in" filter="wipe(left)">
                                      <p:cBhvr>
                                        <p:cTn id="42" dur="1000"/>
                                        <p:tgtEl>
                                          <p:spTgt spid="9">
                                            <p:graphicEl>
                                              <a:chart seriesIdx="-3" categoryIdx="-3" bldStep="gridLegend"/>
                                            </p:graphicEl>
                                          </p:spTgt>
                                        </p:tgtEl>
                                      </p:cBhvr>
                                    </p:animEffect>
                                  </p:childTnLst>
                                </p:cTn>
                              </p:par>
                              <p:par>
                                <p:cTn id="43" presetID="22" presetClass="entr" presetSubtype="8" fill="hold" grpId="0" nodeType="withEffect">
                                  <p:stCondLst>
                                    <p:cond delay="2000"/>
                                  </p:stCondLst>
                                  <p:childTnLst>
                                    <p:set>
                                      <p:cBhvr>
                                        <p:cTn id="44" dur="1" fill="hold">
                                          <p:stCondLst>
                                            <p:cond delay="0"/>
                                          </p:stCondLst>
                                        </p:cTn>
                                        <p:tgtEl>
                                          <p:spTgt spid="9">
                                            <p:graphicEl>
                                              <a:chart seriesIdx="0" categoryIdx="-4" bldStep="series"/>
                                            </p:graphicEl>
                                          </p:spTgt>
                                        </p:tgtEl>
                                        <p:attrNameLst>
                                          <p:attrName>style.visibility</p:attrName>
                                        </p:attrNameLst>
                                      </p:cBhvr>
                                      <p:to>
                                        <p:strVal val="visible"/>
                                      </p:to>
                                    </p:set>
                                    <p:animEffect transition="in" filter="wipe(left)">
                                      <p:cBhvr>
                                        <p:cTn id="45" dur="1500"/>
                                        <p:tgtEl>
                                          <p:spTgt spid="9">
                                            <p:graphicEl>
                                              <a:chart seriesIdx="0" categoryIdx="-4" bldStep="series"/>
                                            </p:graphicEl>
                                          </p:spTgt>
                                        </p:tgtEl>
                                      </p:cBhvr>
                                    </p:animEffect>
                                  </p:childTnLst>
                                </p:cTn>
                              </p:par>
                              <p:par>
                                <p:cTn id="46" presetID="22" presetClass="entr" presetSubtype="8" fill="hold" grpId="0" nodeType="withEffect">
                                  <p:stCondLst>
                                    <p:cond delay="1500"/>
                                  </p:stCondLst>
                                  <p:childTnLst>
                                    <p:set>
                                      <p:cBhvr>
                                        <p:cTn id="47" dur="1" fill="hold">
                                          <p:stCondLst>
                                            <p:cond delay="0"/>
                                          </p:stCondLst>
                                        </p:cTn>
                                        <p:tgtEl>
                                          <p:spTgt spid="22">
                                            <p:graphicEl>
                                              <a:chart seriesIdx="-3" categoryIdx="-3" bldStep="gridLegend"/>
                                            </p:graphicEl>
                                          </p:spTgt>
                                        </p:tgtEl>
                                        <p:attrNameLst>
                                          <p:attrName>style.visibility</p:attrName>
                                        </p:attrNameLst>
                                      </p:cBhvr>
                                      <p:to>
                                        <p:strVal val="visible"/>
                                      </p:to>
                                    </p:set>
                                    <p:animEffect transition="in" filter="wipe(left)">
                                      <p:cBhvr>
                                        <p:cTn id="48" dur="1000"/>
                                        <p:tgtEl>
                                          <p:spTgt spid="22">
                                            <p:graphicEl>
                                              <a:chart seriesIdx="-3" categoryIdx="-3" bldStep="gridLegend"/>
                                            </p:graphicEl>
                                          </p:spTgt>
                                        </p:tgtEl>
                                      </p:cBhvr>
                                    </p:animEffect>
                                  </p:childTnLst>
                                </p:cTn>
                              </p:par>
                              <p:par>
                                <p:cTn id="49" presetID="22" presetClass="entr" presetSubtype="8" fill="hold" grpId="0" nodeType="withEffect">
                                  <p:stCondLst>
                                    <p:cond delay="2000"/>
                                  </p:stCondLst>
                                  <p:childTnLst>
                                    <p:set>
                                      <p:cBhvr>
                                        <p:cTn id="50" dur="1" fill="hold">
                                          <p:stCondLst>
                                            <p:cond delay="0"/>
                                          </p:stCondLst>
                                        </p:cTn>
                                        <p:tgtEl>
                                          <p:spTgt spid="22">
                                            <p:graphicEl>
                                              <a:chart seriesIdx="0" categoryIdx="-4" bldStep="series"/>
                                            </p:graphicEl>
                                          </p:spTgt>
                                        </p:tgtEl>
                                        <p:attrNameLst>
                                          <p:attrName>style.visibility</p:attrName>
                                        </p:attrNameLst>
                                      </p:cBhvr>
                                      <p:to>
                                        <p:strVal val="visible"/>
                                      </p:to>
                                    </p:set>
                                    <p:animEffect transition="in" filter="wipe(left)">
                                      <p:cBhvr>
                                        <p:cTn id="51" dur="1500"/>
                                        <p:tgtEl>
                                          <p:spTgt spid="22">
                                            <p:graphicEl>
                                              <a:chart seriesIdx="0"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Graphic spid="5" grpId="0" uiExpand="1">
        <p:bldSub>
          <a:bldChart bld="series"/>
        </p:bldSub>
      </p:bldGraphic>
      <p:bldP spid="14" grpId="0" animBg="1"/>
      <p:bldP spid="16" grpId="0" animBg="1"/>
      <p:bldGraphic spid="9" grpId="0" uiExpand="1">
        <p:bldSub>
          <a:bldChart bld="series"/>
        </p:bldSub>
      </p:bldGraphic>
      <p:bldGraphic spid="20" grpId="0" uiExpand="1">
        <p:bldSub>
          <a:bldChart bld="series"/>
        </p:bldSub>
      </p:bldGraphic>
      <p:bldGraphic spid="22" grpId="0" uiExpand="1">
        <p:bldSub>
          <a:bldChart bld="series"/>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8">
            <a:extLst>
              <a:ext uri="{FF2B5EF4-FFF2-40B4-BE49-F238E27FC236}">
                <a16:creationId xmlns:a16="http://schemas.microsoft.com/office/drawing/2014/main" id="{88351669-D2EB-43BB-A0CE-478557D3CD49}"/>
              </a:ext>
            </a:extLst>
          </p:cNvPr>
          <p:cNvSpPr/>
          <p:nvPr/>
        </p:nvSpPr>
        <p:spPr>
          <a:xfrm>
            <a:off x="566057" y="426381"/>
            <a:ext cx="5349830" cy="1328304"/>
          </a:xfrm>
          <a:prstGeom prst="round2SameRect">
            <a:avLst>
              <a:gd name="adj1" fmla="val 17085"/>
              <a:gd name="adj2" fmla="val 0"/>
            </a:avLst>
          </a:prstGeom>
          <a:solidFill>
            <a:schemeClr val="accent3">
              <a:alpha val="25000"/>
            </a:schemeClr>
          </a:solidFill>
          <a:ln w="12700">
            <a:miter lim="400000"/>
          </a:ln>
        </p:spPr>
        <p:txBody>
          <a:bodyPr lIns="182880" tIns="548640" rIns="182880" bIns="0" anchor="ctr"/>
          <a:lstStyle/>
          <a:p>
            <a:pPr algn="ctr">
              <a:lnSpc>
                <a:spcPts val="1700"/>
              </a:lnSpc>
              <a:spcAft>
                <a:spcPts val="600"/>
              </a:spcAft>
              <a:buClr>
                <a:schemeClr val="accent2"/>
              </a:buClr>
            </a:pPr>
            <a:r>
              <a:rPr lang="en-US" sz="2200" dirty="0">
                <a:solidFill>
                  <a:schemeClr val="bg1"/>
                </a:solidFill>
                <a:latin typeface="Montserrat Regular"/>
              </a:rPr>
              <a:t>52</a:t>
            </a:r>
          </a:p>
        </p:txBody>
      </p:sp>
      <p:sp>
        <p:nvSpPr>
          <p:cNvPr id="4" name="Rounded Rectangle 8">
            <a:extLst>
              <a:ext uri="{FF2B5EF4-FFF2-40B4-BE49-F238E27FC236}">
                <a16:creationId xmlns:a16="http://schemas.microsoft.com/office/drawing/2014/main" id="{E786E05D-84DB-4E3F-8E85-4AAEB51864D6}"/>
              </a:ext>
            </a:extLst>
          </p:cNvPr>
          <p:cNvSpPr/>
          <p:nvPr/>
        </p:nvSpPr>
        <p:spPr>
          <a:xfrm>
            <a:off x="566057" y="426381"/>
            <a:ext cx="5349830" cy="542376"/>
          </a:xfrm>
          <a:prstGeom prst="round2SameRect">
            <a:avLst>
              <a:gd name="adj1" fmla="val 42509"/>
              <a:gd name="adj2" fmla="val 0"/>
            </a:avLst>
          </a:prstGeom>
          <a:gradFill flip="none" rotWithShape="1">
            <a:gsLst>
              <a:gs pos="100000">
                <a:schemeClr val="accent1">
                  <a:lumMod val="50000"/>
                  <a:lumOff val="50000"/>
                </a:schemeClr>
              </a:gs>
              <a:gs pos="0">
                <a:schemeClr val="accent2"/>
              </a:gs>
            </a:gsLst>
            <a:lin ang="0" scaled="1"/>
            <a:tileRect/>
          </a:gradFill>
          <a:ln w="12700">
            <a:miter lim="400000"/>
          </a:ln>
        </p:spPr>
        <p:txBody>
          <a:bodyPr lIns="0" tIns="0" rIns="0" bIns="91440" anchor="ctr"/>
          <a:lstStyle/>
          <a:p>
            <a:pPr algn="ctr">
              <a:buClr>
                <a:schemeClr val="accent2"/>
              </a:buClr>
            </a:pPr>
            <a:r>
              <a:rPr lang="en-US" sz="1400" b="1" dirty="0">
                <a:solidFill>
                  <a:schemeClr val="bg1"/>
                </a:solidFill>
                <a:latin typeface="Montserrat" panose="00000500000000000000" pitchFamily="50" charset="0"/>
              </a:rPr>
              <a:t>New Opportunities</a:t>
            </a:r>
          </a:p>
        </p:txBody>
      </p:sp>
      <p:sp>
        <p:nvSpPr>
          <p:cNvPr id="7" name="Rounded Rectangle 8">
            <a:extLst>
              <a:ext uri="{FF2B5EF4-FFF2-40B4-BE49-F238E27FC236}">
                <a16:creationId xmlns:a16="http://schemas.microsoft.com/office/drawing/2014/main" id="{FD264DDA-4ADE-4234-8969-AACA48D041F1}"/>
              </a:ext>
            </a:extLst>
          </p:cNvPr>
          <p:cNvSpPr/>
          <p:nvPr/>
        </p:nvSpPr>
        <p:spPr>
          <a:xfrm>
            <a:off x="6276113" y="426381"/>
            <a:ext cx="5349830" cy="1328304"/>
          </a:xfrm>
          <a:prstGeom prst="round2SameRect">
            <a:avLst>
              <a:gd name="adj1" fmla="val 16607"/>
              <a:gd name="adj2" fmla="val 0"/>
            </a:avLst>
          </a:prstGeom>
          <a:solidFill>
            <a:schemeClr val="accent3">
              <a:alpha val="25000"/>
            </a:schemeClr>
          </a:solidFill>
          <a:ln w="12700">
            <a:miter lim="400000"/>
          </a:ln>
        </p:spPr>
        <p:txBody>
          <a:bodyPr lIns="182880" tIns="548640" rIns="182880" bIns="0" anchor="ctr"/>
          <a:lstStyle/>
          <a:p>
            <a:pPr algn="ctr">
              <a:lnSpc>
                <a:spcPts val="1700"/>
              </a:lnSpc>
              <a:spcAft>
                <a:spcPts val="600"/>
              </a:spcAft>
              <a:buClr>
                <a:schemeClr val="accent2"/>
              </a:buClr>
            </a:pPr>
            <a:r>
              <a:rPr lang="en-US" sz="2200" dirty="0">
                <a:solidFill>
                  <a:schemeClr val="bg1"/>
                </a:solidFill>
                <a:latin typeface="Montserrat Regular"/>
              </a:rPr>
              <a:t>$509,004</a:t>
            </a:r>
          </a:p>
        </p:txBody>
      </p:sp>
      <p:sp>
        <p:nvSpPr>
          <p:cNvPr id="8" name="Rounded Rectangle 8">
            <a:extLst>
              <a:ext uri="{FF2B5EF4-FFF2-40B4-BE49-F238E27FC236}">
                <a16:creationId xmlns:a16="http://schemas.microsoft.com/office/drawing/2014/main" id="{3ED974B7-4898-440E-8A12-D762A47AD758}"/>
              </a:ext>
            </a:extLst>
          </p:cNvPr>
          <p:cNvSpPr/>
          <p:nvPr/>
        </p:nvSpPr>
        <p:spPr>
          <a:xfrm>
            <a:off x="6276113" y="426381"/>
            <a:ext cx="5349830" cy="542376"/>
          </a:xfrm>
          <a:prstGeom prst="round2SameRect">
            <a:avLst>
              <a:gd name="adj1" fmla="val 42509"/>
              <a:gd name="adj2" fmla="val 0"/>
            </a:avLst>
          </a:prstGeom>
          <a:gradFill flip="none" rotWithShape="1">
            <a:gsLst>
              <a:gs pos="100000">
                <a:schemeClr val="accent1">
                  <a:lumMod val="50000"/>
                  <a:lumOff val="50000"/>
                </a:schemeClr>
              </a:gs>
              <a:gs pos="0">
                <a:schemeClr val="accent2"/>
              </a:gs>
            </a:gsLst>
            <a:lin ang="0" scaled="1"/>
            <a:tileRect/>
          </a:gradFill>
          <a:ln w="12700">
            <a:miter lim="400000"/>
          </a:ln>
        </p:spPr>
        <p:txBody>
          <a:bodyPr lIns="0" tIns="0" rIns="0" bIns="91440" anchor="ctr"/>
          <a:lstStyle/>
          <a:p>
            <a:pPr algn="ctr">
              <a:buClr>
                <a:schemeClr val="accent2"/>
              </a:buClr>
            </a:pPr>
            <a:r>
              <a:rPr lang="en-US" sz="1400" b="1" dirty="0">
                <a:solidFill>
                  <a:schemeClr val="bg1"/>
                </a:solidFill>
                <a:latin typeface="Montserrat" panose="00000500000000000000" pitchFamily="50" charset="0"/>
              </a:rPr>
              <a:t>New Pipeline Value</a:t>
            </a:r>
          </a:p>
        </p:txBody>
      </p:sp>
      <p:sp>
        <p:nvSpPr>
          <p:cNvPr id="13" name="Rounded Rectangle 8">
            <a:extLst>
              <a:ext uri="{FF2B5EF4-FFF2-40B4-BE49-F238E27FC236}">
                <a16:creationId xmlns:a16="http://schemas.microsoft.com/office/drawing/2014/main" id="{E985D352-EB6D-4D94-865A-48EDA80D4F22}"/>
              </a:ext>
            </a:extLst>
          </p:cNvPr>
          <p:cNvSpPr/>
          <p:nvPr/>
        </p:nvSpPr>
        <p:spPr>
          <a:xfrm>
            <a:off x="3406853" y="2042922"/>
            <a:ext cx="2537498" cy="1328304"/>
          </a:xfrm>
          <a:prstGeom prst="round2SameRect">
            <a:avLst>
              <a:gd name="adj1" fmla="val 17443"/>
              <a:gd name="adj2" fmla="val 0"/>
            </a:avLst>
          </a:prstGeom>
          <a:solidFill>
            <a:schemeClr val="accent3">
              <a:alpha val="25000"/>
            </a:schemeClr>
          </a:solidFill>
          <a:ln w="12700">
            <a:miter lim="400000"/>
          </a:ln>
        </p:spPr>
        <p:txBody>
          <a:bodyPr lIns="182880" tIns="548640" rIns="182880" bIns="0" anchor="ctr"/>
          <a:lstStyle/>
          <a:p>
            <a:pPr algn="ctr">
              <a:lnSpc>
                <a:spcPts val="1700"/>
              </a:lnSpc>
              <a:spcAft>
                <a:spcPts val="600"/>
              </a:spcAft>
              <a:buClr>
                <a:schemeClr val="accent2"/>
              </a:buClr>
            </a:pPr>
            <a:r>
              <a:rPr lang="en-US" sz="2200" dirty="0">
                <a:solidFill>
                  <a:schemeClr val="bg1"/>
                </a:solidFill>
                <a:latin typeface="Montserrat Regular"/>
              </a:rPr>
              <a:t>12</a:t>
            </a:r>
          </a:p>
        </p:txBody>
      </p:sp>
      <p:sp>
        <p:nvSpPr>
          <p:cNvPr id="14" name="Rounded Rectangle 8">
            <a:extLst>
              <a:ext uri="{FF2B5EF4-FFF2-40B4-BE49-F238E27FC236}">
                <a16:creationId xmlns:a16="http://schemas.microsoft.com/office/drawing/2014/main" id="{800DEFBA-A1D4-4B1C-BE5F-1DE067C4B29A}"/>
              </a:ext>
            </a:extLst>
          </p:cNvPr>
          <p:cNvSpPr/>
          <p:nvPr/>
        </p:nvSpPr>
        <p:spPr>
          <a:xfrm>
            <a:off x="3406853" y="2042922"/>
            <a:ext cx="2537498" cy="542376"/>
          </a:xfrm>
          <a:prstGeom prst="round2SameRect">
            <a:avLst>
              <a:gd name="adj1" fmla="val 42509"/>
              <a:gd name="adj2" fmla="val 0"/>
            </a:avLst>
          </a:prstGeom>
          <a:gradFill flip="none" rotWithShape="1">
            <a:gsLst>
              <a:gs pos="100000">
                <a:schemeClr val="accent1">
                  <a:lumMod val="50000"/>
                  <a:lumOff val="50000"/>
                </a:schemeClr>
              </a:gs>
              <a:gs pos="0">
                <a:schemeClr val="accent2"/>
              </a:gs>
            </a:gsLst>
            <a:lin ang="0" scaled="1"/>
            <a:tileRect/>
          </a:gradFill>
          <a:ln w="12700">
            <a:miter lim="400000"/>
          </a:ln>
        </p:spPr>
        <p:txBody>
          <a:bodyPr lIns="0" tIns="0" rIns="0" bIns="91440" anchor="ctr"/>
          <a:lstStyle/>
          <a:p>
            <a:pPr algn="ctr">
              <a:buClr>
                <a:schemeClr val="accent2"/>
              </a:buClr>
            </a:pPr>
            <a:r>
              <a:rPr lang="en-US" sz="1400" b="1" dirty="0">
                <a:solidFill>
                  <a:schemeClr val="bg1"/>
                </a:solidFill>
                <a:latin typeface="Montserrat" panose="00000500000000000000" pitchFamily="50" charset="0"/>
              </a:rPr>
              <a:t>Newly Reached</a:t>
            </a:r>
          </a:p>
        </p:txBody>
      </p:sp>
      <p:sp>
        <p:nvSpPr>
          <p:cNvPr id="26" name="Rounded Rectangle 8">
            <a:extLst>
              <a:ext uri="{FF2B5EF4-FFF2-40B4-BE49-F238E27FC236}">
                <a16:creationId xmlns:a16="http://schemas.microsoft.com/office/drawing/2014/main" id="{A36AE306-4AA4-4CD8-BC42-091AC51C5525}"/>
              </a:ext>
            </a:extLst>
          </p:cNvPr>
          <p:cNvSpPr/>
          <p:nvPr/>
        </p:nvSpPr>
        <p:spPr>
          <a:xfrm>
            <a:off x="566057" y="2042922"/>
            <a:ext cx="2537498" cy="1328304"/>
          </a:xfrm>
          <a:prstGeom prst="round2SameRect">
            <a:avLst>
              <a:gd name="adj1" fmla="val 17443"/>
              <a:gd name="adj2" fmla="val 0"/>
            </a:avLst>
          </a:prstGeom>
          <a:solidFill>
            <a:schemeClr val="accent3">
              <a:alpha val="25000"/>
            </a:schemeClr>
          </a:solidFill>
          <a:ln w="12700">
            <a:miter lim="400000"/>
          </a:ln>
        </p:spPr>
        <p:txBody>
          <a:bodyPr lIns="182880" tIns="548640" rIns="182880" bIns="0" anchor="ctr"/>
          <a:lstStyle/>
          <a:p>
            <a:pPr algn="ctr">
              <a:lnSpc>
                <a:spcPts val="1700"/>
              </a:lnSpc>
              <a:spcAft>
                <a:spcPts val="600"/>
              </a:spcAft>
              <a:buClr>
                <a:schemeClr val="accent2"/>
              </a:buClr>
            </a:pPr>
            <a:r>
              <a:rPr lang="en-US" sz="2200" dirty="0">
                <a:solidFill>
                  <a:schemeClr val="bg1"/>
                </a:solidFill>
                <a:latin typeface="Montserrat Regular"/>
              </a:rPr>
              <a:t>376</a:t>
            </a:r>
          </a:p>
        </p:txBody>
      </p:sp>
      <p:sp>
        <p:nvSpPr>
          <p:cNvPr id="27" name="Rounded Rectangle 8">
            <a:extLst>
              <a:ext uri="{FF2B5EF4-FFF2-40B4-BE49-F238E27FC236}">
                <a16:creationId xmlns:a16="http://schemas.microsoft.com/office/drawing/2014/main" id="{C0686842-A6C0-4E8A-917C-F05E52CAC77F}"/>
              </a:ext>
            </a:extLst>
          </p:cNvPr>
          <p:cNvSpPr/>
          <p:nvPr/>
        </p:nvSpPr>
        <p:spPr>
          <a:xfrm>
            <a:off x="566057" y="2042922"/>
            <a:ext cx="2537498" cy="542376"/>
          </a:xfrm>
          <a:prstGeom prst="round2SameRect">
            <a:avLst>
              <a:gd name="adj1" fmla="val 42509"/>
              <a:gd name="adj2" fmla="val 0"/>
            </a:avLst>
          </a:prstGeom>
          <a:gradFill flip="none" rotWithShape="1">
            <a:gsLst>
              <a:gs pos="100000">
                <a:schemeClr val="accent1">
                  <a:lumMod val="50000"/>
                  <a:lumOff val="50000"/>
                </a:schemeClr>
              </a:gs>
              <a:gs pos="0">
                <a:schemeClr val="accent2"/>
              </a:gs>
            </a:gsLst>
            <a:lin ang="0" scaled="1"/>
            <a:tileRect/>
          </a:gradFill>
          <a:ln w="12700">
            <a:miter lim="400000"/>
          </a:ln>
        </p:spPr>
        <p:txBody>
          <a:bodyPr lIns="0" tIns="0" rIns="0" bIns="91440" anchor="ctr"/>
          <a:lstStyle/>
          <a:p>
            <a:pPr algn="ctr">
              <a:buClr>
                <a:schemeClr val="accent2"/>
              </a:buClr>
            </a:pPr>
            <a:r>
              <a:rPr lang="en-US" sz="1400" b="1" dirty="0">
                <a:solidFill>
                  <a:schemeClr val="bg1"/>
                </a:solidFill>
                <a:latin typeface="Montserrat" panose="00000500000000000000" pitchFamily="50" charset="0"/>
              </a:rPr>
              <a:t>Accounts</a:t>
            </a:r>
          </a:p>
        </p:txBody>
      </p:sp>
      <p:sp>
        <p:nvSpPr>
          <p:cNvPr id="29" name="Rounded Rectangle 8">
            <a:extLst>
              <a:ext uri="{FF2B5EF4-FFF2-40B4-BE49-F238E27FC236}">
                <a16:creationId xmlns:a16="http://schemas.microsoft.com/office/drawing/2014/main" id="{1987E025-6A2C-4F51-A85C-93D5AC70B8E5}"/>
              </a:ext>
            </a:extLst>
          </p:cNvPr>
          <p:cNvSpPr/>
          <p:nvPr/>
        </p:nvSpPr>
        <p:spPr>
          <a:xfrm>
            <a:off x="6247648" y="2042922"/>
            <a:ext cx="2537498" cy="1328304"/>
          </a:xfrm>
          <a:prstGeom prst="round2SameRect">
            <a:avLst>
              <a:gd name="adj1" fmla="val 17443"/>
              <a:gd name="adj2" fmla="val 0"/>
            </a:avLst>
          </a:prstGeom>
          <a:solidFill>
            <a:schemeClr val="accent3">
              <a:alpha val="25000"/>
            </a:schemeClr>
          </a:solidFill>
          <a:ln w="12700">
            <a:miter lim="400000"/>
          </a:ln>
        </p:spPr>
        <p:txBody>
          <a:bodyPr lIns="182880" tIns="548640" rIns="182880" bIns="0" anchor="ctr"/>
          <a:lstStyle/>
          <a:p>
            <a:pPr algn="ctr">
              <a:lnSpc>
                <a:spcPts val="1700"/>
              </a:lnSpc>
              <a:spcAft>
                <a:spcPts val="600"/>
              </a:spcAft>
              <a:buClr>
                <a:schemeClr val="accent2"/>
              </a:buClr>
            </a:pPr>
            <a:r>
              <a:rPr lang="en-US" sz="2200" dirty="0">
                <a:solidFill>
                  <a:schemeClr val="bg1"/>
                </a:solidFill>
                <a:latin typeface="Montserrat Regular"/>
              </a:rPr>
              <a:t>18</a:t>
            </a:r>
          </a:p>
        </p:txBody>
      </p:sp>
      <p:sp>
        <p:nvSpPr>
          <p:cNvPr id="30" name="Rounded Rectangle 8">
            <a:extLst>
              <a:ext uri="{FF2B5EF4-FFF2-40B4-BE49-F238E27FC236}">
                <a16:creationId xmlns:a16="http://schemas.microsoft.com/office/drawing/2014/main" id="{C586AB87-1329-46B0-A2FB-37DDCF416A70}"/>
              </a:ext>
            </a:extLst>
          </p:cNvPr>
          <p:cNvSpPr/>
          <p:nvPr/>
        </p:nvSpPr>
        <p:spPr>
          <a:xfrm>
            <a:off x="6247648" y="2042922"/>
            <a:ext cx="2537498" cy="542376"/>
          </a:xfrm>
          <a:prstGeom prst="round2SameRect">
            <a:avLst>
              <a:gd name="adj1" fmla="val 42509"/>
              <a:gd name="adj2" fmla="val 0"/>
            </a:avLst>
          </a:prstGeom>
          <a:gradFill flip="none" rotWithShape="1">
            <a:gsLst>
              <a:gs pos="100000">
                <a:schemeClr val="accent1">
                  <a:lumMod val="50000"/>
                  <a:lumOff val="50000"/>
                </a:schemeClr>
              </a:gs>
              <a:gs pos="0">
                <a:schemeClr val="accent2"/>
              </a:gs>
            </a:gsLst>
            <a:lin ang="0" scaled="1"/>
            <a:tileRect/>
          </a:gradFill>
          <a:ln w="12700">
            <a:miter lim="400000"/>
          </a:ln>
        </p:spPr>
        <p:txBody>
          <a:bodyPr lIns="0" tIns="0" rIns="0" bIns="91440" anchor="ctr"/>
          <a:lstStyle/>
          <a:p>
            <a:pPr algn="ctr">
              <a:buClr>
                <a:schemeClr val="accent2"/>
              </a:buClr>
            </a:pPr>
            <a:r>
              <a:rPr lang="en-US" sz="1400" b="1" dirty="0">
                <a:solidFill>
                  <a:schemeClr val="bg1"/>
                </a:solidFill>
                <a:latin typeface="Montserrat" panose="00000500000000000000" pitchFamily="50" charset="0"/>
              </a:rPr>
              <a:t>Newly Engaged</a:t>
            </a:r>
          </a:p>
        </p:txBody>
      </p:sp>
      <p:sp>
        <p:nvSpPr>
          <p:cNvPr id="32" name="Rounded Rectangle 8">
            <a:extLst>
              <a:ext uri="{FF2B5EF4-FFF2-40B4-BE49-F238E27FC236}">
                <a16:creationId xmlns:a16="http://schemas.microsoft.com/office/drawing/2014/main" id="{D7FC8A6B-EA7A-4734-AC03-08624E267A5B}"/>
              </a:ext>
            </a:extLst>
          </p:cNvPr>
          <p:cNvSpPr/>
          <p:nvPr/>
        </p:nvSpPr>
        <p:spPr>
          <a:xfrm>
            <a:off x="9088445" y="2042922"/>
            <a:ext cx="2537498" cy="1328304"/>
          </a:xfrm>
          <a:prstGeom prst="round2SameRect">
            <a:avLst>
              <a:gd name="adj1" fmla="val 17443"/>
              <a:gd name="adj2" fmla="val 0"/>
            </a:avLst>
          </a:prstGeom>
          <a:solidFill>
            <a:schemeClr val="accent3">
              <a:alpha val="25000"/>
            </a:schemeClr>
          </a:solidFill>
          <a:ln w="12700">
            <a:miter lim="400000"/>
          </a:ln>
        </p:spPr>
        <p:txBody>
          <a:bodyPr lIns="182880" tIns="548640" rIns="182880" bIns="0" anchor="ctr"/>
          <a:lstStyle/>
          <a:p>
            <a:pPr algn="ctr">
              <a:lnSpc>
                <a:spcPts val="1700"/>
              </a:lnSpc>
              <a:spcAft>
                <a:spcPts val="600"/>
              </a:spcAft>
              <a:buClr>
                <a:schemeClr val="accent2"/>
              </a:buClr>
            </a:pPr>
            <a:r>
              <a:rPr lang="en-US" sz="2200" dirty="0">
                <a:solidFill>
                  <a:schemeClr val="bg1"/>
                </a:solidFill>
                <a:latin typeface="Montserrat Regular"/>
              </a:rPr>
              <a:t>6</a:t>
            </a:r>
          </a:p>
        </p:txBody>
      </p:sp>
      <p:sp>
        <p:nvSpPr>
          <p:cNvPr id="33" name="Rounded Rectangle 8">
            <a:extLst>
              <a:ext uri="{FF2B5EF4-FFF2-40B4-BE49-F238E27FC236}">
                <a16:creationId xmlns:a16="http://schemas.microsoft.com/office/drawing/2014/main" id="{20DB4B48-7C5E-4599-AF22-0D913296693E}"/>
              </a:ext>
            </a:extLst>
          </p:cNvPr>
          <p:cNvSpPr/>
          <p:nvPr/>
        </p:nvSpPr>
        <p:spPr>
          <a:xfrm>
            <a:off x="9088445" y="2042922"/>
            <a:ext cx="2537498" cy="542376"/>
          </a:xfrm>
          <a:prstGeom prst="round2SameRect">
            <a:avLst>
              <a:gd name="adj1" fmla="val 42509"/>
              <a:gd name="adj2" fmla="val 0"/>
            </a:avLst>
          </a:prstGeom>
          <a:gradFill flip="none" rotWithShape="1">
            <a:gsLst>
              <a:gs pos="100000">
                <a:schemeClr val="accent1">
                  <a:lumMod val="50000"/>
                  <a:lumOff val="50000"/>
                </a:schemeClr>
              </a:gs>
              <a:gs pos="0">
                <a:schemeClr val="accent2"/>
              </a:gs>
            </a:gsLst>
            <a:lin ang="0" scaled="1"/>
            <a:tileRect/>
          </a:gradFill>
          <a:ln w="12700">
            <a:miter lim="400000"/>
          </a:ln>
        </p:spPr>
        <p:txBody>
          <a:bodyPr lIns="0" tIns="0" rIns="0" bIns="91440" anchor="ctr"/>
          <a:lstStyle/>
          <a:p>
            <a:pPr algn="ctr">
              <a:buClr>
                <a:schemeClr val="accent2"/>
              </a:buClr>
            </a:pPr>
            <a:r>
              <a:rPr lang="en-US" sz="1400" b="1" dirty="0">
                <a:solidFill>
                  <a:schemeClr val="bg1"/>
                </a:solidFill>
                <a:latin typeface="Montserrat" panose="00000500000000000000" pitchFamily="50" charset="0"/>
              </a:rPr>
              <a:t>New MQA</a:t>
            </a:r>
          </a:p>
        </p:txBody>
      </p:sp>
      <p:sp>
        <p:nvSpPr>
          <p:cNvPr id="36" name="Rounded Rectangle 8">
            <a:extLst>
              <a:ext uri="{FF2B5EF4-FFF2-40B4-BE49-F238E27FC236}">
                <a16:creationId xmlns:a16="http://schemas.microsoft.com/office/drawing/2014/main" id="{1F960AFE-CD9A-40B1-AC78-E4AD6DFAB209}"/>
              </a:ext>
            </a:extLst>
          </p:cNvPr>
          <p:cNvSpPr/>
          <p:nvPr/>
        </p:nvSpPr>
        <p:spPr>
          <a:xfrm>
            <a:off x="566057" y="3659461"/>
            <a:ext cx="11059886" cy="2772158"/>
          </a:xfrm>
          <a:prstGeom prst="round2SameRect">
            <a:avLst>
              <a:gd name="adj1" fmla="val 17443"/>
              <a:gd name="adj2" fmla="val 0"/>
            </a:avLst>
          </a:prstGeom>
          <a:solidFill>
            <a:srgbClr val="2B2D5B"/>
          </a:solidFill>
          <a:ln w="12700">
            <a:miter lim="400000"/>
          </a:ln>
        </p:spPr>
        <p:txBody>
          <a:bodyPr lIns="182880" tIns="548640" rIns="182880" bIns="0" anchor="ctr"/>
          <a:lstStyle/>
          <a:p>
            <a:pPr algn="ctr">
              <a:lnSpc>
                <a:spcPts val="1700"/>
              </a:lnSpc>
              <a:spcAft>
                <a:spcPts val="600"/>
              </a:spcAft>
              <a:buClr>
                <a:schemeClr val="accent2"/>
              </a:buClr>
            </a:pPr>
            <a:endParaRPr lang="en-US" sz="2200" dirty="0">
              <a:solidFill>
                <a:schemeClr val="bg1"/>
              </a:solidFill>
              <a:latin typeface="Montserrat Regular"/>
            </a:endParaRPr>
          </a:p>
        </p:txBody>
      </p:sp>
      <p:sp>
        <p:nvSpPr>
          <p:cNvPr id="37" name="Rounded Rectangle 8">
            <a:extLst>
              <a:ext uri="{FF2B5EF4-FFF2-40B4-BE49-F238E27FC236}">
                <a16:creationId xmlns:a16="http://schemas.microsoft.com/office/drawing/2014/main" id="{27897A5D-7AE4-4410-B9A9-D63FADDD950B}"/>
              </a:ext>
            </a:extLst>
          </p:cNvPr>
          <p:cNvSpPr/>
          <p:nvPr/>
        </p:nvSpPr>
        <p:spPr>
          <a:xfrm>
            <a:off x="566057" y="3659462"/>
            <a:ext cx="11059886" cy="542376"/>
          </a:xfrm>
          <a:prstGeom prst="round2SameRect">
            <a:avLst>
              <a:gd name="adj1" fmla="val 42509"/>
              <a:gd name="adj2" fmla="val 0"/>
            </a:avLst>
          </a:prstGeom>
          <a:gradFill flip="none" rotWithShape="1">
            <a:gsLst>
              <a:gs pos="100000">
                <a:schemeClr val="accent1">
                  <a:lumMod val="50000"/>
                  <a:lumOff val="50000"/>
                </a:schemeClr>
              </a:gs>
              <a:gs pos="0">
                <a:schemeClr val="accent2"/>
              </a:gs>
            </a:gsLst>
            <a:lin ang="0" scaled="1"/>
            <a:tileRect/>
          </a:gradFill>
          <a:ln w="12700">
            <a:miter lim="400000"/>
          </a:ln>
        </p:spPr>
        <p:txBody>
          <a:bodyPr lIns="0" tIns="0" rIns="0" bIns="91440" anchor="ctr"/>
          <a:lstStyle/>
          <a:p>
            <a:pPr algn="ctr">
              <a:buClr>
                <a:schemeClr val="accent2"/>
              </a:buClr>
            </a:pPr>
            <a:r>
              <a:rPr lang="en-US" sz="1400" b="1" dirty="0">
                <a:solidFill>
                  <a:schemeClr val="bg1"/>
                </a:solidFill>
                <a:latin typeface="Montserrat" panose="00000500000000000000" pitchFamily="50" charset="0"/>
              </a:rPr>
              <a:t>Funnel Stages</a:t>
            </a:r>
          </a:p>
        </p:txBody>
      </p:sp>
      <p:grpSp>
        <p:nvGrpSpPr>
          <p:cNvPr id="9" name="Group 8">
            <a:extLst>
              <a:ext uri="{FF2B5EF4-FFF2-40B4-BE49-F238E27FC236}">
                <a16:creationId xmlns:a16="http://schemas.microsoft.com/office/drawing/2014/main" id="{031B54A3-197A-029A-10DB-B3BEE10695E9}"/>
              </a:ext>
            </a:extLst>
          </p:cNvPr>
          <p:cNvGrpSpPr/>
          <p:nvPr/>
        </p:nvGrpSpPr>
        <p:grpSpPr>
          <a:xfrm>
            <a:off x="2281465" y="4445392"/>
            <a:ext cx="3184526" cy="1818248"/>
            <a:chOff x="2281465" y="4445392"/>
            <a:chExt cx="3184526" cy="1818248"/>
          </a:xfrm>
        </p:grpSpPr>
        <p:sp>
          <p:nvSpPr>
            <p:cNvPr id="81" name="Freeform: Shape 80">
              <a:extLst>
                <a:ext uri="{FF2B5EF4-FFF2-40B4-BE49-F238E27FC236}">
                  <a16:creationId xmlns:a16="http://schemas.microsoft.com/office/drawing/2014/main" id="{6D1EDE86-2E6E-4EA3-83F7-16895D1474AA}"/>
                </a:ext>
              </a:extLst>
            </p:cNvPr>
            <p:cNvSpPr/>
            <p:nvPr/>
          </p:nvSpPr>
          <p:spPr>
            <a:xfrm rot="10800000">
              <a:off x="2570347" y="5542494"/>
              <a:ext cx="2595790" cy="355486"/>
            </a:xfrm>
            <a:custGeom>
              <a:avLst/>
              <a:gdLst>
                <a:gd name="connsiteX0" fmla="*/ 1777079 w 1847850"/>
                <a:gd name="connsiteY0" fmla="*/ 0 h 276225"/>
                <a:gd name="connsiteX1" fmla="*/ 71152 w 1847850"/>
                <a:gd name="connsiteY1" fmla="*/ 0 h 276225"/>
                <a:gd name="connsiteX2" fmla="*/ 0 w 1847850"/>
                <a:gd name="connsiteY2" fmla="*/ 284226 h 276225"/>
                <a:gd name="connsiteX3" fmla="*/ 1848231 w 1847850"/>
                <a:gd name="connsiteY3" fmla="*/ 284226 h 276225"/>
              </a:gdLst>
              <a:ahLst/>
              <a:cxnLst>
                <a:cxn ang="0">
                  <a:pos x="connsiteX0" y="connsiteY0"/>
                </a:cxn>
                <a:cxn ang="0">
                  <a:pos x="connsiteX1" y="connsiteY1"/>
                </a:cxn>
                <a:cxn ang="0">
                  <a:pos x="connsiteX2" y="connsiteY2"/>
                </a:cxn>
                <a:cxn ang="0">
                  <a:pos x="connsiteX3" y="connsiteY3"/>
                </a:cxn>
              </a:cxnLst>
              <a:rect l="l" t="t" r="r" b="b"/>
              <a:pathLst>
                <a:path w="1847850" h="276225">
                  <a:moveTo>
                    <a:pt x="1777079" y="0"/>
                  </a:moveTo>
                  <a:lnTo>
                    <a:pt x="71152" y="0"/>
                  </a:lnTo>
                  <a:lnTo>
                    <a:pt x="0" y="284226"/>
                  </a:lnTo>
                  <a:lnTo>
                    <a:pt x="1848231" y="284226"/>
                  </a:lnTo>
                  <a:close/>
                </a:path>
              </a:pathLst>
            </a:custGeom>
            <a:solidFill>
              <a:schemeClr val="accent2">
                <a:alpha val="75000"/>
              </a:schemeClr>
            </a:solid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81A690BB-AB87-443E-86DE-4E0577B2DE0D}"/>
                </a:ext>
              </a:extLst>
            </p:cNvPr>
            <p:cNvSpPr/>
            <p:nvPr/>
          </p:nvSpPr>
          <p:spPr>
            <a:xfrm rot="10800000">
              <a:off x="2482974" y="5176711"/>
              <a:ext cx="2783115" cy="355486"/>
            </a:xfrm>
            <a:custGeom>
              <a:avLst/>
              <a:gdLst>
                <a:gd name="connsiteX0" fmla="*/ 1919383 w 1981200"/>
                <a:gd name="connsiteY0" fmla="*/ 0 h 276225"/>
                <a:gd name="connsiteX1" fmla="*/ 71152 w 1981200"/>
                <a:gd name="connsiteY1" fmla="*/ 0 h 276225"/>
                <a:gd name="connsiteX2" fmla="*/ 0 w 1981200"/>
                <a:gd name="connsiteY2" fmla="*/ 284131 h 276225"/>
                <a:gd name="connsiteX3" fmla="*/ 1990535 w 1981200"/>
                <a:gd name="connsiteY3" fmla="*/ 284131 h 276225"/>
              </a:gdLst>
              <a:ahLst/>
              <a:cxnLst>
                <a:cxn ang="0">
                  <a:pos x="connsiteX0" y="connsiteY0"/>
                </a:cxn>
                <a:cxn ang="0">
                  <a:pos x="connsiteX1" y="connsiteY1"/>
                </a:cxn>
                <a:cxn ang="0">
                  <a:pos x="connsiteX2" y="connsiteY2"/>
                </a:cxn>
                <a:cxn ang="0">
                  <a:pos x="connsiteX3" y="connsiteY3"/>
                </a:cxn>
              </a:cxnLst>
              <a:rect l="l" t="t" r="r" b="b"/>
              <a:pathLst>
                <a:path w="1981200" h="276225">
                  <a:moveTo>
                    <a:pt x="1919383" y="0"/>
                  </a:moveTo>
                  <a:lnTo>
                    <a:pt x="71152" y="0"/>
                  </a:lnTo>
                  <a:lnTo>
                    <a:pt x="0" y="284131"/>
                  </a:lnTo>
                  <a:lnTo>
                    <a:pt x="1990535" y="284131"/>
                  </a:lnTo>
                  <a:close/>
                </a:path>
              </a:pathLst>
            </a:custGeom>
            <a:solidFill>
              <a:schemeClr val="accent2">
                <a:alpha val="55000"/>
              </a:schemeClr>
            </a:solid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3F71CEA5-03C6-40B4-B215-982E6AAB6AB3}"/>
                </a:ext>
              </a:extLst>
            </p:cNvPr>
            <p:cNvSpPr/>
            <p:nvPr/>
          </p:nvSpPr>
          <p:spPr>
            <a:xfrm rot="10800000">
              <a:off x="2382219" y="4811051"/>
              <a:ext cx="2983821" cy="355486"/>
            </a:xfrm>
            <a:custGeom>
              <a:avLst/>
              <a:gdLst>
                <a:gd name="connsiteX0" fmla="*/ 2061686 w 2124075"/>
                <a:gd name="connsiteY0" fmla="*/ 0 h 276225"/>
                <a:gd name="connsiteX1" fmla="*/ 71152 w 2124075"/>
                <a:gd name="connsiteY1" fmla="*/ 0 h 276225"/>
                <a:gd name="connsiteX2" fmla="*/ 0 w 2124075"/>
                <a:gd name="connsiteY2" fmla="*/ 284131 h 276225"/>
                <a:gd name="connsiteX3" fmla="*/ 2132838 w 2124075"/>
                <a:gd name="connsiteY3" fmla="*/ 284131 h 276225"/>
              </a:gdLst>
              <a:ahLst/>
              <a:cxnLst>
                <a:cxn ang="0">
                  <a:pos x="connsiteX0" y="connsiteY0"/>
                </a:cxn>
                <a:cxn ang="0">
                  <a:pos x="connsiteX1" y="connsiteY1"/>
                </a:cxn>
                <a:cxn ang="0">
                  <a:pos x="connsiteX2" y="connsiteY2"/>
                </a:cxn>
                <a:cxn ang="0">
                  <a:pos x="connsiteX3" y="connsiteY3"/>
                </a:cxn>
              </a:cxnLst>
              <a:rect l="l" t="t" r="r" b="b"/>
              <a:pathLst>
                <a:path w="2124075" h="276225">
                  <a:moveTo>
                    <a:pt x="2061686" y="0"/>
                  </a:moveTo>
                  <a:lnTo>
                    <a:pt x="71152" y="0"/>
                  </a:lnTo>
                  <a:lnTo>
                    <a:pt x="0" y="284131"/>
                  </a:lnTo>
                  <a:lnTo>
                    <a:pt x="2132838" y="284131"/>
                  </a:lnTo>
                  <a:close/>
                </a:path>
              </a:pathLst>
            </a:custGeom>
            <a:solidFill>
              <a:schemeClr val="accent2">
                <a:alpha val="3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 name="Freeform: Shape 83">
              <a:extLst>
                <a:ext uri="{FF2B5EF4-FFF2-40B4-BE49-F238E27FC236}">
                  <a16:creationId xmlns:a16="http://schemas.microsoft.com/office/drawing/2014/main" id="{24F152EE-B0D0-4C3A-B868-2F3C86D4C942}"/>
                </a:ext>
              </a:extLst>
            </p:cNvPr>
            <p:cNvSpPr/>
            <p:nvPr/>
          </p:nvSpPr>
          <p:spPr>
            <a:xfrm rot="10800000">
              <a:off x="2281465" y="4445392"/>
              <a:ext cx="3184526" cy="355486"/>
            </a:xfrm>
            <a:custGeom>
              <a:avLst/>
              <a:gdLst>
                <a:gd name="connsiteX0" fmla="*/ 71152 w 2266950"/>
                <a:gd name="connsiteY0" fmla="*/ 0 h 276225"/>
                <a:gd name="connsiteX1" fmla="*/ 0 w 2266950"/>
                <a:gd name="connsiteY1" fmla="*/ 284226 h 276225"/>
                <a:gd name="connsiteX2" fmla="*/ 2275142 w 2266950"/>
                <a:gd name="connsiteY2" fmla="*/ 284226 h 276225"/>
                <a:gd name="connsiteX3" fmla="*/ 2203990 w 2266950"/>
                <a:gd name="connsiteY3" fmla="*/ 0 h 276225"/>
              </a:gdLst>
              <a:ahLst/>
              <a:cxnLst>
                <a:cxn ang="0">
                  <a:pos x="connsiteX0" y="connsiteY0"/>
                </a:cxn>
                <a:cxn ang="0">
                  <a:pos x="connsiteX1" y="connsiteY1"/>
                </a:cxn>
                <a:cxn ang="0">
                  <a:pos x="connsiteX2" y="connsiteY2"/>
                </a:cxn>
                <a:cxn ang="0">
                  <a:pos x="connsiteX3" y="connsiteY3"/>
                </a:cxn>
              </a:cxnLst>
              <a:rect l="l" t="t" r="r" b="b"/>
              <a:pathLst>
                <a:path w="2266950" h="276225">
                  <a:moveTo>
                    <a:pt x="71152" y="0"/>
                  </a:moveTo>
                  <a:lnTo>
                    <a:pt x="0" y="284226"/>
                  </a:lnTo>
                  <a:lnTo>
                    <a:pt x="2275142" y="284226"/>
                  </a:lnTo>
                  <a:lnTo>
                    <a:pt x="2203990" y="0"/>
                  </a:lnTo>
                  <a:close/>
                </a:path>
              </a:pathLst>
            </a:custGeom>
            <a:solidFill>
              <a:schemeClr val="accent2">
                <a:alpha val="20000"/>
              </a:schemeClr>
            </a:solid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3BBDE114-7FED-48FE-B1AE-C05B0B7AF6C5}"/>
                </a:ext>
              </a:extLst>
            </p:cNvPr>
            <p:cNvSpPr/>
            <p:nvPr/>
          </p:nvSpPr>
          <p:spPr>
            <a:xfrm rot="10800000">
              <a:off x="2671101" y="5908154"/>
              <a:ext cx="2395085" cy="355486"/>
            </a:xfrm>
            <a:custGeom>
              <a:avLst/>
              <a:gdLst>
                <a:gd name="connsiteX0" fmla="*/ 1634871 w 1704975"/>
                <a:gd name="connsiteY0" fmla="*/ 0 h 276225"/>
                <a:gd name="connsiteX1" fmla="*/ 71152 w 1704975"/>
                <a:gd name="connsiteY1" fmla="*/ 0 h 276225"/>
                <a:gd name="connsiteX2" fmla="*/ 0 w 1704975"/>
                <a:gd name="connsiteY2" fmla="*/ 284131 h 276225"/>
                <a:gd name="connsiteX3" fmla="*/ 1705928 w 1704975"/>
                <a:gd name="connsiteY3" fmla="*/ 284131 h 276225"/>
              </a:gdLst>
              <a:ahLst/>
              <a:cxnLst>
                <a:cxn ang="0">
                  <a:pos x="connsiteX0" y="connsiteY0"/>
                </a:cxn>
                <a:cxn ang="0">
                  <a:pos x="connsiteX1" y="connsiteY1"/>
                </a:cxn>
                <a:cxn ang="0">
                  <a:pos x="connsiteX2" y="connsiteY2"/>
                </a:cxn>
                <a:cxn ang="0">
                  <a:pos x="connsiteX3" y="connsiteY3"/>
                </a:cxn>
              </a:cxnLst>
              <a:rect l="l" t="t" r="r" b="b"/>
              <a:pathLst>
                <a:path w="1704975" h="276225">
                  <a:moveTo>
                    <a:pt x="1634871" y="0"/>
                  </a:moveTo>
                  <a:lnTo>
                    <a:pt x="71152" y="0"/>
                  </a:lnTo>
                  <a:lnTo>
                    <a:pt x="0" y="284131"/>
                  </a:lnTo>
                  <a:lnTo>
                    <a:pt x="1705928" y="284131"/>
                  </a:lnTo>
                  <a:close/>
                </a:path>
              </a:pathLst>
            </a:custGeom>
            <a:solidFill>
              <a:schemeClr val="accent2"/>
            </a:solidFill>
            <a:ln w="9525" cap="flat">
              <a:noFill/>
              <a:prstDash val="solid"/>
              <a:miter/>
            </a:ln>
          </p:spPr>
          <p:txBody>
            <a:bodyPr rtlCol="0" anchor="ctr"/>
            <a:lstStyle/>
            <a:p>
              <a:endParaRPr lang="en-US"/>
            </a:p>
          </p:txBody>
        </p:sp>
      </p:grpSp>
      <p:sp>
        <p:nvSpPr>
          <p:cNvPr id="14342" name="TextBox 14341">
            <a:extLst>
              <a:ext uri="{FF2B5EF4-FFF2-40B4-BE49-F238E27FC236}">
                <a16:creationId xmlns:a16="http://schemas.microsoft.com/office/drawing/2014/main" id="{2348EBD2-8701-491D-883B-418C0B08E8FA}"/>
              </a:ext>
            </a:extLst>
          </p:cNvPr>
          <p:cNvSpPr txBox="1"/>
          <p:nvPr/>
        </p:nvSpPr>
        <p:spPr>
          <a:xfrm rot="16200000">
            <a:off x="1342297" y="5185239"/>
            <a:ext cx="877164" cy="338554"/>
          </a:xfrm>
          <a:prstGeom prst="rect">
            <a:avLst/>
          </a:prstGeom>
          <a:noFill/>
        </p:spPr>
        <p:txBody>
          <a:bodyPr wrap="none" rtlCol="0">
            <a:spAutoFit/>
          </a:bodyPr>
          <a:lstStyle/>
          <a:p>
            <a:pPr algn="ctr"/>
            <a:r>
              <a:rPr lang="en-US" sz="1600" b="1" dirty="0">
                <a:solidFill>
                  <a:schemeClr val="bg1"/>
                </a:solidFill>
                <a:latin typeface="Montserrat" panose="00000500000000000000" pitchFamily="50" charset="0"/>
              </a:rPr>
              <a:t>START</a:t>
            </a:r>
          </a:p>
        </p:txBody>
      </p:sp>
      <p:grpSp>
        <p:nvGrpSpPr>
          <p:cNvPr id="11" name="Group 10">
            <a:extLst>
              <a:ext uri="{FF2B5EF4-FFF2-40B4-BE49-F238E27FC236}">
                <a16:creationId xmlns:a16="http://schemas.microsoft.com/office/drawing/2014/main" id="{37BB88C4-B11F-A01E-406F-0D5D63F9EDF6}"/>
              </a:ext>
            </a:extLst>
          </p:cNvPr>
          <p:cNvGrpSpPr/>
          <p:nvPr/>
        </p:nvGrpSpPr>
        <p:grpSpPr>
          <a:xfrm>
            <a:off x="6726008" y="4445392"/>
            <a:ext cx="3184526" cy="1818248"/>
            <a:chOff x="6726008" y="4445392"/>
            <a:chExt cx="3184526" cy="1818248"/>
          </a:xfrm>
        </p:grpSpPr>
        <p:sp>
          <p:nvSpPr>
            <p:cNvPr id="49" name="Freeform: Shape 48">
              <a:extLst>
                <a:ext uri="{FF2B5EF4-FFF2-40B4-BE49-F238E27FC236}">
                  <a16:creationId xmlns:a16="http://schemas.microsoft.com/office/drawing/2014/main" id="{F149BB08-EDAB-4DF4-98B8-709F71F92810}"/>
                </a:ext>
              </a:extLst>
            </p:cNvPr>
            <p:cNvSpPr/>
            <p:nvPr/>
          </p:nvSpPr>
          <p:spPr>
            <a:xfrm rot="10800000">
              <a:off x="7014890" y="5542494"/>
              <a:ext cx="2595790" cy="355486"/>
            </a:xfrm>
            <a:custGeom>
              <a:avLst/>
              <a:gdLst>
                <a:gd name="connsiteX0" fmla="*/ 1777079 w 1847850"/>
                <a:gd name="connsiteY0" fmla="*/ 0 h 276225"/>
                <a:gd name="connsiteX1" fmla="*/ 71152 w 1847850"/>
                <a:gd name="connsiteY1" fmla="*/ 0 h 276225"/>
                <a:gd name="connsiteX2" fmla="*/ 0 w 1847850"/>
                <a:gd name="connsiteY2" fmla="*/ 284226 h 276225"/>
                <a:gd name="connsiteX3" fmla="*/ 1848231 w 1847850"/>
                <a:gd name="connsiteY3" fmla="*/ 284226 h 276225"/>
              </a:gdLst>
              <a:ahLst/>
              <a:cxnLst>
                <a:cxn ang="0">
                  <a:pos x="connsiteX0" y="connsiteY0"/>
                </a:cxn>
                <a:cxn ang="0">
                  <a:pos x="connsiteX1" y="connsiteY1"/>
                </a:cxn>
                <a:cxn ang="0">
                  <a:pos x="connsiteX2" y="connsiteY2"/>
                </a:cxn>
                <a:cxn ang="0">
                  <a:pos x="connsiteX3" y="connsiteY3"/>
                </a:cxn>
              </a:cxnLst>
              <a:rect l="l" t="t" r="r" b="b"/>
              <a:pathLst>
                <a:path w="1847850" h="276225">
                  <a:moveTo>
                    <a:pt x="1777079" y="0"/>
                  </a:moveTo>
                  <a:lnTo>
                    <a:pt x="71152" y="0"/>
                  </a:lnTo>
                  <a:lnTo>
                    <a:pt x="0" y="284226"/>
                  </a:lnTo>
                  <a:lnTo>
                    <a:pt x="1848231" y="284226"/>
                  </a:lnTo>
                  <a:close/>
                </a:path>
              </a:pathLst>
            </a:custGeom>
            <a:solidFill>
              <a:schemeClr val="accent1">
                <a:lumMod val="50000"/>
                <a:lumOff val="50000"/>
                <a:alpha val="7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0" name="Freeform: Shape 49">
              <a:extLst>
                <a:ext uri="{FF2B5EF4-FFF2-40B4-BE49-F238E27FC236}">
                  <a16:creationId xmlns:a16="http://schemas.microsoft.com/office/drawing/2014/main" id="{3201D3CB-D796-4EF7-9DFB-DCB84D2B9240}"/>
                </a:ext>
              </a:extLst>
            </p:cNvPr>
            <p:cNvSpPr/>
            <p:nvPr/>
          </p:nvSpPr>
          <p:spPr>
            <a:xfrm rot="10800000">
              <a:off x="6927517" y="5176711"/>
              <a:ext cx="2783115" cy="355486"/>
            </a:xfrm>
            <a:custGeom>
              <a:avLst/>
              <a:gdLst>
                <a:gd name="connsiteX0" fmla="*/ 1919383 w 1981200"/>
                <a:gd name="connsiteY0" fmla="*/ 0 h 276225"/>
                <a:gd name="connsiteX1" fmla="*/ 71152 w 1981200"/>
                <a:gd name="connsiteY1" fmla="*/ 0 h 276225"/>
                <a:gd name="connsiteX2" fmla="*/ 0 w 1981200"/>
                <a:gd name="connsiteY2" fmla="*/ 284131 h 276225"/>
                <a:gd name="connsiteX3" fmla="*/ 1990535 w 1981200"/>
                <a:gd name="connsiteY3" fmla="*/ 284131 h 276225"/>
              </a:gdLst>
              <a:ahLst/>
              <a:cxnLst>
                <a:cxn ang="0">
                  <a:pos x="connsiteX0" y="connsiteY0"/>
                </a:cxn>
                <a:cxn ang="0">
                  <a:pos x="connsiteX1" y="connsiteY1"/>
                </a:cxn>
                <a:cxn ang="0">
                  <a:pos x="connsiteX2" y="connsiteY2"/>
                </a:cxn>
                <a:cxn ang="0">
                  <a:pos x="connsiteX3" y="connsiteY3"/>
                </a:cxn>
              </a:cxnLst>
              <a:rect l="l" t="t" r="r" b="b"/>
              <a:pathLst>
                <a:path w="1981200" h="276225">
                  <a:moveTo>
                    <a:pt x="1919383" y="0"/>
                  </a:moveTo>
                  <a:lnTo>
                    <a:pt x="71152" y="0"/>
                  </a:lnTo>
                  <a:lnTo>
                    <a:pt x="0" y="284131"/>
                  </a:lnTo>
                  <a:lnTo>
                    <a:pt x="1990535" y="284131"/>
                  </a:lnTo>
                  <a:close/>
                </a:path>
              </a:pathLst>
            </a:custGeom>
            <a:solidFill>
              <a:schemeClr val="accent1">
                <a:lumMod val="50000"/>
                <a:lumOff val="50000"/>
                <a:alpha val="5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 name="Freeform: Shape 50">
              <a:extLst>
                <a:ext uri="{FF2B5EF4-FFF2-40B4-BE49-F238E27FC236}">
                  <a16:creationId xmlns:a16="http://schemas.microsoft.com/office/drawing/2014/main" id="{C3984F82-524E-4762-8A6F-C3659D7AF3AF}"/>
                </a:ext>
              </a:extLst>
            </p:cNvPr>
            <p:cNvSpPr/>
            <p:nvPr/>
          </p:nvSpPr>
          <p:spPr>
            <a:xfrm rot="10800000">
              <a:off x="6826762" y="4811051"/>
              <a:ext cx="2983821" cy="355486"/>
            </a:xfrm>
            <a:custGeom>
              <a:avLst/>
              <a:gdLst>
                <a:gd name="connsiteX0" fmla="*/ 2061686 w 2124075"/>
                <a:gd name="connsiteY0" fmla="*/ 0 h 276225"/>
                <a:gd name="connsiteX1" fmla="*/ 71152 w 2124075"/>
                <a:gd name="connsiteY1" fmla="*/ 0 h 276225"/>
                <a:gd name="connsiteX2" fmla="*/ 0 w 2124075"/>
                <a:gd name="connsiteY2" fmla="*/ 284131 h 276225"/>
                <a:gd name="connsiteX3" fmla="*/ 2132838 w 2124075"/>
                <a:gd name="connsiteY3" fmla="*/ 284131 h 276225"/>
              </a:gdLst>
              <a:ahLst/>
              <a:cxnLst>
                <a:cxn ang="0">
                  <a:pos x="connsiteX0" y="connsiteY0"/>
                </a:cxn>
                <a:cxn ang="0">
                  <a:pos x="connsiteX1" y="connsiteY1"/>
                </a:cxn>
                <a:cxn ang="0">
                  <a:pos x="connsiteX2" y="connsiteY2"/>
                </a:cxn>
                <a:cxn ang="0">
                  <a:pos x="connsiteX3" y="connsiteY3"/>
                </a:cxn>
              </a:cxnLst>
              <a:rect l="l" t="t" r="r" b="b"/>
              <a:pathLst>
                <a:path w="2124075" h="276225">
                  <a:moveTo>
                    <a:pt x="2061686" y="0"/>
                  </a:moveTo>
                  <a:lnTo>
                    <a:pt x="71152" y="0"/>
                  </a:lnTo>
                  <a:lnTo>
                    <a:pt x="0" y="284131"/>
                  </a:lnTo>
                  <a:lnTo>
                    <a:pt x="2132838" y="284131"/>
                  </a:lnTo>
                  <a:close/>
                </a:path>
              </a:pathLst>
            </a:custGeom>
            <a:solidFill>
              <a:schemeClr val="accent1">
                <a:lumMod val="50000"/>
                <a:lumOff val="50000"/>
                <a:alpha val="35000"/>
              </a:scheme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5C96A7A-A715-45D7-92E7-03CCD8ADF9C2}"/>
                </a:ext>
              </a:extLst>
            </p:cNvPr>
            <p:cNvSpPr/>
            <p:nvPr/>
          </p:nvSpPr>
          <p:spPr>
            <a:xfrm rot="10800000">
              <a:off x="6726008" y="4445392"/>
              <a:ext cx="3184526" cy="355486"/>
            </a:xfrm>
            <a:custGeom>
              <a:avLst/>
              <a:gdLst>
                <a:gd name="connsiteX0" fmla="*/ 71152 w 2266950"/>
                <a:gd name="connsiteY0" fmla="*/ 0 h 276225"/>
                <a:gd name="connsiteX1" fmla="*/ 0 w 2266950"/>
                <a:gd name="connsiteY1" fmla="*/ 284226 h 276225"/>
                <a:gd name="connsiteX2" fmla="*/ 2275142 w 2266950"/>
                <a:gd name="connsiteY2" fmla="*/ 284226 h 276225"/>
                <a:gd name="connsiteX3" fmla="*/ 2203990 w 2266950"/>
                <a:gd name="connsiteY3" fmla="*/ 0 h 276225"/>
              </a:gdLst>
              <a:ahLst/>
              <a:cxnLst>
                <a:cxn ang="0">
                  <a:pos x="connsiteX0" y="connsiteY0"/>
                </a:cxn>
                <a:cxn ang="0">
                  <a:pos x="connsiteX1" y="connsiteY1"/>
                </a:cxn>
                <a:cxn ang="0">
                  <a:pos x="connsiteX2" y="connsiteY2"/>
                </a:cxn>
                <a:cxn ang="0">
                  <a:pos x="connsiteX3" y="connsiteY3"/>
                </a:cxn>
              </a:cxnLst>
              <a:rect l="l" t="t" r="r" b="b"/>
              <a:pathLst>
                <a:path w="2266950" h="276225">
                  <a:moveTo>
                    <a:pt x="71152" y="0"/>
                  </a:moveTo>
                  <a:lnTo>
                    <a:pt x="0" y="284226"/>
                  </a:lnTo>
                  <a:lnTo>
                    <a:pt x="2275142" y="284226"/>
                  </a:lnTo>
                  <a:lnTo>
                    <a:pt x="2203990" y="0"/>
                  </a:lnTo>
                  <a:close/>
                </a:path>
              </a:pathLst>
            </a:custGeom>
            <a:solidFill>
              <a:schemeClr val="accent1">
                <a:lumMod val="50000"/>
                <a:lumOff val="50000"/>
                <a:alpha val="20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3" name="Freeform: Shape 52">
              <a:extLst>
                <a:ext uri="{FF2B5EF4-FFF2-40B4-BE49-F238E27FC236}">
                  <a16:creationId xmlns:a16="http://schemas.microsoft.com/office/drawing/2014/main" id="{DBF4B1D4-ACA5-4A0F-B539-77A42EB58A82}"/>
                </a:ext>
              </a:extLst>
            </p:cNvPr>
            <p:cNvSpPr/>
            <p:nvPr/>
          </p:nvSpPr>
          <p:spPr>
            <a:xfrm rot="10800000">
              <a:off x="7115644" y="5908154"/>
              <a:ext cx="2395085" cy="355486"/>
            </a:xfrm>
            <a:custGeom>
              <a:avLst/>
              <a:gdLst>
                <a:gd name="connsiteX0" fmla="*/ 1634871 w 1704975"/>
                <a:gd name="connsiteY0" fmla="*/ 0 h 276225"/>
                <a:gd name="connsiteX1" fmla="*/ 71152 w 1704975"/>
                <a:gd name="connsiteY1" fmla="*/ 0 h 276225"/>
                <a:gd name="connsiteX2" fmla="*/ 0 w 1704975"/>
                <a:gd name="connsiteY2" fmla="*/ 284131 h 276225"/>
                <a:gd name="connsiteX3" fmla="*/ 1705928 w 1704975"/>
                <a:gd name="connsiteY3" fmla="*/ 284131 h 276225"/>
              </a:gdLst>
              <a:ahLst/>
              <a:cxnLst>
                <a:cxn ang="0">
                  <a:pos x="connsiteX0" y="connsiteY0"/>
                </a:cxn>
                <a:cxn ang="0">
                  <a:pos x="connsiteX1" y="connsiteY1"/>
                </a:cxn>
                <a:cxn ang="0">
                  <a:pos x="connsiteX2" y="connsiteY2"/>
                </a:cxn>
                <a:cxn ang="0">
                  <a:pos x="connsiteX3" y="connsiteY3"/>
                </a:cxn>
              </a:cxnLst>
              <a:rect l="l" t="t" r="r" b="b"/>
              <a:pathLst>
                <a:path w="1704975" h="276225">
                  <a:moveTo>
                    <a:pt x="1634871" y="0"/>
                  </a:moveTo>
                  <a:lnTo>
                    <a:pt x="71152" y="0"/>
                  </a:lnTo>
                  <a:lnTo>
                    <a:pt x="0" y="284131"/>
                  </a:lnTo>
                  <a:lnTo>
                    <a:pt x="1705928" y="284131"/>
                  </a:lnTo>
                  <a:close/>
                </a:path>
              </a:pathLst>
            </a:custGeom>
            <a:solidFill>
              <a:schemeClr val="accent1">
                <a:lumMod val="50000"/>
                <a:lumOff val="50000"/>
              </a:schemeClr>
            </a:solidFill>
            <a:ln w="9525" cap="flat">
              <a:noFill/>
              <a:prstDash val="solid"/>
              <a:miter/>
            </a:ln>
          </p:spPr>
          <p:txBody>
            <a:bodyPr rtlCol="0" anchor="ctr"/>
            <a:lstStyle/>
            <a:p>
              <a:endParaRPr lang="en-US"/>
            </a:p>
          </p:txBody>
        </p:sp>
      </p:grpSp>
      <p:sp>
        <p:nvSpPr>
          <p:cNvPr id="103" name="TextBox 102">
            <a:extLst>
              <a:ext uri="{FF2B5EF4-FFF2-40B4-BE49-F238E27FC236}">
                <a16:creationId xmlns:a16="http://schemas.microsoft.com/office/drawing/2014/main" id="{B40765C1-B8CE-4325-8F1A-EBF0128A1460}"/>
              </a:ext>
            </a:extLst>
          </p:cNvPr>
          <p:cNvSpPr txBox="1"/>
          <p:nvPr/>
        </p:nvSpPr>
        <p:spPr>
          <a:xfrm rot="5400000">
            <a:off x="10082345" y="5185239"/>
            <a:ext cx="657552" cy="338554"/>
          </a:xfrm>
          <a:prstGeom prst="rect">
            <a:avLst/>
          </a:prstGeom>
          <a:noFill/>
        </p:spPr>
        <p:txBody>
          <a:bodyPr wrap="none" rtlCol="0">
            <a:spAutoFit/>
          </a:bodyPr>
          <a:lstStyle/>
          <a:p>
            <a:pPr algn="ctr"/>
            <a:r>
              <a:rPr lang="en-US" sz="1600" b="1" dirty="0">
                <a:solidFill>
                  <a:schemeClr val="bg1"/>
                </a:solidFill>
                <a:latin typeface="Montserrat" panose="00000500000000000000" pitchFamily="50" charset="0"/>
              </a:rPr>
              <a:t>END</a:t>
            </a:r>
          </a:p>
        </p:txBody>
      </p:sp>
      <p:grpSp>
        <p:nvGrpSpPr>
          <p:cNvPr id="93" name="Group 92">
            <a:extLst>
              <a:ext uri="{FF2B5EF4-FFF2-40B4-BE49-F238E27FC236}">
                <a16:creationId xmlns:a16="http://schemas.microsoft.com/office/drawing/2014/main" id="{B0A89C19-9B13-4827-A6A2-84734B5A003E}"/>
              </a:ext>
            </a:extLst>
          </p:cNvPr>
          <p:cNvGrpSpPr/>
          <p:nvPr/>
        </p:nvGrpSpPr>
        <p:grpSpPr>
          <a:xfrm>
            <a:off x="3283787" y="4500025"/>
            <a:ext cx="1168910" cy="1708983"/>
            <a:chOff x="3261830" y="4500025"/>
            <a:chExt cx="1168910" cy="1708983"/>
          </a:xfrm>
        </p:grpSpPr>
        <p:sp>
          <p:nvSpPr>
            <p:cNvPr id="94" name="TextBox 93">
              <a:extLst>
                <a:ext uri="{FF2B5EF4-FFF2-40B4-BE49-F238E27FC236}">
                  <a16:creationId xmlns:a16="http://schemas.microsoft.com/office/drawing/2014/main" id="{E97739C0-E604-4409-9094-9F20627B83D9}"/>
                </a:ext>
              </a:extLst>
            </p:cNvPr>
            <p:cNvSpPr txBox="1"/>
            <p:nvPr/>
          </p:nvSpPr>
          <p:spPr>
            <a:xfrm>
              <a:off x="3261830" y="4500025"/>
              <a:ext cx="1168910" cy="246221"/>
            </a:xfrm>
            <a:prstGeom prst="rect">
              <a:avLst/>
            </a:prstGeom>
            <a:noFill/>
          </p:spPr>
          <p:txBody>
            <a:bodyPr wrap="none" rtlCol="0" anchor="ctr" anchorCtr="0">
              <a:spAutoFit/>
            </a:bodyPr>
            <a:lstStyle/>
            <a:p>
              <a:pPr algn="ctr"/>
              <a:r>
                <a:rPr lang="en-US" sz="1000" dirty="0">
                  <a:solidFill>
                    <a:schemeClr val="bg1"/>
                  </a:solidFill>
                  <a:latin typeface="Montserrat" panose="00000500000000000000" pitchFamily="50" charset="0"/>
                </a:rPr>
                <a:t>Unengaged: 30</a:t>
              </a:r>
            </a:p>
          </p:txBody>
        </p:sp>
        <p:sp>
          <p:nvSpPr>
            <p:cNvPr id="95" name="TextBox 94">
              <a:extLst>
                <a:ext uri="{FF2B5EF4-FFF2-40B4-BE49-F238E27FC236}">
                  <a16:creationId xmlns:a16="http://schemas.microsoft.com/office/drawing/2014/main" id="{0DCE829C-115C-4B91-9248-658952652118}"/>
                </a:ext>
              </a:extLst>
            </p:cNvPr>
            <p:cNvSpPr txBox="1"/>
            <p:nvPr/>
          </p:nvSpPr>
          <p:spPr>
            <a:xfrm>
              <a:off x="3380455" y="4865716"/>
              <a:ext cx="931665" cy="246221"/>
            </a:xfrm>
            <a:prstGeom prst="rect">
              <a:avLst/>
            </a:prstGeom>
            <a:noFill/>
          </p:spPr>
          <p:txBody>
            <a:bodyPr wrap="none" rtlCol="0" anchor="ctr" anchorCtr="0">
              <a:spAutoFit/>
            </a:bodyPr>
            <a:lstStyle/>
            <a:p>
              <a:pPr algn="ctr"/>
              <a:r>
                <a:rPr lang="en-US" sz="1000" dirty="0">
                  <a:solidFill>
                    <a:schemeClr val="bg1"/>
                  </a:solidFill>
                  <a:latin typeface="Montserrat" panose="00000500000000000000" pitchFamily="50" charset="0"/>
                </a:rPr>
                <a:t>Reached: 15</a:t>
              </a:r>
            </a:p>
          </p:txBody>
        </p:sp>
        <p:sp>
          <p:nvSpPr>
            <p:cNvPr id="96" name="TextBox 95">
              <a:extLst>
                <a:ext uri="{FF2B5EF4-FFF2-40B4-BE49-F238E27FC236}">
                  <a16:creationId xmlns:a16="http://schemas.microsoft.com/office/drawing/2014/main" id="{937A467D-F4C5-42F4-8D84-15224008B6B0}"/>
                </a:ext>
              </a:extLst>
            </p:cNvPr>
            <p:cNvSpPr txBox="1"/>
            <p:nvPr/>
          </p:nvSpPr>
          <p:spPr>
            <a:xfrm>
              <a:off x="3357210" y="5231407"/>
              <a:ext cx="978153" cy="246221"/>
            </a:xfrm>
            <a:prstGeom prst="rect">
              <a:avLst/>
            </a:prstGeom>
            <a:noFill/>
          </p:spPr>
          <p:txBody>
            <a:bodyPr wrap="none" rtlCol="0" anchor="ctr" anchorCtr="0">
              <a:spAutoFit/>
            </a:bodyPr>
            <a:lstStyle/>
            <a:p>
              <a:pPr algn="ctr"/>
              <a:r>
                <a:rPr lang="en-US" sz="1000" dirty="0">
                  <a:solidFill>
                    <a:schemeClr val="bg1"/>
                  </a:solidFill>
                  <a:latin typeface="Montserrat" panose="00000500000000000000" pitchFamily="50" charset="0"/>
                </a:rPr>
                <a:t>Engaged: 25</a:t>
              </a:r>
            </a:p>
          </p:txBody>
        </p:sp>
        <p:sp>
          <p:nvSpPr>
            <p:cNvPr id="97" name="TextBox 96">
              <a:extLst>
                <a:ext uri="{FF2B5EF4-FFF2-40B4-BE49-F238E27FC236}">
                  <a16:creationId xmlns:a16="http://schemas.microsoft.com/office/drawing/2014/main" id="{EBA2FA6C-0D5A-44BA-BD76-A54BB32D2EEF}"/>
                </a:ext>
              </a:extLst>
            </p:cNvPr>
            <p:cNvSpPr txBox="1"/>
            <p:nvPr/>
          </p:nvSpPr>
          <p:spPr>
            <a:xfrm>
              <a:off x="3487853" y="5597098"/>
              <a:ext cx="716864" cy="246221"/>
            </a:xfrm>
            <a:prstGeom prst="rect">
              <a:avLst/>
            </a:prstGeom>
            <a:noFill/>
          </p:spPr>
          <p:txBody>
            <a:bodyPr wrap="none" rtlCol="0" anchor="ctr" anchorCtr="0">
              <a:spAutoFit/>
            </a:bodyPr>
            <a:lstStyle/>
            <a:p>
              <a:pPr algn="ctr"/>
              <a:r>
                <a:rPr lang="en-US" sz="1000" dirty="0">
                  <a:solidFill>
                    <a:schemeClr val="bg1"/>
                  </a:solidFill>
                  <a:latin typeface="Montserrat" panose="00000500000000000000" pitchFamily="50" charset="0"/>
                </a:rPr>
                <a:t>MQA: 62</a:t>
              </a:r>
            </a:p>
          </p:txBody>
        </p:sp>
        <p:sp>
          <p:nvSpPr>
            <p:cNvPr id="98" name="TextBox 97">
              <a:extLst>
                <a:ext uri="{FF2B5EF4-FFF2-40B4-BE49-F238E27FC236}">
                  <a16:creationId xmlns:a16="http://schemas.microsoft.com/office/drawing/2014/main" id="{716B9D37-EABA-4AAD-ACF2-5A5162E0C4A0}"/>
                </a:ext>
              </a:extLst>
            </p:cNvPr>
            <p:cNvSpPr txBox="1"/>
            <p:nvPr/>
          </p:nvSpPr>
          <p:spPr>
            <a:xfrm>
              <a:off x="3340378" y="5962787"/>
              <a:ext cx="1011815" cy="246221"/>
            </a:xfrm>
            <a:prstGeom prst="rect">
              <a:avLst/>
            </a:prstGeom>
            <a:noFill/>
          </p:spPr>
          <p:txBody>
            <a:bodyPr wrap="none" rtlCol="0" anchor="ctr" anchorCtr="0">
              <a:spAutoFit/>
            </a:bodyPr>
            <a:lstStyle/>
            <a:p>
              <a:pPr algn="ctr"/>
              <a:r>
                <a:rPr lang="en-US" sz="1000" dirty="0">
                  <a:solidFill>
                    <a:schemeClr val="bg1"/>
                  </a:solidFill>
                  <a:latin typeface="Montserrat" panose="00000500000000000000" pitchFamily="50" charset="0"/>
                </a:rPr>
                <a:t>Pipeline: 244</a:t>
              </a:r>
            </a:p>
          </p:txBody>
        </p:sp>
      </p:grpSp>
      <p:grpSp>
        <p:nvGrpSpPr>
          <p:cNvPr id="14337" name="Group 14336">
            <a:extLst>
              <a:ext uri="{FF2B5EF4-FFF2-40B4-BE49-F238E27FC236}">
                <a16:creationId xmlns:a16="http://schemas.microsoft.com/office/drawing/2014/main" id="{A8AD172B-103D-49F9-B62A-85966A240362}"/>
              </a:ext>
            </a:extLst>
          </p:cNvPr>
          <p:cNvGrpSpPr/>
          <p:nvPr/>
        </p:nvGrpSpPr>
        <p:grpSpPr>
          <a:xfrm>
            <a:off x="7733815" y="4500025"/>
            <a:ext cx="1168910" cy="1708983"/>
            <a:chOff x="3261830" y="4500025"/>
            <a:chExt cx="1168910" cy="1708983"/>
          </a:xfrm>
        </p:grpSpPr>
        <p:sp>
          <p:nvSpPr>
            <p:cNvPr id="14336" name="TextBox 14335">
              <a:extLst>
                <a:ext uri="{FF2B5EF4-FFF2-40B4-BE49-F238E27FC236}">
                  <a16:creationId xmlns:a16="http://schemas.microsoft.com/office/drawing/2014/main" id="{75358F74-A6FB-42C3-9250-39D85A6B8608}"/>
                </a:ext>
              </a:extLst>
            </p:cNvPr>
            <p:cNvSpPr txBox="1"/>
            <p:nvPr/>
          </p:nvSpPr>
          <p:spPr>
            <a:xfrm>
              <a:off x="3261830" y="4500025"/>
              <a:ext cx="1168910" cy="246221"/>
            </a:xfrm>
            <a:prstGeom prst="rect">
              <a:avLst/>
            </a:prstGeom>
            <a:noFill/>
          </p:spPr>
          <p:txBody>
            <a:bodyPr wrap="none" rtlCol="0" anchor="ctr" anchorCtr="0">
              <a:spAutoFit/>
            </a:bodyPr>
            <a:lstStyle/>
            <a:p>
              <a:pPr algn="ctr"/>
              <a:r>
                <a:rPr lang="en-US" sz="1000" dirty="0">
                  <a:solidFill>
                    <a:schemeClr val="bg1"/>
                  </a:solidFill>
                  <a:latin typeface="Montserrat" panose="00000500000000000000" pitchFamily="50" charset="0"/>
                </a:rPr>
                <a:t>Unengaged: 30</a:t>
              </a:r>
            </a:p>
          </p:txBody>
        </p:sp>
        <p:sp>
          <p:nvSpPr>
            <p:cNvPr id="88" name="TextBox 87">
              <a:extLst>
                <a:ext uri="{FF2B5EF4-FFF2-40B4-BE49-F238E27FC236}">
                  <a16:creationId xmlns:a16="http://schemas.microsoft.com/office/drawing/2014/main" id="{5F130B0D-37A6-43AB-BD40-633D2EF9E08B}"/>
                </a:ext>
              </a:extLst>
            </p:cNvPr>
            <p:cNvSpPr txBox="1"/>
            <p:nvPr/>
          </p:nvSpPr>
          <p:spPr>
            <a:xfrm>
              <a:off x="3380455" y="4865716"/>
              <a:ext cx="931665" cy="246221"/>
            </a:xfrm>
            <a:prstGeom prst="rect">
              <a:avLst/>
            </a:prstGeom>
            <a:noFill/>
          </p:spPr>
          <p:txBody>
            <a:bodyPr wrap="none" rtlCol="0" anchor="ctr" anchorCtr="0">
              <a:spAutoFit/>
            </a:bodyPr>
            <a:lstStyle/>
            <a:p>
              <a:pPr algn="ctr"/>
              <a:r>
                <a:rPr lang="en-US" sz="1000" dirty="0">
                  <a:solidFill>
                    <a:schemeClr val="bg1"/>
                  </a:solidFill>
                  <a:latin typeface="Montserrat" panose="00000500000000000000" pitchFamily="50" charset="0"/>
                </a:rPr>
                <a:t>Reached: 15</a:t>
              </a:r>
            </a:p>
          </p:txBody>
        </p:sp>
        <p:sp>
          <p:nvSpPr>
            <p:cNvPr id="89" name="TextBox 88">
              <a:extLst>
                <a:ext uri="{FF2B5EF4-FFF2-40B4-BE49-F238E27FC236}">
                  <a16:creationId xmlns:a16="http://schemas.microsoft.com/office/drawing/2014/main" id="{EB6D86A1-3C15-4DB9-B753-1F52AE5BD7F8}"/>
                </a:ext>
              </a:extLst>
            </p:cNvPr>
            <p:cNvSpPr txBox="1"/>
            <p:nvPr/>
          </p:nvSpPr>
          <p:spPr>
            <a:xfrm>
              <a:off x="3357210" y="5231407"/>
              <a:ext cx="978153" cy="246221"/>
            </a:xfrm>
            <a:prstGeom prst="rect">
              <a:avLst/>
            </a:prstGeom>
            <a:noFill/>
          </p:spPr>
          <p:txBody>
            <a:bodyPr wrap="none" rtlCol="0" anchor="ctr" anchorCtr="0">
              <a:spAutoFit/>
            </a:bodyPr>
            <a:lstStyle/>
            <a:p>
              <a:pPr algn="ctr"/>
              <a:r>
                <a:rPr lang="en-US" sz="1000" dirty="0">
                  <a:solidFill>
                    <a:schemeClr val="bg1"/>
                  </a:solidFill>
                  <a:latin typeface="Montserrat" panose="00000500000000000000" pitchFamily="50" charset="0"/>
                </a:rPr>
                <a:t>Engaged: 25</a:t>
              </a:r>
            </a:p>
          </p:txBody>
        </p:sp>
        <p:sp>
          <p:nvSpPr>
            <p:cNvPr id="90" name="TextBox 89">
              <a:extLst>
                <a:ext uri="{FF2B5EF4-FFF2-40B4-BE49-F238E27FC236}">
                  <a16:creationId xmlns:a16="http://schemas.microsoft.com/office/drawing/2014/main" id="{5D10470C-2ED3-43B5-B676-FE025CE4F217}"/>
                </a:ext>
              </a:extLst>
            </p:cNvPr>
            <p:cNvSpPr txBox="1"/>
            <p:nvPr/>
          </p:nvSpPr>
          <p:spPr>
            <a:xfrm>
              <a:off x="3487853" y="5597098"/>
              <a:ext cx="716864" cy="246221"/>
            </a:xfrm>
            <a:prstGeom prst="rect">
              <a:avLst/>
            </a:prstGeom>
            <a:noFill/>
          </p:spPr>
          <p:txBody>
            <a:bodyPr wrap="none" rtlCol="0" anchor="ctr" anchorCtr="0">
              <a:spAutoFit/>
            </a:bodyPr>
            <a:lstStyle/>
            <a:p>
              <a:pPr algn="ctr"/>
              <a:r>
                <a:rPr lang="en-US" sz="1000" dirty="0">
                  <a:solidFill>
                    <a:schemeClr val="bg1"/>
                  </a:solidFill>
                  <a:latin typeface="Montserrat" panose="00000500000000000000" pitchFamily="50" charset="0"/>
                </a:rPr>
                <a:t>MQA: 62</a:t>
              </a:r>
            </a:p>
          </p:txBody>
        </p:sp>
        <p:sp>
          <p:nvSpPr>
            <p:cNvPr id="91" name="TextBox 90">
              <a:extLst>
                <a:ext uri="{FF2B5EF4-FFF2-40B4-BE49-F238E27FC236}">
                  <a16:creationId xmlns:a16="http://schemas.microsoft.com/office/drawing/2014/main" id="{94F7A9F9-86CA-4246-BE7C-A2D324D2686D}"/>
                </a:ext>
              </a:extLst>
            </p:cNvPr>
            <p:cNvSpPr txBox="1"/>
            <p:nvPr/>
          </p:nvSpPr>
          <p:spPr>
            <a:xfrm>
              <a:off x="3340378" y="5962787"/>
              <a:ext cx="1011815" cy="246221"/>
            </a:xfrm>
            <a:prstGeom prst="rect">
              <a:avLst/>
            </a:prstGeom>
            <a:noFill/>
          </p:spPr>
          <p:txBody>
            <a:bodyPr wrap="none" rtlCol="0" anchor="ctr" anchorCtr="0">
              <a:spAutoFit/>
            </a:bodyPr>
            <a:lstStyle/>
            <a:p>
              <a:pPr algn="ctr"/>
              <a:r>
                <a:rPr lang="en-US" sz="1000" dirty="0">
                  <a:solidFill>
                    <a:schemeClr val="bg1"/>
                  </a:solidFill>
                  <a:latin typeface="Montserrat" panose="00000500000000000000" pitchFamily="50" charset="0"/>
                </a:rPr>
                <a:t>Pipeline: 244</a:t>
              </a:r>
            </a:p>
          </p:txBody>
        </p:sp>
      </p:grpSp>
    </p:spTree>
    <p:extLst>
      <p:ext uri="{BB962C8B-B14F-4D97-AF65-F5344CB8AC3E}">
        <p14:creationId xmlns:p14="http://schemas.microsoft.com/office/powerpoint/2010/main" val="103889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p:tgtEl>
                                          <p:spTgt spid="4"/>
                                        </p:tgtEl>
                                        <p:attrNameLst>
                                          <p:attrName>ppt_y</p:attrName>
                                        </p:attrNameLst>
                                      </p:cBhvr>
                                      <p:tavLst>
                                        <p:tav tm="0">
                                          <p:val>
                                            <p:strVal val="#ppt_y+#ppt_h*1.125000"/>
                                          </p:val>
                                        </p:tav>
                                        <p:tav tm="100000">
                                          <p:val>
                                            <p:strVal val="#ppt_y"/>
                                          </p:val>
                                        </p:tav>
                                      </p:tavLst>
                                    </p:anim>
                                    <p:animEffect transition="in" filter="wipe(up)">
                                      <p:cBhvr>
                                        <p:cTn id="8" dur="1500"/>
                                        <p:tgtEl>
                                          <p:spTgt spid="4"/>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p:tgtEl>
                                          <p:spTgt spid="8"/>
                                        </p:tgtEl>
                                        <p:attrNameLst>
                                          <p:attrName>ppt_y</p:attrName>
                                        </p:attrNameLst>
                                      </p:cBhvr>
                                      <p:tavLst>
                                        <p:tav tm="0">
                                          <p:val>
                                            <p:strVal val="#ppt_y+#ppt_h*1.125000"/>
                                          </p:val>
                                        </p:tav>
                                        <p:tav tm="100000">
                                          <p:val>
                                            <p:strVal val="#ppt_y"/>
                                          </p:val>
                                        </p:tav>
                                      </p:tavLst>
                                    </p:anim>
                                    <p:animEffect transition="in" filter="wipe(up)">
                                      <p:cBhvr>
                                        <p:cTn id="12" dur="1500"/>
                                        <p:tgtEl>
                                          <p:spTgt spid="8"/>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500"/>
                                        <p:tgtEl>
                                          <p:spTgt spid="27"/>
                                        </p:tgtEl>
                                        <p:attrNameLst>
                                          <p:attrName>ppt_y</p:attrName>
                                        </p:attrNameLst>
                                      </p:cBhvr>
                                      <p:tavLst>
                                        <p:tav tm="0">
                                          <p:val>
                                            <p:strVal val="#ppt_y+#ppt_h*1.125000"/>
                                          </p:val>
                                        </p:tav>
                                        <p:tav tm="100000">
                                          <p:val>
                                            <p:strVal val="#ppt_y"/>
                                          </p:val>
                                        </p:tav>
                                      </p:tavLst>
                                    </p:anim>
                                    <p:animEffect transition="in" filter="wipe(up)">
                                      <p:cBhvr>
                                        <p:cTn id="16" dur="1500"/>
                                        <p:tgtEl>
                                          <p:spTgt spid="27"/>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500"/>
                                        <p:tgtEl>
                                          <p:spTgt spid="14"/>
                                        </p:tgtEl>
                                        <p:attrNameLst>
                                          <p:attrName>ppt_y</p:attrName>
                                        </p:attrNameLst>
                                      </p:cBhvr>
                                      <p:tavLst>
                                        <p:tav tm="0">
                                          <p:val>
                                            <p:strVal val="#ppt_y+#ppt_h*1.125000"/>
                                          </p:val>
                                        </p:tav>
                                        <p:tav tm="100000">
                                          <p:val>
                                            <p:strVal val="#ppt_y"/>
                                          </p:val>
                                        </p:tav>
                                      </p:tavLst>
                                    </p:anim>
                                    <p:animEffect transition="in" filter="wipe(up)">
                                      <p:cBhvr>
                                        <p:cTn id="20" dur="1500"/>
                                        <p:tgtEl>
                                          <p:spTgt spid="14"/>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1500"/>
                                        <p:tgtEl>
                                          <p:spTgt spid="30"/>
                                        </p:tgtEl>
                                        <p:attrNameLst>
                                          <p:attrName>ppt_y</p:attrName>
                                        </p:attrNameLst>
                                      </p:cBhvr>
                                      <p:tavLst>
                                        <p:tav tm="0">
                                          <p:val>
                                            <p:strVal val="#ppt_y+#ppt_h*1.125000"/>
                                          </p:val>
                                        </p:tav>
                                        <p:tav tm="100000">
                                          <p:val>
                                            <p:strVal val="#ppt_y"/>
                                          </p:val>
                                        </p:tav>
                                      </p:tavLst>
                                    </p:anim>
                                    <p:animEffect transition="in" filter="wipe(up)">
                                      <p:cBhvr>
                                        <p:cTn id="24" dur="1500"/>
                                        <p:tgtEl>
                                          <p:spTgt spid="30"/>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1500"/>
                                        <p:tgtEl>
                                          <p:spTgt spid="33"/>
                                        </p:tgtEl>
                                        <p:attrNameLst>
                                          <p:attrName>ppt_y</p:attrName>
                                        </p:attrNameLst>
                                      </p:cBhvr>
                                      <p:tavLst>
                                        <p:tav tm="0">
                                          <p:val>
                                            <p:strVal val="#ppt_y+#ppt_h*1.125000"/>
                                          </p:val>
                                        </p:tav>
                                        <p:tav tm="100000">
                                          <p:val>
                                            <p:strVal val="#ppt_y"/>
                                          </p:val>
                                        </p:tav>
                                      </p:tavLst>
                                    </p:anim>
                                    <p:animEffect transition="in" filter="wipe(up)">
                                      <p:cBhvr>
                                        <p:cTn id="28" dur="1500"/>
                                        <p:tgtEl>
                                          <p:spTgt spid="33"/>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1500"/>
                                        <p:tgtEl>
                                          <p:spTgt spid="37"/>
                                        </p:tgtEl>
                                        <p:attrNameLst>
                                          <p:attrName>ppt_y</p:attrName>
                                        </p:attrNameLst>
                                      </p:cBhvr>
                                      <p:tavLst>
                                        <p:tav tm="0">
                                          <p:val>
                                            <p:strVal val="#ppt_y+#ppt_h*1.125000"/>
                                          </p:val>
                                        </p:tav>
                                        <p:tav tm="100000">
                                          <p:val>
                                            <p:strVal val="#ppt_y"/>
                                          </p:val>
                                        </p:tav>
                                      </p:tavLst>
                                    </p:anim>
                                    <p:animEffect transition="in" filter="wipe(up)">
                                      <p:cBhvr>
                                        <p:cTn id="32" dur="1500"/>
                                        <p:tgtEl>
                                          <p:spTgt spid="3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5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500"/>
                                        <p:tgtEl>
                                          <p:spTgt spid="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1500"/>
                                        <p:tgtEl>
                                          <p:spTgt spid="2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1500"/>
                                        <p:tgtEl>
                                          <p:spTgt spid="2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1500"/>
                                        <p:tgtEl>
                                          <p:spTgt spid="3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1500"/>
                                        <p:tgtEl>
                                          <p:spTgt spid="36"/>
                                        </p:tgtEl>
                                      </p:cBhvr>
                                    </p:animEffect>
                                  </p:childTnLst>
                                </p:cTn>
                              </p:par>
                              <p:par>
                                <p:cTn id="54" presetID="17" presetClass="entr" presetSubtype="1" fill="hold" nodeType="withEffect">
                                  <p:stCondLst>
                                    <p:cond delay="1500"/>
                                  </p:stCondLst>
                                  <p:childTnLst>
                                    <p:set>
                                      <p:cBhvr>
                                        <p:cTn id="55" dur="1" fill="hold">
                                          <p:stCondLst>
                                            <p:cond delay="0"/>
                                          </p:stCondLst>
                                        </p:cTn>
                                        <p:tgtEl>
                                          <p:spTgt spid="11"/>
                                        </p:tgtEl>
                                        <p:attrNameLst>
                                          <p:attrName>style.visibility</p:attrName>
                                        </p:attrNameLst>
                                      </p:cBhvr>
                                      <p:to>
                                        <p:strVal val="visible"/>
                                      </p:to>
                                    </p:set>
                                    <p:anim calcmode="lin" valueType="num">
                                      <p:cBhvr>
                                        <p:cTn id="56" dur="1500" fill="hold"/>
                                        <p:tgtEl>
                                          <p:spTgt spid="11"/>
                                        </p:tgtEl>
                                        <p:attrNameLst>
                                          <p:attrName>ppt_x</p:attrName>
                                        </p:attrNameLst>
                                      </p:cBhvr>
                                      <p:tavLst>
                                        <p:tav tm="0">
                                          <p:val>
                                            <p:strVal val="#ppt_x"/>
                                          </p:val>
                                        </p:tav>
                                        <p:tav tm="100000">
                                          <p:val>
                                            <p:strVal val="#ppt_x"/>
                                          </p:val>
                                        </p:tav>
                                      </p:tavLst>
                                    </p:anim>
                                    <p:anim calcmode="lin" valueType="num">
                                      <p:cBhvr>
                                        <p:cTn id="57" dur="1500" fill="hold"/>
                                        <p:tgtEl>
                                          <p:spTgt spid="11"/>
                                        </p:tgtEl>
                                        <p:attrNameLst>
                                          <p:attrName>ppt_y</p:attrName>
                                        </p:attrNameLst>
                                      </p:cBhvr>
                                      <p:tavLst>
                                        <p:tav tm="0">
                                          <p:val>
                                            <p:strVal val="#ppt_y-#ppt_h/2"/>
                                          </p:val>
                                        </p:tav>
                                        <p:tav tm="100000">
                                          <p:val>
                                            <p:strVal val="#ppt_y"/>
                                          </p:val>
                                        </p:tav>
                                      </p:tavLst>
                                    </p:anim>
                                    <p:anim calcmode="lin" valueType="num">
                                      <p:cBhvr>
                                        <p:cTn id="58" dur="1500" fill="hold"/>
                                        <p:tgtEl>
                                          <p:spTgt spid="11"/>
                                        </p:tgtEl>
                                        <p:attrNameLst>
                                          <p:attrName>ppt_w</p:attrName>
                                        </p:attrNameLst>
                                      </p:cBhvr>
                                      <p:tavLst>
                                        <p:tav tm="0">
                                          <p:val>
                                            <p:strVal val="#ppt_w"/>
                                          </p:val>
                                        </p:tav>
                                        <p:tav tm="100000">
                                          <p:val>
                                            <p:strVal val="#ppt_w"/>
                                          </p:val>
                                        </p:tav>
                                      </p:tavLst>
                                    </p:anim>
                                    <p:anim calcmode="lin" valueType="num">
                                      <p:cBhvr>
                                        <p:cTn id="59" dur="1500" fill="hold"/>
                                        <p:tgtEl>
                                          <p:spTgt spid="11"/>
                                        </p:tgtEl>
                                        <p:attrNameLst>
                                          <p:attrName>ppt_h</p:attrName>
                                        </p:attrNameLst>
                                      </p:cBhvr>
                                      <p:tavLst>
                                        <p:tav tm="0">
                                          <p:val>
                                            <p:fltVal val="0"/>
                                          </p:val>
                                        </p:tav>
                                        <p:tav tm="100000">
                                          <p:val>
                                            <p:strVal val="#ppt_h"/>
                                          </p:val>
                                        </p:tav>
                                      </p:tavLst>
                                    </p:anim>
                                  </p:childTnLst>
                                </p:cTn>
                              </p:par>
                              <p:par>
                                <p:cTn id="60" presetID="17" presetClass="entr" presetSubtype="1" fill="hold" nodeType="withEffect">
                                  <p:stCondLst>
                                    <p:cond delay="1500"/>
                                  </p:stCondLst>
                                  <p:childTnLst>
                                    <p:set>
                                      <p:cBhvr>
                                        <p:cTn id="61" dur="1" fill="hold">
                                          <p:stCondLst>
                                            <p:cond delay="0"/>
                                          </p:stCondLst>
                                        </p:cTn>
                                        <p:tgtEl>
                                          <p:spTgt spid="9"/>
                                        </p:tgtEl>
                                        <p:attrNameLst>
                                          <p:attrName>style.visibility</p:attrName>
                                        </p:attrNameLst>
                                      </p:cBhvr>
                                      <p:to>
                                        <p:strVal val="visible"/>
                                      </p:to>
                                    </p:set>
                                    <p:anim calcmode="lin" valueType="num">
                                      <p:cBhvr>
                                        <p:cTn id="62" dur="1500" fill="hold"/>
                                        <p:tgtEl>
                                          <p:spTgt spid="9"/>
                                        </p:tgtEl>
                                        <p:attrNameLst>
                                          <p:attrName>ppt_x</p:attrName>
                                        </p:attrNameLst>
                                      </p:cBhvr>
                                      <p:tavLst>
                                        <p:tav tm="0">
                                          <p:val>
                                            <p:strVal val="#ppt_x"/>
                                          </p:val>
                                        </p:tav>
                                        <p:tav tm="100000">
                                          <p:val>
                                            <p:strVal val="#ppt_x"/>
                                          </p:val>
                                        </p:tav>
                                      </p:tavLst>
                                    </p:anim>
                                    <p:anim calcmode="lin" valueType="num">
                                      <p:cBhvr>
                                        <p:cTn id="63" dur="1500" fill="hold"/>
                                        <p:tgtEl>
                                          <p:spTgt spid="9"/>
                                        </p:tgtEl>
                                        <p:attrNameLst>
                                          <p:attrName>ppt_y</p:attrName>
                                        </p:attrNameLst>
                                      </p:cBhvr>
                                      <p:tavLst>
                                        <p:tav tm="0">
                                          <p:val>
                                            <p:strVal val="#ppt_y-#ppt_h/2"/>
                                          </p:val>
                                        </p:tav>
                                        <p:tav tm="100000">
                                          <p:val>
                                            <p:strVal val="#ppt_y"/>
                                          </p:val>
                                        </p:tav>
                                      </p:tavLst>
                                    </p:anim>
                                    <p:anim calcmode="lin" valueType="num">
                                      <p:cBhvr>
                                        <p:cTn id="64" dur="1500" fill="hold"/>
                                        <p:tgtEl>
                                          <p:spTgt spid="9"/>
                                        </p:tgtEl>
                                        <p:attrNameLst>
                                          <p:attrName>ppt_w</p:attrName>
                                        </p:attrNameLst>
                                      </p:cBhvr>
                                      <p:tavLst>
                                        <p:tav tm="0">
                                          <p:val>
                                            <p:strVal val="#ppt_w"/>
                                          </p:val>
                                        </p:tav>
                                        <p:tav tm="100000">
                                          <p:val>
                                            <p:strVal val="#ppt_w"/>
                                          </p:val>
                                        </p:tav>
                                      </p:tavLst>
                                    </p:anim>
                                    <p:anim calcmode="lin" valueType="num">
                                      <p:cBhvr>
                                        <p:cTn id="65" dur="1500" fill="hold"/>
                                        <p:tgtEl>
                                          <p:spTgt spid="9"/>
                                        </p:tgtEl>
                                        <p:attrNameLst>
                                          <p:attrName>ppt_h</p:attrName>
                                        </p:attrNameLst>
                                      </p:cBhvr>
                                      <p:tavLst>
                                        <p:tav tm="0">
                                          <p:val>
                                            <p:fltVal val="0"/>
                                          </p:val>
                                        </p:tav>
                                        <p:tav tm="100000">
                                          <p:val>
                                            <p:strVal val="#ppt_h"/>
                                          </p:val>
                                        </p:tav>
                                      </p:tavLst>
                                    </p:anim>
                                  </p:childTnLst>
                                </p:cTn>
                              </p:par>
                              <p:par>
                                <p:cTn id="66" presetID="12" presetClass="entr" presetSubtype="2" fill="hold" grpId="0" nodeType="withEffect">
                                  <p:stCondLst>
                                    <p:cond delay="2000"/>
                                  </p:stCondLst>
                                  <p:childTnLst>
                                    <p:set>
                                      <p:cBhvr>
                                        <p:cTn id="67" dur="1" fill="hold">
                                          <p:stCondLst>
                                            <p:cond delay="0"/>
                                          </p:stCondLst>
                                        </p:cTn>
                                        <p:tgtEl>
                                          <p:spTgt spid="14342"/>
                                        </p:tgtEl>
                                        <p:attrNameLst>
                                          <p:attrName>style.visibility</p:attrName>
                                        </p:attrNameLst>
                                      </p:cBhvr>
                                      <p:to>
                                        <p:strVal val="visible"/>
                                      </p:to>
                                    </p:set>
                                    <p:anim calcmode="lin" valueType="num">
                                      <p:cBhvr additive="base">
                                        <p:cTn id="68" dur="1500"/>
                                        <p:tgtEl>
                                          <p:spTgt spid="14342"/>
                                        </p:tgtEl>
                                        <p:attrNameLst>
                                          <p:attrName>ppt_x</p:attrName>
                                        </p:attrNameLst>
                                      </p:cBhvr>
                                      <p:tavLst>
                                        <p:tav tm="0">
                                          <p:val>
                                            <p:strVal val="#ppt_x+#ppt_w*1.125000"/>
                                          </p:val>
                                        </p:tav>
                                        <p:tav tm="100000">
                                          <p:val>
                                            <p:strVal val="#ppt_x"/>
                                          </p:val>
                                        </p:tav>
                                      </p:tavLst>
                                    </p:anim>
                                    <p:animEffect transition="in" filter="wipe(left)">
                                      <p:cBhvr>
                                        <p:cTn id="69" dur="1500"/>
                                        <p:tgtEl>
                                          <p:spTgt spid="14342"/>
                                        </p:tgtEl>
                                      </p:cBhvr>
                                    </p:animEffect>
                                  </p:childTnLst>
                                </p:cTn>
                              </p:par>
                              <p:par>
                                <p:cTn id="70" presetID="12" presetClass="entr" presetSubtype="8" fill="hold" grpId="0" nodeType="withEffect">
                                  <p:stCondLst>
                                    <p:cond delay="2000"/>
                                  </p:stCondLst>
                                  <p:childTnLst>
                                    <p:set>
                                      <p:cBhvr>
                                        <p:cTn id="71" dur="1" fill="hold">
                                          <p:stCondLst>
                                            <p:cond delay="0"/>
                                          </p:stCondLst>
                                        </p:cTn>
                                        <p:tgtEl>
                                          <p:spTgt spid="103"/>
                                        </p:tgtEl>
                                        <p:attrNameLst>
                                          <p:attrName>style.visibility</p:attrName>
                                        </p:attrNameLst>
                                      </p:cBhvr>
                                      <p:to>
                                        <p:strVal val="visible"/>
                                      </p:to>
                                    </p:set>
                                    <p:anim calcmode="lin" valueType="num">
                                      <p:cBhvr additive="base">
                                        <p:cTn id="72" dur="1500"/>
                                        <p:tgtEl>
                                          <p:spTgt spid="103"/>
                                        </p:tgtEl>
                                        <p:attrNameLst>
                                          <p:attrName>ppt_x</p:attrName>
                                        </p:attrNameLst>
                                      </p:cBhvr>
                                      <p:tavLst>
                                        <p:tav tm="0">
                                          <p:val>
                                            <p:strVal val="#ppt_x-#ppt_w*1.125000"/>
                                          </p:val>
                                        </p:tav>
                                        <p:tav tm="100000">
                                          <p:val>
                                            <p:strVal val="#ppt_x"/>
                                          </p:val>
                                        </p:tav>
                                      </p:tavLst>
                                    </p:anim>
                                    <p:animEffect transition="in" filter="wipe(right)">
                                      <p:cBhvr>
                                        <p:cTn id="73" dur="1500"/>
                                        <p:tgtEl>
                                          <p:spTgt spid="103"/>
                                        </p:tgtEl>
                                      </p:cBhvr>
                                    </p:animEffect>
                                  </p:childTnLst>
                                </p:cTn>
                              </p:par>
                              <p:par>
                                <p:cTn id="74" presetID="22" presetClass="entr" presetSubtype="1" fill="hold" nodeType="withEffect">
                                  <p:stCondLst>
                                    <p:cond delay="2500"/>
                                  </p:stCondLst>
                                  <p:childTnLst>
                                    <p:set>
                                      <p:cBhvr>
                                        <p:cTn id="75" dur="1" fill="hold">
                                          <p:stCondLst>
                                            <p:cond delay="0"/>
                                          </p:stCondLst>
                                        </p:cTn>
                                        <p:tgtEl>
                                          <p:spTgt spid="93"/>
                                        </p:tgtEl>
                                        <p:attrNameLst>
                                          <p:attrName>style.visibility</p:attrName>
                                        </p:attrNameLst>
                                      </p:cBhvr>
                                      <p:to>
                                        <p:strVal val="visible"/>
                                      </p:to>
                                    </p:set>
                                    <p:animEffect transition="in" filter="wipe(up)">
                                      <p:cBhvr>
                                        <p:cTn id="76" dur="1500"/>
                                        <p:tgtEl>
                                          <p:spTgt spid="93"/>
                                        </p:tgtEl>
                                      </p:cBhvr>
                                    </p:animEffect>
                                  </p:childTnLst>
                                </p:cTn>
                              </p:par>
                              <p:par>
                                <p:cTn id="77" presetID="22" presetClass="entr" presetSubtype="1" fill="hold" nodeType="withEffect">
                                  <p:stCondLst>
                                    <p:cond delay="2500"/>
                                  </p:stCondLst>
                                  <p:childTnLst>
                                    <p:set>
                                      <p:cBhvr>
                                        <p:cTn id="78" dur="1" fill="hold">
                                          <p:stCondLst>
                                            <p:cond delay="0"/>
                                          </p:stCondLst>
                                        </p:cTn>
                                        <p:tgtEl>
                                          <p:spTgt spid="14337"/>
                                        </p:tgtEl>
                                        <p:attrNameLst>
                                          <p:attrName>style.visibility</p:attrName>
                                        </p:attrNameLst>
                                      </p:cBhvr>
                                      <p:to>
                                        <p:strVal val="visible"/>
                                      </p:to>
                                    </p:set>
                                    <p:animEffect transition="in" filter="wipe(up)">
                                      <p:cBhvr>
                                        <p:cTn id="79" dur="1500"/>
                                        <p:tgtEl>
                                          <p:spTgt spid="14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animBg="1"/>
      <p:bldP spid="13" grpId="0" animBg="1"/>
      <p:bldP spid="14" grpId="0" animBg="1"/>
      <p:bldP spid="26" grpId="0" animBg="1"/>
      <p:bldP spid="27" grpId="0" animBg="1"/>
      <p:bldP spid="29" grpId="0" animBg="1"/>
      <p:bldP spid="30" grpId="0" animBg="1"/>
      <p:bldP spid="32" grpId="0" animBg="1"/>
      <p:bldP spid="33" grpId="0" animBg="1"/>
      <p:bldP spid="36" grpId="0" animBg="1"/>
      <p:bldP spid="37" grpId="0" animBg="1"/>
      <p:bldP spid="14342" grpId="0"/>
      <p:bldP spid="10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Top Corners Rounded 4">
            <a:extLst>
              <a:ext uri="{FF2B5EF4-FFF2-40B4-BE49-F238E27FC236}">
                <a16:creationId xmlns:a16="http://schemas.microsoft.com/office/drawing/2014/main" id="{76F8CC35-BEAD-4775-969A-36BB2F7C9F2E}"/>
              </a:ext>
            </a:extLst>
          </p:cNvPr>
          <p:cNvSpPr/>
          <p:nvPr/>
        </p:nvSpPr>
        <p:spPr>
          <a:xfrm>
            <a:off x="399139" y="1155700"/>
            <a:ext cx="11393722" cy="5409762"/>
          </a:xfrm>
          <a:prstGeom prst="round2SameRect">
            <a:avLst>
              <a:gd name="adj1" fmla="val 4022"/>
              <a:gd name="adj2" fmla="val 0"/>
            </a:avLst>
          </a:prstGeom>
          <a:solidFill>
            <a:schemeClr val="accent1">
              <a:lumMod val="50000"/>
              <a:lumOff val="50000"/>
              <a:alpha val="15000"/>
            </a:schemeClr>
          </a:solidFill>
          <a:ln w="9525">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3C676EEF-BE2F-44FF-9C85-D1F4BC09682E}"/>
              </a:ext>
            </a:extLst>
          </p:cNvPr>
          <p:cNvGraphicFramePr>
            <a:graphicFrameLocks noGrp="1"/>
          </p:cNvGraphicFramePr>
          <p:nvPr>
            <p:extLst>
              <p:ext uri="{D42A27DB-BD31-4B8C-83A1-F6EECF244321}">
                <p14:modId xmlns:p14="http://schemas.microsoft.com/office/powerpoint/2010/main" val="565650378"/>
              </p:ext>
            </p:extLst>
          </p:nvPr>
        </p:nvGraphicFramePr>
        <p:xfrm>
          <a:off x="529769" y="1234306"/>
          <a:ext cx="11132462" cy="5331156"/>
        </p:xfrm>
        <a:graphic>
          <a:graphicData uri="http://schemas.openxmlformats.org/drawingml/2006/table">
            <a:tbl>
              <a:tblPr/>
              <a:tblGrid>
                <a:gridCol w="1830481">
                  <a:extLst>
                    <a:ext uri="{9D8B030D-6E8A-4147-A177-3AD203B41FA5}">
                      <a16:colId xmlns:a16="http://schemas.microsoft.com/office/drawing/2014/main" val="1350166601"/>
                    </a:ext>
                  </a:extLst>
                </a:gridCol>
                <a:gridCol w="715537">
                  <a:extLst>
                    <a:ext uri="{9D8B030D-6E8A-4147-A177-3AD203B41FA5}">
                      <a16:colId xmlns:a16="http://schemas.microsoft.com/office/drawing/2014/main" val="2876021134"/>
                    </a:ext>
                  </a:extLst>
                </a:gridCol>
                <a:gridCol w="715537">
                  <a:extLst>
                    <a:ext uri="{9D8B030D-6E8A-4147-A177-3AD203B41FA5}">
                      <a16:colId xmlns:a16="http://schemas.microsoft.com/office/drawing/2014/main" val="3214832771"/>
                    </a:ext>
                  </a:extLst>
                </a:gridCol>
                <a:gridCol w="715537">
                  <a:extLst>
                    <a:ext uri="{9D8B030D-6E8A-4147-A177-3AD203B41FA5}">
                      <a16:colId xmlns:a16="http://schemas.microsoft.com/office/drawing/2014/main" val="4019704971"/>
                    </a:ext>
                  </a:extLst>
                </a:gridCol>
                <a:gridCol w="715537">
                  <a:extLst>
                    <a:ext uri="{9D8B030D-6E8A-4147-A177-3AD203B41FA5}">
                      <a16:colId xmlns:a16="http://schemas.microsoft.com/office/drawing/2014/main" val="2068261653"/>
                    </a:ext>
                  </a:extLst>
                </a:gridCol>
                <a:gridCol w="715537">
                  <a:extLst>
                    <a:ext uri="{9D8B030D-6E8A-4147-A177-3AD203B41FA5}">
                      <a16:colId xmlns:a16="http://schemas.microsoft.com/office/drawing/2014/main" val="3957969161"/>
                    </a:ext>
                  </a:extLst>
                </a:gridCol>
                <a:gridCol w="715537">
                  <a:extLst>
                    <a:ext uri="{9D8B030D-6E8A-4147-A177-3AD203B41FA5}">
                      <a16:colId xmlns:a16="http://schemas.microsoft.com/office/drawing/2014/main" val="36655612"/>
                    </a:ext>
                  </a:extLst>
                </a:gridCol>
                <a:gridCol w="715537">
                  <a:extLst>
                    <a:ext uri="{9D8B030D-6E8A-4147-A177-3AD203B41FA5}">
                      <a16:colId xmlns:a16="http://schemas.microsoft.com/office/drawing/2014/main" val="3652266015"/>
                    </a:ext>
                  </a:extLst>
                </a:gridCol>
                <a:gridCol w="715537">
                  <a:extLst>
                    <a:ext uri="{9D8B030D-6E8A-4147-A177-3AD203B41FA5}">
                      <a16:colId xmlns:a16="http://schemas.microsoft.com/office/drawing/2014/main" val="1623227271"/>
                    </a:ext>
                  </a:extLst>
                </a:gridCol>
                <a:gridCol w="715537">
                  <a:extLst>
                    <a:ext uri="{9D8B030D-6E8A-4147-A177-3AD203B41FA5}">
                      <a16:colId xmlns:a16="http://schemas.microsoft.com/office/drawing/2014/main" val="2166042399"/>
                    </a:ext>
                  </a:extLst>
                </a:gridCol>
                <a:gridCol w="715537">
                  <a:extLst>
                    <a:ext uri="{9D8B030D-6E8A-4147-A177-3AD203B41FA5}">
                      <a16:colId xmlns:a16="http://schemas.microsoft.com/office/drawing/2014/main" val="1340090277"/>
                    </a:ext>
                  </a:extLst>
                </a:gridCol>
                <a:gridCol w="715537">
                  <a:extLst>
                    <a:ext uri="{9D8B030D-6E8A-4147-A177-3AD203B41FA5}">
                      <a16:colId xmlns:a16="http://schemas.microsoft.com/office/drawing/2014/main" val="923858768"/>
                    </a:ext>
                  </a:extLst>
                </a:gridCol>
                <a:gridCol w="715537">
                  <a:extLst>
                    <a:ext uri="{9D8B030D-6E8A-4147-A177-3AD203B41FA5}">
                      <a16:colId xmlns:a16="http://schemas.microsoft.com/office/drawing/2014/main" val="899287967"/>
                    </a:ext>
                  </a:extLst>
                </a:gridCol>
                <a:gridCol w="715537">
                  <a:extLst>
                    <a:ext uri="{9D8B030D-6E8A-4147-A177-3AD203B41FA5}">
                      <a16:colId xmlns:a16="http://schemas.microsoft.com/office/drawing/2014/main" val="3155847570"/>
                    </a:ext>
                  </a:extLst>
                </a:gridCol>
              </a:tblGrid>
              <a:tr h="373036">
                <a:tc>
                  <a:txBody>
                    <a:bodyPr/>
                    <a:lstStyle/>
                    <a:p>
                      <a:pPr algn="l" fontAlgn="t"/>
                      <a:endParaRPr lang="en-US" sz="1000" b="1" dirty="0">
                        <a:solidFill>
                          <a:schemeClr val="bg1"/>
                        </a:solidFill>
                        <a:effectLst/>
                        <a:latin typeface="Montserrat" panose="00000500000000000000" pitchFamily="50" charset="0"/>
                      </a:endParaRPr>
                    </a:p>
                  </a:txBody>
                  <a:tcPr marR="18131" marT="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1" dirty="0">
                          <a:solidFill>
                            <a:schemeClr val="accent1">
                              <a:lumMod val="25000"/>
                              <a:lumOff val="75000"/>
                            </a:schemeClr>
                          </a:solidFill>
                          <a:effectLst/>
                          <a:latin typeface="Montserrat" panose="00000500000000000000" pitchFamily="50" charset="0"/>
                        </a:rPr>
                        <a:t>JAN</a:t>
                      </a:r>
                    </a:p>
                  </a:txBody>
                  <a:tcPr marR="18131" marT="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1" dirty="0">
                          <a:solidFill>
                            <a:schemeClr val="accent1">
                              <a:lumMod val="25000"/>
                              <a:lumOff val="75000"/>
                            </a:schemeClr>
                          </a:solidFill>
                          <a:effectLst/>
                          <a:latin typeface="Montserrat" panose="00000500000000000000" pitchFamily="50" charset="0"/>
                        </a:rPr>
                        <a:t>FEB</a:t>
                      </a:r>
                    </a:p>
                  </a:txBody>
                  <a:tcPr marR="18131" marT="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1" dirty="0">
                          <a:solidFill>
                            <a:schemeClr val="accent1">
                              <a:lumMod val="25000"/>
                              <a:lumOff val="75000"/>
                            </a:schemeClr>
                          </a:solidFill>
                          <a:effectLst/>
                          <a:latin typeface="Montserrat" panose="00000500000000000000" pitchFamily="50" charset="0"/>
                        </a:rPr>
                        <a:t>MAR</a:t>
                      </a:r>
                    </a:p>
                  </a:txBody>
                  <a:tcPr marR="18131" marT="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1" dirty="0">
                          <a:solidFill>
                            <a:schemeClr val="accent1">
                              <a:lumMod val="25000"/>
                              <a:lumOff val="75000"/>
                            </a:schemeClr>
                          </a:solidFill>
                          <a:effectLst/>
                          <a:latin typeface="Montserrat" panose="00000500000000000000" pitchFamily="50" charset="0"/>
                        </a:rPr>
                        <a:t>APR</a:t>
                      </a:r>
                    </a:p>
                  </a:txBody>
                  <a:tcPr marR="18131" marT="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1" dirty="0">
                          <a:solidFill>
                            <a:schemeClr val="accent1">
                              <a:lumMod val="25000"/>
                              <a:lumOff val="75000"/>
                            </a:schemeClr>
                          </a:solidFill>
                          <a:effectLst/>
                          <a:latin typeface="Montserrat" panose="00000500000000000000" pitchFamily="50" charset="0"/>
                        </a:rPr>
                        <a:t>MAY</a:t>
                      </a:r>
                    </a:p>
                  </a:txBody>
                  <a:tcPr marR="18131" marT="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1" dirty="0">
                          <a:solidFill>
                            <a:schemeClr val="accent1">
                              <a:lumMod val="25000"/>
                              <a:lumOff val="75000"/>
                            </a:schemeClr>
                          </a:solidFill>
                          <a:effectLst/>
                          <a:latin typeface="Montserrat" panose="00000500000000000000" pitchFamily="50" charset="0"/>
                        </a:rPr>
                        <a:t>JUN</a:t>
                      </a:r>
                    </a:p>
                  </a:txBody>
                  <a:tcPr marR="18131" marT="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1" dirty="0">
                          <a:solidFill>
                            <a:schemeClr val="accent1">
                              <a:lumMod val="25000"/>
                              <a:lumOff val="75000"/>
                            </a:schemeClr>
                          </a:solidFill>
                          <a:effectLst/>
                          <a:latin typeface="Montserrat" panose="00000500000000000000" pitchFamily="50" charset="0"/>
                        </a:rPr>
                        <a:t>JUL</a:t>
                      </a:r>
                    </a:p>
                  </a:txBody>
                  <a:tcPr marR="18131" marT="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1" dirty="0">
                          <a:solidFill>
                            <a:schemeClr val="accent1">
                              <a:lumMod val="25000"/>
                              <a:lumOff val="75000"/>
                            </a:schemeClr>
                          </a:solidFill>
                          <a:effectLst/>
                          <a:latin typeface="Montserrat" panose="00000500000000000000" pitchFamily="50" charset="0"/>
                        </a:rPr>
                        <a:t>AUG</a:t>
                      </a:r>
                    </a:p>
                  </a:txBody>
                  <a:tcPr marR="18131" marT="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1" dirty="0">
                          <a:solidFill>
                            <a:schemeClr val="accent1">
                              <a:lumMod val="25000"/>
                              <a:lumOff val="75000"/>
                            </a:schemeClr>
                          </a:solidFill>
                          <a:effectLst/>
                          <a:latin typeface="Montserrat" panose="00000500000000000000" pitchFamily="50" charset="0"/>
                        </a:rPr>
                        <a:t>SEP</a:t>
                      </a:r>
                    </a:p>
                  </a:txBody>
                  <a:tcPr marR="18131" marT="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1" dirty="0">
                          <a:solidFill>
                            <a:schemeClr val="accent1">
                              <a:lumMod val="25000"/>
                              <a:lumOff val="75000"/>
                            </a:schemeClr>
                          </a:solidFill>
                          <a:effectLst/>
                          <a:latin typeface="Montserrat" panose="00000500000000000000" pitchFamily="50" charset="0"/>
                        </a:rPr>
                        <a:t>OCT</a:t>
                      </a:r>
                    </a:p>
                  </a:txBody>
                  <a:tcPr marR="18131" marT="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1" dirty="0">
                          <a:solidFill>
                            <a:schemeClr val="accent1">
                              <a:lumMod val="25000"/>
                              <a:lumOff val="75000"/>
                            </a:schemeClr>
                          </a:solidFill>
                          <a:effectLst/>
                          <a:latin typeface="Montserrat" panose="00000500000000000000" pitchFamily="50" charset="0"/>
                        </a:rPr>
                        <a:t>NOV</a:t>
                      </a:r>
                    </a:p>
                  </a:txBody>
                  <a:tcPr marR="18131" marT="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1" dirty="0">
                          <a:solidFill>
                            <a:schemeClr val="accent1">
                              <a:lumMod val="25000"/>
                              <a:lumOff val="75000"/>
                            </a:schemeClr>
                          </a:solidFill>
                          <a:effectLst/>
                          <a:latin typeface="Montserrat" panose="00000500000000000000" pitchFamily="50" charset="0"/>
                        </a:rPr>
                        <a:t>DEC</a:t>
                      </a:r>
                    </a:p>
                  </a:txBody>
                  <a:tcPr marR="18131" marT="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1" dirty="0">
                          <a:solidFill>
                            <a:schemeClr val="accent1">
                              <a:lumMod val="25000"/>
                              <a:lumOff val="75000"/>
                            </a:schemeClr>
                          </a:solidFill>
                          <a:effectLst/>
                          <a:latin typeface="Montserrat" panose="00000500000000000000" pitchFamily="50" charset="0"/>
                        </a:rPr>
                        <a:t>TOTALS</a:t>
                      </a:r>
                    </a:p>
                  </a:txBody>
                  <a:tcPr marR="18131" marT="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4086188"/>
                  </a:ext>
                </a:extLst>
              </a:tr>
              <a:tr h="247906">
                <a:tc>
                  <a:txBody>
                    <a:bodyPr/>
                    <a:lstStyle/>
                    <a:p>
                      <a:pPr algn="l" fontAlgn="t"/>
                      <a:r>
                        <a:rPr lang="en-US" sz="900" dirty="0">
                          <a:solidFill>
                            <a:schemeClr val="bg1"/>
                          </a:solidFill>
                          <a:effectLst/>
                          <a:latin typeface="Montserrat" panose="00000500000000000000" pitchFamily="50" charset="0"/>
                        </a:rPr>
                        <a:t>Mid-Market Sales #</a:t>
                      </a:r>
                    </a:p>
                  </a:txBody>
                  <a:tcPr marR="18131" marT="0" anchor="ctr">
                    <a:lnL w="9525" cap="flat" cmpd="sng" algn="ctr">
                      <a:noFill/>
                      <a:prstDash val="solid"/>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4</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4</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6</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6</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8</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8</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10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10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10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12</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12</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12</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102</a:t>
                      </a:r>
                    </a:p>
                  </a:txBody>
                  <a:tcPr marR="18131" marT="0" anchor="ctr">
                    <a:lnL w="3175" cap="flat" cmpd="sng" algn="ctr">
                      <a:solidFill>
                        <a:schemeClr val="accent2"/>
                      </a:solidFill>
                      <a:prstDash val="dash"/>
                      <a:round/>
                      <a:headEnd type="none" w="med" len="med"/>
                      <a:tailEnd type="none" w="med" len="med"/>
                    </a:lnL>
                    <a:lnR w="9525" cap="flat" cmpd="sng" algn="ctr">
                      <a:noFill/>
                      <a:prstDash val="solid"/>
                      <a:round/>
                      <a:headEnd type="none" w="med" len="med"/>
                      <a:tailEnd type="none" w="med" len="med"/>
                    </a:lnR>
                    <a:lnT w="9525" cap="flat" cmpd="sng" algn="ctr">
                      <a:solidFill>
                        <a:schemeClr val="accent1">
                          <a:lumMod val="50000"/>
                          <a:lumOff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6155866"/>
                  </a:ext>
                </a:extLst>
              </a:tr>
              <a:tr h="247906">
                <a:tc>
                  <a:txBody>
                    <a:bodyPr/>
                    <a:lstStyle/>
                    <a:p>
                      <a:pPr algn="l" fontAlgn="t"/>
                      <a:r>
                        <a:rPr lang="en-US" sz="900" dirty="0">
                          <a:solidFill>
                            <a:schemeClr val="bg1"/>
                          </a:solidFill>
                          <a:effectLst/>
                          <a:latin typeface="Montserrat" panose="00000500000000000000" pitchFamily="50" charset="0"/>
                        </a:rPr>
                        <a:t>Small Enterprise Sales #</a:t>
                      </a:r>
                    </a:p>
                  </a:txBody>
                  <a:tcPr marR="18131" marT="0" anchor="ctr">
                    <a:lnL w="9525" cap="flat" cmpd="sng" algn="ctr">
                      <a:noFill/>
                      <a:prstDash val="solid"/>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2</a:t>
                      </a:r>
                      <a:endParaRPr lang="en-US" sz="900" dirty="0">
                        <a:solidFill>
                          <a:schemeClr val="bg1"/>
                        </a:solidFill>
                        <a:effectLst/>
                        <a:latin typeface="Montserrat" panose="00000500000000000000" pitchFamily="50" charset="0"/>
                      </a:endParaRP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2</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3</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3</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4</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4</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5</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5</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5</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6</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6</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6</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51</a:t>
                      </a:r>
                    </a:p>
                  </a:txBody>
                  <a:tcPr marR="18131" marT="0" anchor="ctr">
                    <a:lnL w="3175" cap="flat" cmpd="sng" algn="ctr">
                      <a:solidFill>
                        <a:schemeClr val="accent2"/>
                      </a:solidFill>
                      <a:prstDash val="dash"/>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798194"/>
                  </a:ext>
                </a:extLst>
              </a:tr>
              <a:tr h="247906">
                <a:tc>
                  <a:txBody>
                    <a:bodyPr/>
                    <a:lstStyle/>
                    <a:p>
                      <a:pPr algn="l" fontAlgn="t"/>
                      <a:r>
                        <a:rPr lang="en-US" sz="900">
                          <a:solidFill>
                            <a:schemeClr val="bg1"/>
                          </a:solidFill>
                          <a:effectLst/>
                          <a:latin typeface="Montserrat" panose="00000500000000000000" pitchFamily="50" charset="0"/>
                        </a:rPr>
                        <a:t>Large Enterprise Sales #</a:t>
                      </a:r>
                    </a:p>
                  </a:txBody>
                  <a:tcPr marR="18131" marT="0" anchor="ctr">
                    <a:lnL w="9525" cap="flat" cmpd="sng" algn="ctr">
                      <a:noFill/>
                      <a:prstDash val="solid"/>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1</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1</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1</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1</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1</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1</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2</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2</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2</a:t>
                      </a:r>
                      <a:endParaRPr lang="en-US" sz="900" dirty="0">
                        <a:solidFill>
                          <a:schemeClr val="bg1"/>
                        </a:solidFill>
                        <a:effectLst/>
                        <a:latin typeface="Montserrat" panose="00000500000000000000" pitchFamily="50" charset="0"/>
                      </a:endParaRP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3</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3</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3</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21</a:t>
                      </a:r>
                    </a:p>
                  </a:txBody>
                  <a:tcPr marR="18131" marT="0" anchor="ctr">
                    <a:lnL w="3175" cap="flat" cmpd="sng" algn="ctr">
                      <a:solidFill>
                        <a:schemeClr val="accent2"/>
                      </a:solidFill>
                      <a:prstDash val="dash"/>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4991383"/>
                  </a:ext>
                </a:extLst>
              </a:tr>
              <a:tr h="247906">
                <a:tc>
                  <a:txBody>
                    <a:bodyPr/>
                    <a:lstStyle/>
                    <a:p>
                      <a:pPr algn="l" fontAlgn="t"/>
                      <a:r>
                        <a:rPr lang="en-US" sz="900" dirty="0">
                          <a:solidFill>
                            <a:schemeClr val="bg1"/>
                          </a:solidFill>
                          <a:effectLst/>
                          <a:latin typeface="Montserrat" panose="00000500000000000000" pitchFamily="50" charset="0"/>
                        </a:rPr>
                        <a:t>Total Sales #</a:t>
                      </a:r>
                    </a:p>
                  </a:txBody>
                  <a:tcPr marR="18131" marT="0" anchor="ctr">
                    <a:lnL w="9525" cap="flat" cmpd="sng" algn="ctr">
                      <a:noFill/>
                      <a:prstDash val="solid"/>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6</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6</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a:solidFill>
                            <a:schemeClr val="bg1"/>
                          </a:solidFill>
                          <a:effectLst/>
                          <a:latin typeface="Montserrat" panose="00000500000000000000" pitchFamily="50" charset="0"/>
                        </a:rPr>
                        <a:t>9</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a:solidFill>
                            <a:schemeClr val="bg1"/>
                          </a:solidFill>
                          <a:effectLst/>
                          <a:latin typeface="Montserrat" panose="00000500000000000000" pitchFamily="50" charset="0"/>
                        </a:rPr>
                        <a:t>9</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a:solidFill>
                            <a:schemeClr val="bg1"/>
                          </a:solidFill>
                          <a:effectLst/>
                          <a:latin typeface="Montserrat" panose="00000500000000000000" pitchFamily="50" charset="0"/>
                        </a:rPr>
                        <a:t>12</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a:solidFill>
                            <a:schemeClr val="bg1"/>
                          </a:solidFill>
                          <a:effectLst/>
                          <a:latin typeface="Montserrat" panose="00000500000000000000" pitchFamily="50" charset="0"/>
                        </a:rPr>
                        <a:t>13</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a:solidFill>
                            <a:schemeClr val="bg1"/>
                          </a:solidFill>
                          <a:effectLst/>
                          <a:latin typeface="Montserrat" panose="00000500000000000000" pitchFamily="50" charset="0"/>
                        </a:rPr>
                        <a:t>17</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a:solidFill>
                            <a:schemeClr val="bg1"/>
                          </a:solidFill>
                          <a:effectLst/>
                          <a:latin typeface="Montserrat" panose="00000500000000000000" pitchFamily="50" charset="0"/>
                        </a:rPr>
                        <a:t>17</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a:solidFill>
                            <a:schemeClr val="bg1"/>
                          </a:solidFill>
                          <a:effectLst/>
                          <a:latin typeface="Montserrat" panose="00000500000000000000" pitchFamily="50" charset="0"/>
                        </a:rPr>
                        <a:t>17</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a:solidFill>
                            <a:schemeClr val="bg1"/>
                          </a:solidFill>
                          <a:effectLst/>
                          <a:latin typeface="Montserrat" panose="00000500000000000000" pitchFamily="50" charset="0"/>
                        </a:rPr>
                        <a:t>21</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21</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21</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169</a:t>
                      </a:r>
                    </a:p>
                  </a:txBody>
                  <a:tcPr marR="18131" marT="0" anchor="ctr">
                    <a:lnL w="3175" cap="flat" cmpd="sng" algn="ctr">
                      <a:solidFill>
                        <a:schemeClr val="accent2"/>
                      </a:solidFill>
                      <a:prstDash val="dash"/>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extLst>
                  <a:ext uri="{0D108BD9-81ED-4DB2-BD59-A6C34878D82A}">
                    <a16:rowId xmlns:a16="http://schemas.microsoft.com/office/drawing/2014/main" val="3014432348"/>
                  </a:ext>
                </a:extLst>
              </a:tr>
              <a:tr h="247906">
                <a:tc>
                  <a:txBody>
                    <a:bodyPr/>
                    <a:lstStyle/>
                    <a:p>
                      <a:pPr algn="l" fontAlgn="t"/>
                      <a:r>
                        <a:rPr lang="en-US" sz="900">
                          <a:solidFill>
                            <a:schemeClr val="bg1"/>
                          </a:solidFill>
                          <a:effectLst/>
                          <a:latin typeface="Montserrat" panose="00000500000000000000" pitchFamily="50" charset="0"/>
                        </a:rPr>
                        <a:t>Mid-Market Sales $</a:t>
                      </a:r>
                    </a:p>
                  </a:txBody>
                  <a:tcPr marR="18131" marT="0" anchor="ctr">
                    <a:lnL w="9525" cap="flat" cmpd="sng" algn="ctr">
                      <a:noFill/>
                      <a:prstDash val="solid"/>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$ 260K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$ 260K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$ 390K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$ 390K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$ 520K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$ 520K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$ 650K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$ 650K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$ 650K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$ 780K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$ 780K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$ 780K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$ 6,630K</a:t>
                      </a:r>
                    </a:p>
                  </a:txBody>
                  <a:tcPr marR="18131" marT="0" anchor="ctr">
                    <a:lnL w="3175" cap="flat" cmpd="sng" algn="ctr">
                      <a:solidFill>
                        <a:schemeClr val="accent2"/>
                      </a:solidFill>
                      <a:prstDash val="dash"/>
                      <a:round/>
                      <a:headEnd type="none" w="med" len="med"/>
                      <a:tailEnd type="none" w="med" len="med"/>
                    </a:lnL>
                    <a:lnR w="9525"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2908019"/>
                  </a:ext>
                </a:extLst>
              </a:tr>
              <a:tr h="247906">
                <a:tc>
                  <a:txBody>
                    <a:bodyPr/>
                    <a:lstStyle/>
                    <a:p>
                      <a:pPr algn="l" fontAlgn="t"/>
                      <a:r>
                        <a:rPr lang="en-US" sz="900">
                          <a:solidFill>
                            <a:schemeClr val="bg1"/>
                          </a:solidFill>
                          <a:effectLst/>
                          <a:latin typeface="Montserrat" panose="00000500000000000000" pitchFamily="50" charset="0"/>
                        </a:rPr>
                        <a:t>Small Enterprise Sales $</a:t>
                      </a:r>
                    </a:p>
                  </a:txBody>
                  <a:tcPr marR="18131" marT="0" anchor="ctr">
                    <a:lnL w="9525" cap="flat" cmpd="sng" algn="ctr">
                      <a:noFill/>
                      <a:prstDash val="solid"/>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$ 240K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$ 240K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$ 360K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$ 360K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$ 480K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$ 480K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$ 600K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$ 600K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$ 600K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$ 720K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$ 720K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$ 720K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$ 6,120K</a:t>
                      </a:r>
                    </a:p>
                  </a:txBody>
                  <a:tcPr marR="18131" marT="0" anchor="ctr">
                    <a:lnL w="3175" cap="flat" cmpd="sng" algn="ctr">
                      <a:solidFill>
                        <a:schemeClr val="accent2"/>
                      </a:solidFill>
                      <a:prstDash val="dash"/>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1292993"/>
                  </a:ext>
                </a:extLst>
              </a:tr>
              <a:tr h="247906">
                <a:tc>
                  <a:txBody>
                    <a:bodyPr/>
                    <a:lstStyle/>
                    <a:p>
                      <a:pPr algn="l" fontAlgn="t"/>
                      <a:r>
                        <a:rPr lang="en-US" sz="900">
                          <a:solidFill>
                            <a:schemeClr val="bg1"/>
                          </a:solidFill>
                          <a:effectLst/>
                          <a:latin typeface="Montserrat" panose="00000500000000000000" pitchFamily="50" charset="0"/>
                        </a:rPr>
                        <a:t>Large Enterprise Sales $</a:t>
                      </a:r>
                    </a:p>
                  </a:txBody>
                  <a:tcPr marR="18131" marT="0" anchor="ctr">
                    <a:lnL w="9525" cap="flat" cmpd="sng" algn="ctr">
                      <a:noFill/>
                      <a:prstDash val="solid"/>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$ 120K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$ 120K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$ 120K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$ 120K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$ 1200K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$ 120K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$ 240K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$ 240K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$ 240K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$ 360K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$ 360K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$ 360K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$ 2,520K</a:t>
                      </a:r>
                    </a:p>
                  </a:txBody>
                  <a:tcPr marR="18131" marT="0" anchor="ctr">
                    <a:lnL w="3175" cap="flat" cmpd="sng" algn="ctr">
                      <a:solidFill>
                        <a:schemeClr val="accent2"/>
                      </a:solidFill>
                      <a:prstDash val="dash"/>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3632467"/>
                  </a:ext>
                </a:extLst>
              </a:tr>
              <a:tr h="247906">
                <a:tc>
                  <a:txBody>
                    <a:bodyPr/>
                    <a:lstStyle/>
                    <a:p>
                      <a:pPr algn="l" fontAlgn="t"/>
                      <a:r>
                        <a:rPr lang="en-US" sz="900" dirty="0">
                          <a:solidFill>
                            <a:schemeClr val="bg1"/>
                          </a:solidFill>
                          <a:effectLst/>
                          <a:latin typeface="Montserrat" panose="00000500000000000000" pitchFamily="50" charset="0"/>
                        </a:rPr>
                        <a:t>Total Sales $</a:t>
                      </a:r>
                    </a:p>
                  </a:txBody>
                  <a:tcPr marR="18131" marT="0" anchor="ctr">
                    <a:lnL w="9525" cap="flat" cmpd="sng" algn="ctr">
                      <a:noFill/>
                      <a:prstDash val="solid"/>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$ 620K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$ 620K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$ 870K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$ 870K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$ 1,120K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$ 1,120K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$ 1,490K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$ 1,490K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$ 1,490K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$ 1,860K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$ 1,860K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$ 1,860K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$ 15,270K</a:t>
                      </a:r>
                    </a:p>
                  </a:txBody>
                  <a:tcPr marR="18131" marT="0" anchor="ctr">
                    <a:lnL w="3175" cap="flat" cmpd="sng" algn="ctr">
                      <a:solidFill>
                        <a:schemeClr val="accent2"/>
                      </a:solidFill>
                      <a:prstDash val="dash"/>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extLst>
                  <a:ext uri="{0D108BD9-81ED-4DB2-BD59-A6C34878D82A}">
                    <a16:rowId xmlns:a16="http://schemas.microsoft.com/office/drawing/2014/main" val="2920788469"/>
                  </a:ext>
                </a:extLst>
              </a:tr>
              <a:tr h="247906">
                <a:tc>
                  <a:txBody>
                    <a:bodyPr/>
                    <a:lstStyle/>
                    <a:p>
                      <a:pPr algn="l" fontAlgn="t"/>
                      <a:r>
                        <a:rPr lang="en-US" sz="900">
                          <a:solidFill>
                            <a:schemeClr val="bg1"/>
                          </a:solidFill>
                          <a:effectLst/>
                          <a:latin typeface="Montserrat" panose="00000500000000000000" pitchFamily="50" charset="0"/>
                        </a:rPr>
                        <a:t>Mid-Market Pipeline #</a:t>
                      </a:r>
                    </a:p>
                  </a:txBody>
                  <a:tcPr marR="18131" marT="0" anchor="ctr">
                    <a:lnL w="9525" cap="flat" cmpd="sng" algn="ctr">
                      <a:noFill/>
                      <a:prstDash val="solid"/>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16</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16</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24</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24</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32</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32</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40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40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40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48</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48</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48</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endParaRPr lang="en-US" sz="900" dirty="0">
                        <a:solidFill>
                          <a:schemeClr val="bg1"/>
                        </a:solidFill>
                        <a:effectLst/>
                        <a:latin typeface="Montserrat" panose="00000500000000000000" pitchFamily="50" charset="0"/>
                      </a:endParaRPr>
                    </a:p>
                  </a:txBody>
                  <a:tcPr marR="18131" marT="0" anchor="ctr">
                    <a:lnL w="3175" cap="flat" cmpd="sng" algn="ctr">
                      <a:solidFill>
                        <a:schemeClr val="accent2"/>
                      </a:solidFill>
                      <a:prstDash val="dash"/>
                      <a:round/>
                      <a:headEnd type="none" w="med" len="med"/>
                      <a:tailEnd type="none" w="med" len="med"/>
                    </a:lnL>
                    <a:lnR w="9525"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5078399"/>
                  </a:ext>
                </a:extLst>
              </a:tr>
              <a:tr h="247906">
                <a:tc>
                  <a:txBody>
                    <a:bodyPr/>
                    <a:lstStyle/>
                    <a:p>
                      <a:pPr algn="l" fontAlgn="t"/>
                      <a:r>
                        <a:rPr lang="en-US" sz="900">
                          <a:solidFill>
                            <a:schemeClr val="bg1"/>
                          </a:solidFill>
                          <a:effectLst/>
                          <a:latin typeface="Montserrat" panose="00000500000000000000" pitchFamily="50" charset="0"/>
                        </a:rPr>
                        <a:t>Small Enterprise Pipeline #</a:t>
                      </a:r>
                    </a:p>
                  </a:txBody>
                  <a:tcPr marR="18131" marT="0" anchor="ctr">
                    <a:lnL w="9525" cap="flat" cmpd="sng" algn="ctr">
                      <a:noFill/>
                      <a:prstDash val="solid"/>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8</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8</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12</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12</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16</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16</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20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20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20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24</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24</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24</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endParaRPr lang="en-US" sz="900">
                        <a:solidFill>
                          <a:schemeClr val="bg1"/>
                        </a:solidFill>
                        <a:effectLst/>
                        <a:latin typeface="Montserrat" panose="00000500000000000000" pitchFamily="50" charset="0"/>
                      </a:endParaRPr>
                    </a:p>
                  </a:txBody>
                  <a:tcPr marR="18131" marT="0" anchor="ctr">
                    <a:lnL w="3175" cap="flat" cmpd="sng" algn="ctr">
                      <a:solidFill>
                        <a:schemeClr val="accent2"/>
                      </a:solidFill>
                      <a:prstDash val="dash"/>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5712324"/>
                  </a:ext>
                </a:extLst>
              </a:tr>
              <a:tr h="247906">
                <a:tc>
                  <a:txBody>
                    <a:bodyPr/>
                    <a:lstStyle/>
                    <a:p>
                      <a:pPr algn="l" fontAlgn="t"/>
                      <a:r>
                        <a:rPr lang="en-US" sz="900">
                          <a:solidFill>
                            <a:schemeClr val="bg1"/>
                          </a:solidFill>
                          <a:effectLst/>
                          <a:latin typeface="Montserrat" panose="00000500000000000000" pitchFamily="50" charset="0"/>
                        </a:rPr>
                        <a:t>Large Enterprise Pipeline #</a:t>
                      </a:r>
                    </a:p>
                  </a:txBody>
                  <a:tcPr marR="18131" marT="0" anchor="ctr">
                    <a:lnL w="9525" cap="flat" cmpd="sng" algn="ctr">
                      <a:noFill/>
                      <a:prstDash val="solid"/>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4</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4</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4</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4</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4</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4</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8</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8</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8</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12</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12</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12</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endParaRPr lang="en-US" sz="900" dirty="0">
                        <a:solidFill>
                          <a:schemeClr val="bg1"/>
                        </a:solidFill>
                        <a:effectLst/>
                        <a:latin typeface="Montserrat" panose="00000500000000000000" pitchFamily="50" charset="0"/>
                      </a:endParaRPr>
                    </a:p>
                  </a:txBody>
                  <a:tcPr marR="18131" marT="0" anchor="ctr">
                    <a:lnL w="3175" cap="flat" cmpd="sng" algn="ctr">
                      <a:solidFill>
                        <a:schemeClr val="accent2"/>
                      </a:solidFill>
                      <a:prstDash val="dash"/>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6626333"/>
                  </a:ext>
                </a:extLst>
              </a:tr>
              <a:tr h="247906">
                <a:tc>
                  <a:txBody>
                    <a:bodyPr/>
                    <a:lstStyle/>
                    <a:p>
                      <a:pPr algn="l" fontAlgn="t"/>
                      <a:r>
                        <a:rPr lang="en-US" sz="900" dirty="0">
                          <a:solidFill>
                            <a:schemeClr val="bg1"/>
                          </a:solidFill>
                          <a:effectLst/>
                          <a:latin typeface="Montserrat" panose="00000500000000000000" pitchFamily="50" charset="0"/>
                        </a:rPr>
                        <a:t>Total Pipeline #</a:t>
                      </a:r>
                    </a:p>
                  </a:txBody>
                  <a:tcPr marR="18131" marT="0" anchor="ctr">
                    <a:lnL w="9525" cap="flat" cmpd="sng" algn="ctr">
                      <a:noFill/>
                      <a:prstDash val="solid"/>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a:solidFill>
                            <a:schemeClr val="bg1"/>
                          </a:solidFill>
                          <a:effectLst/>
                          <a:latin typeface="Montserrat" panose="00000500000000000000" pitchFamily="50" charset="0"/>
                        </a:rPr>
                        <a:t>28</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a:solidFill>
                            <a:schemeClr val="bg1"/>
                          </a:solidFill>
                          <a:effectLst/>
                          <a:latin typeface="Montserrat" panose="00000500000000000000" pitchFamily="50" charset="0"/>
                        </a:rPr>
                        <a:t>28</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40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a:solidFill>
                            <a:schemeClr val="bg1"/>
                          </a:solidFill>
                          <a:effectLst/>
                          <a:latin typeface="Montserrat" panose="00000500000000000000" pitchFamily="50" charset="0"/>
                        </a:rPr>
                        <a:t>40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52</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52</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68</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68</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68</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84</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84</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84</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endParaRPr lang="en-US" sz="900" dirty="0">
                        <a:solidFill>
                          <a:schemeClr val="bg1"/>
                        </a:solidFill>
                        <a:effectLst/>
                        <a:latin typeface="Montserrat" panose="00000500000000000000" pitchFamily="50" charset="0"/>
                      </a:endParaRPr>
                    </a:p>
                  </a:txBody>
                  <a:tcPr marR="18131" marT="0" anchor="ctr">
                    <a:lnL w="3175" cap="flat" cmpd="sng" algn="ctr">
                      <a:solidFill>
                        <a:schemeClr val="accent2"/>
                      </a:solidFill>
                      <a:prstDash val="dash"/>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extLst>
                  <a:ext uri="{0D108BD9-81ED-4DB2-BD59-A6C34878D82A}">
                    <a16:rowId xmlns:a16="http://schemas.microsoft.com/office/drawing/2014/main" val="3435567172"/>
                  </a:ext>
                </a:extLst>
              </a:tr>
              <a:tr h="247906">
                <a:tc>
                  <a:txBody>
                    <a:bodyPr/>
                    <a:lstStyle/>
                    <a:p>
                      <a:pPr algn="l" fontAlgn="t"/>
                      <a:r>
                        <a:rPr lang="en-US" sz="900">
                          <a:solidFill>
                            <a:schemeClr val="bg1"/>
                          </a:solidFill>
                          <a:effectLst/>
                          <a:latin typeface="Montserrat" panose="00000500000000000000" pitchFamily="50" charset="0"/>
                        </a:rPr>
                        <a:t>Mid-Market Pipeline $</a:t>
                      </a:r>
                    </a:p>
                  </a:txBody>
                  <a:tcPr marR="18131" marT="0" anchor="ctr">
                    <a:lnL w="9525" cap="flat" cmpd="sng" algn="ctr">
                      <a:noFill/>
                      <a:prstDash val="solid"/>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$ 1,040K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$ 1,040K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$ 1,560K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$ 1,560K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$ 2,080K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$ 2,080K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$ 2,600K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$ 2,600K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$ 2,600K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$ 3,120K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$ 3,120K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$ 3,120K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endParaRPr lang="en-US" sz="900" dirty="0">
                        <a:solidFill>
                          <a:schemeClr val="bg1"/>
                        </a:solidFill>
                        <a:effectLst/>
                        <a:latin typeface="Montserrat" panose="00000500000000000000" pitchFamily="50" charset="0"/>
                      </a:endParaRPr>
                    </a:p>
                  </a:txBody>
                  <a:tcPr marR="18131" marT="0" anchor="ctr">
                    <a:lnL w="3175" cap="flat" cmpd="sng" algn="ctr">
                      <a:solidFill>
                        <a:schemeClr val="accent2"/>
                      </a:solidFill>
                      <a:prstDash val="dash"/>
                      <a:round/>
                      <a:headEnd type="none" w="med" len="med"/>
                      <a:tailEnd type="none" w="med" len="med"/>
                    </a:lnL>
                    <a:lnR w="9525"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188826"/>
                  </a:ext>
                </a:extLst>
              </a:tr>
              <a:tr h="247906">
                <a:tc>
                  <a:txBody>
                    <a:bodyPr/>
                    <a:lstStyle/>
                    <a:p>
                      <a:pPr algn="l" fontAlgn="t"/>
                      <a:r>
                        <a:rPr lang="en-US" sz="900">
                          <a:solidFill>
                            <a:schemeClr val="bg1"/>
                          </a:solidFill>
                          <a:effectLst/>
                          <a:latin typeface="Montserrat" panose="00000500000000000000" pitchFamily="50" charset="0"/>
                        </a:rPr>
                        <a:t>Small Enterprise Pipeline $</a:t>
                      </a:r>
                    </a:p>
                  </a:txBody>
                  <a:tcPr marR="18131" marT="0" anchor="ctr">
                    <a:lnL w="9525" cap="flat" cmpd="sng" algn="ctr">
                      <a:noFill/>
                      <a:prstDash val="solid"/>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$ 960K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$ 960K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$ 1,440K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$ 1,440K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$ 1,920K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$ 1,920K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$ 2,400K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$ 2,400K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$ 2,400K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$ 2,880K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$ 2,880K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$ 2,880K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endParaRPr lang="en-US" sz="900" dirty="0">
                        <a:solidFill>
                          <a:schemeClr val="bg1"/>
                        </a:solidFill>
                        <a:effectLst/>
                        <a:latin typeface="Montserrat" panose="00000500000000000000" pitchFamily="50" charset="0"/>
                      </a:endParaRPr>
                    </a:p>
                  </a:txBody>
                  <a:tcPr marR="18131" marT="0" anchor="ctr">
                    <a:lnL w="3175" cap="flat" cmpd="sng" algn="ctr">
                      <a:solidFill>
                        <a:schemeClr val="accent2"/>
                      </a:solidFill>
                      <a:prstDash val="dash"/>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726511"/>
                  </a:ext>
                </a:extLst>
              </a:tr>
              <a:tr h="247906">
                <a:tc>
                  <a:txBody>
                    <a:bodyPr/>
                    <a:lstStyle/>
                    <a:p>
                      <a:pPr algn="l" fontAlgn="t"/>
                      <a:r>
                        <a:rPr lang="en-US" sz="900">
                          <a:solidFill>
                            <a:schemeClr val="bg1"/>
                          </a:solidFill>
                          <a:effectLst/>
                          <a:latin typeface="Montserrat" panose="00000500000000000000" pitchFamily="50" charset="0"/>
                        </a:rPr>
                        <a:t>Large Enterprise Pipeline $</a:t>
                      </a:r>
                    </a:p>
                  </a:txBody>
                  <a:tcPr marR="18131" marT="0" anchor="ctr">
                    <a:lnL w="9525" cap="flat" cmpd="sng" algn="ctr">
                      <a:noFill/>
                      <a:prstDash val="solid"/>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$ 480K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$ 480K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$ 480K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$ 480K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$ 480K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$ 480K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$ 960K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$ 960K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$ 960K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$ 1,440K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$ 1,440K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$ 1,440K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endParaRPr lang="en-US" sz="900" dirty="0">
                        <a:solidFill>
                          <a:schemeClr val="bg1"/>
                        </a:solidFill>
                        <a:effectLst/>
                        <a:latin typeface="Montserrat" panose="00000500000000000000" pitchFamily="50" charset="0"/>
                      </a:endParaRPr>
                    </a:p>
                  </a:txBody>
                  <a:tcPr marR="18131" marT="0" anchor="ctr">
                    <a:lnL w="3175" cap="flat" cmpd="sng" algn="ctr">
                      <a:solidFill>
                        <a:schemeClr val="accent2"/>
                      </a:solidFill>
                      <a:prstDash val="dash"/>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7640142"/>
                  </a:ext>
                </a:extLst>
              </a:tr>
              <a:tr h="247906">
                <a:tc>
                  <a:txBody>
                    <a:bodyPr/>
                    <a:lstStyle/>
                    <a:p>
                      <a:pPr algn="l" fontAlgn="t"/>
                      <a:r>
                        <a:rPr lang="en-US" sz="900" dirty="0">
                          <a:solidFill>
                            <a:schemeClr val="bg1"/>
                          </a:solidFill>
                          <a:effectLst/>
                          <a:latin typeface="Montserrat" panose="00000500000000000000" pitchFamily="50" charset="0"/>
                        </a:rPr>
                        <a:t>Total Pipeline $</a:t>
                      </a:r>
                    </a:p>
                  </a:txBody>
                  <a:tcPr marR="18131" marT="0" anchor="ctr">
                    <a:lnL w="9525" cap="flat" cmpd="sng" algn="ctr">
                      <a:noFill/>
                      <a:prstDash val="solid"/>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$ 2,480K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$ 2,480K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$ 3,480K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$ 3,480K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$ 4,480K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$ 4,480K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$ 5,960K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$ 5,960K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$ 5,960K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$ 7,440K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$ 7,440K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r>
                        <a:rPr lang="en-US" sz="900" dirty="0">
                          <a:solidFill>
                            <a:schemeClr val="bg1"/>
                          </a:solidFill>
                          <a:effectLst/>
                          <a:latin typeface="Montserrat" panose="00000500000000000000" pitchFamily="50" charset="0"/>
                        </a:rPr>
                        <a:t>$ 7,440K</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l" fontAlgn="t"/>
                      <a:endParaRPr lang="en-US" sz="900" dirty="0">
                        <a:solidFill>
                          <a:schemeClr val="bg1"/>
                        </a:solidFill>
                        <a:effectLst/>
                        <a:latin typeface="Montserrat" panose="00000500000000000000" pitchFamily="50" charset="0"/>
                      </a:endParaRPr>
                    </a:p>
                  </a:txBody>
                  <a:tcPr marR="18131" marT="0" anchor="ctr">
                    <a:lnL w="3175" cap="flat" cmpd="sng" algn="ctr">
                      <a:solidFill>
                        <a:schemeClr val="accent2"/>
                      </a:solidFill>
                      <a:prstDash val="dash"/>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extLst>
                  <a:ext uri="{0D108BD9-81ED-4DB2-BD59-A6C34878D82A}">
                    <a16:rowId xmlns:a16="http://schemas.microsoft.com/office/drawing/2014/main" val="2205158172"/>
                  </a:ext>
                </a:extLst>
              </a:tr>
              <a:tr h="247906">
                <a:tc>
                  <a:txBody>
                    <a:bodyPr/>
                    <a:lstStyle/>
                    <a:p>
                      <a:pPr algn="l" fontAlgn="t"/>
                      <a:r>
                        <a:rPr lang="en-US" sz="900">
                          <a:solidFill>
                            <a:schemeClr val="bg1"/>
                          </a:solidFill>
                          <a:effectLst/>
                          <a:latin typeface="Montserrat" panose="00000500000000000000" pitchFamily="50" charset="0"/>
                        </a:rPr>
                        <a:t>Mid-Market Leads</a:t>
                      </a:r>
                    </a:p>
                  </a:txBody>
                  <a:tcPr marR="18131" marT="0" anchor="ctr">
                    <a:lnL w="9525" cap="flat" cmpd="sng" algn="ctr">
                      <a:noFill/>
                      <a:prstDash val="solid"/>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320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320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480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480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640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640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800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800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800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960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960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960</a:t>
                      </a:r>
                      <a:endParaRPr lang="en-US" sz="900" dirty="0">
                        <a:solidFill>
                          <a:schemeClr val="bg1"/>
                        </a:solidFill>
                        <a:effectLst/>
                        <a:latin typeface="Montserrat" panose="00000500000000000000" pitchFamily="50" charset="0"/>
                      </a:endParaRP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endParaRPr lang="en-US" sz="900">
                        <a:solidFill>
                          <a:schemeClr val="bg1"/>
                        </a:solidFill>
                        <a:effectLst/>
                        <a:latin typeface="Montserrat" panose="00000500000000000000" pitchFamily="50" charset="0"/>
                      </a:endParaRPr>
                    </a:p>
                  </a:txBody>
                  <a:tcPr marR="18131" marT="0" anchor="ctr">
                    <a:lnL w="3175" cap="flat" cmpd="sng" algn="ctr">
                      <a:solidFill>
                        <a:schemeClr val="accent2"/>
                      </a:solidFill>
                      <a:prstDash val="dash"/>
                      <a:round/>
                      <a:headEnd type="none" w="med" len="med"/>
                      <a:tailEnd type="none" w="med" len="med"/>
                    </a:lnL>
                    <a:lnR w="9525"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5574330"/>
                  </a:ext>
                </a:extLst>
              </a:tr>
              <a:tr h="247906">
                <a:tc>
                  <a:txBody>
                    <a:bodyPr/>
                    <a:lstStyle/>
                    <a:p>
                      <a:pPr algn="l" fontAlgn="t"/>
                      <a:r>
                        <a:rPr lang="en-US" sz="900">
                          <a:solidFill>
                            <a:schemeClr val="bg1"/>
                          </a:solidFill>
                          <a:effectLst/>
                          <a:latin typeface="Montserrat" panose="00000500000000000000" pitchFamily="50" charset="0"/>
                        </a:rPr>
                        <a:t>Small Enterprise Leads</a:t>
                      </a:r>
                    </a:p>
                  </a:txBody>
                  <a:tcPr marR="18131" marT="0" anchor="ctr">
                    <a:lnL w="9525" cap="flat" cmpd="sng" algn="ctr">
                      <a:noFill/>
                      <a:prstDash val="solid"/>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160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160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240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240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320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320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400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400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400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480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480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480</a:t>
                      </a:r>
                      <a:endParaRPr lang="en-US" sz="900" dirty="0">
                        <a:solidFill>
                          <a:schemeClr val="bg1"/>
                        </a:solidFill>
                        <a:effectLst/>
                        <a:latin typeface="Montserrat" panose="00000500000000000000" pitchFamily="50" charset="0"/>
                      </a:endParaRP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endParaRPr lang="en-US" sz="900" dirty="0">
                        <a:solidFill>
                          <a:schemeClr val="bg1"/>
                        </a:solidFill>
                        <a:effectLst/>
                        <a:latin typeface="Montserrat" panose="00000500000000000000" pitchFamily="50" charset="0"/>
                      </a:endParaRPr>
                    </a:p>
                  </a:txBody>
                  <a:tcPr marR="18131" marT="0" anchor="ctr">
                    <a:lnL w="3175" cap="flat" cmpd="sng" algn="ctr">
                      <a:solidFill>
                        <a:schemeClr val="accent2"/>
                      </a:solidFill>
                      <a:prstDash val="dash"/>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3944780"/>
                  </a:ext>
                </a:extLst>
              </a:tr>
              <a:tr h="247906">
                <a:tc>
                  <a:txBody>
                    <a:bodyPr/>
                    <a:lstStyle/>
                    <a:p>
                      <a:pPr algn="l" fontAlgn="t"/>
                      <a:r>
                        <a:rPr lang="en-US" sz="900" dirty="0">
                          <a:solidFill>
                            <a:schemeClr val="bg1"/>
                          </a:solidFill>
                          <a:effectLst/>
                          <a:latin typeface="Montserrat" panose="00000500000000000000" pitchFamily="50" charset="0"/>
                        </a:rPr>
                        <a:t>Large Enterprise Leads</a:t>
                      </a:r>
                    </a:p>
                  </a:txBody>
                  <a:tcPr marR="18131" marT="0" anchor="ctr">
                    <a:lnL w="9525" cap="flat" cmpd="sng" algn="ctr">
                      <a:noFill/>
                      <a:prstDash val="solid"/>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80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80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80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80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80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80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160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160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160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240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dirty="0">
                          <a:solidFill>
                            <a:schemeClr val="bg1"/>
                          </a:solidFill>
                          <a:effectLst/>
                          <a:latin typeface="Montserrat" panose="00000500000000000000" pitchFamily="50" charset="0"/>
                        </a:rPr>
                        <a:t>240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a:solidFill>
                            <a:schemeClr val="bg1"/>
                          </a:solidFill>
                          <a:effectLst/>
                          <a:latin typeface="Montserrat" panose="00000500000000000000" pitchFamily="50" charset="0"/>
                        </a:rPr>
                        <a:t>240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endParaRPr lang="en-US" sz="900" dirty="0">
                        <a:solidFill>
                          <a:schemeClr val="bg1"/>
                        </a:solidFill>
                        <a:effectLst/>
                        <a:latin typeface="Montserrat" panose="00000500000000000000" pitchFamily="50" charset="0"/>
                      </a:endParaRPr>
                    </a:p>
                  </a:txBody>
                  <a:tcPr marR="18131" marT="0" anchor="ctr">
                    <a:lnL w="3175" cap="flat" cmpd="sng" algn="ctr">
                      <a:solidFill>
                        <a:schemeClr val="accent2"/>
                      </a:solidFill>
                      <a:prstDash val="dash"/>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4295725"/>
                  </a:ext>
                </a:extLst>
              </a:tr>
              <a:tr h="247906">
                <a:tc>
                  <a:txBody>
                    <a:bodyPr/>
                    <a:lstStyle/>
                    <a:p>
                      <a:pPr algn="l" fontAlgn="t"/>
                      <a:r>
                        <a:rPr lang="en-US" sz="900" dirty="0">
                          <a:solidFill>
                            <a:schemeClr val="bg1"/>
                          </a:solidFill>
                          <a:effectLst/>
                          <a:latin typeface="Montserrat" panose="00000500000000000000" pitchFamily="50" charset="0"/>
                        </a:rPr>
                        <a:t>Total Leads</a:t>
                      </a:r>
                    </a:p>
                  </a:txBody>
                  <a:tcPr marR="18131" marT="0" anchor="ctr">
                    <a:lnL w="9525" cap="flat" cmpd="sng" algn="ctr">
                      <a:noFill/>
                      <a:prstDash val="solid"/>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ctr" fontAlgn="t"/>
                      <a:r>
                        <a:rPr lang="en-US" sz="900" dirty="0">
                          <a:solidFill>
                            <a:schemeClr val="bg1"/>
                          </a:solidFill>
                          <a:effectLst/>
                          <a:latin typeface="Montserrat" panose="00000500000000000000" pitchFamily="50" charset="0"/>
                        </a:rPr>
                        <a:t>560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ctr" fontAlgn="t"/>
                      <a:r>
                        <a:rPr lang="en-US" sz="900">
                          <a:solidFill>
                            <a:schemeClr val="bg1"/>
                          </a:solidFill>
                          <a:effectLst/>
                          <a:latin typeface="Montserrat" panose="00000500000000000000" pitchFamily="50" charset="0"/>
                        </a:rPr>
                        <a:t>560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ctr" fontAlgn="t"/>
                      <a:r>
                        <a:rPr lang="en-US" sz="900">
                          <a:solidFill>
                            <a:schemeClr val="bg1"/>
                          </a:solidFill>
                          <a:effectLst/>
                          <a:latin typeface="Montserrat" panose="00000500000000000000" pitchFamily="50" charset="0"/>
                        </a:rPr>
                        <a:t>800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ctr" fontAlgn="t"/>
                      <a:r>
                        <a:rPr lang="en-US" sz="900">
                          <a:solidFill>
                            <a:schemeClr val="bg1"/>
                          </a:solidFill>
                          <a:effectLst/>
                          <a:latin typeface="Montserrat" panose="00000500000000000000" pitchFamily="50" charset="0"/>
                        </a:rPr>
                        <a:t>800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ctr" fontAlgn="t"/>
                      <a:r>
                        <a:rPr lang="en-US" sz="900" dirty="0">
                          <a:solidFill>
                            <a:schemeClr val="bg1"/>
                          </a:solidFill>
                          <a:effectLst/>
                          <a:latin typeface="Montserrat" panose="00000500000000000000" pitchFamily="50" charset="0"/>
                        </a:rPr>
                        <a:t>1040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ctr" fontAlgn="t"/>
                      <a:r>
                        <a:rPr lang="en-US" sz="900" dirty="0">
                          <a:solidFill>
                            <a:schemeClr val="bg1"/>
                          </a:solidFill>
                          <a:effectLst/>
                          <a:latin typeface="Montserrat" panose="00000500000000000000" pitchFamily="50" charset="0"/>
                        </a:rPr>
                        <a:t>1040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ctr" fontAlgn="t"/>
                      <a:r>
                        <a:rPr lang="en-US" sz="900" dirty="0">
                          <a:solidFill>
                            <a:schemeClr val="bg1"/>
                          </a:solidFill>
                          <a:effectLst/>
                          <a:latin typeface="Montserrat" panose="00000500000000000000" pitchFamily="50" charset="0"/>
                        </a:rPr>
                        <a:t>1360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ctr" fontAlgn="t"/>
                      <a:r>
                        <a:rPr lang="en-US" sz="900" dirty="0">
                          <a:solidFill>
                            <a:schemeClr val="bg1"/>
                          </a:solidFill>
                          <a:effectLst/>
                          <a:latin typeface="Montserrat" panose="00000500000000000000" pitchFamily="50" charset="0"/>
                        </a:rPr>
                        <a:t>1360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ctr" fontAlgn="t"/>
                      <a:r>
                        <a:rPr lang="en-US" sz="900" dirty="0">
                          <a:solidFill>
                            <a:schemeClr val="bg1"/>
                          </a:solidFill>
                          <a:effectLst/>
                          <a:latin typeface="Montserrat" panose="00000500000000000000" pitchFamily="50" charset="0"/>
                        </a:rPr>
                        <a:t>1360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ctr" fontAlgn="t"/>
                      <a:r>
                        <a:rPr lang="en-US" sz="900">
                          <a:solidFill>
                            <a:schemeClr val="bg1"/>
                          </a:solidFill>
                          <a:effectLst/>
                          <a:latin typeface="Montserrat" panose="00000500000000000000" pitchFamily="50" charset="0"/>
                        </a:rPr>
                        <a:t>1680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ctr" fontAlgn="t"/>
                      <a:r>
                        <a:rPr lang="en-US" sz="900" dirty="0">
                          <a:solidFill>
                            <a:schemeClr val="bg1"/>
                          </a:solidFill>
                          <a:effectLst/>
                          <a:latin typeface="Montserrat" panose="00000500000000000000" pitchFamily="50" charset="0"/>
                        </a:rPr>
                        <a:t>1680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ctr" fontAlgn="t"/>
                      <a:r>
                        <a:rPr lang="en-US" sz="900" dirty="0">
                          <a:solidFill>
                            <a:schemeClr val="bg1"/>
                          </a:solidFill>
                          <a:effectLst/>
                          <a:latin typeface="Montserrat" panose="00000500000000000000" pitchFamily="50" charset="0"/>
                        </a:rPr>
                        <a:t>1680</a:t>
                      </a:r>
                    </a:p>
                  </a:txBody>
                  <a:tcPr marR="18131" marT="0" anchor="ctr">
                    <a:lnL w="3175" cap="flat" cmpd="sng" algn="ctr">
                      <a:solidFill>
                        <a:schemeClr val="accent2"/>
                      </a:solidFill>
                      <a:prstDash val="dash"/>
                      <a:round/>
                      <a:headEnd type="none" w="med" len="med"/>
                      <a:tailEnd type="none" w="med" len="med"/>
                    </a:lnL>
                    <a:lnR w="3175"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tc>
                  <a:txBody>
                    <a:bodyPr/>
                    <a:lstStyle/>
                    <a:p>
                      <a:pPr algn="ctr" fontAlgn="t"/>
                      <a:r>
                        <a:rPr lang="en-US" sz="900" dirty="0">
                          <a:solidFill>
                            <a:schemeClr val="bg1"/>
                          </a:solidFill>
                          <a:effectLst/>
                          <a:latin typeface="Montserrat" panose="00000500000000000000" pitchFamily="50" charset="0"/>
                        </a:rPr>
                        <a:t>13920</a:t>
                      </a:r>
                    </a:p>
                  </a:txBody>
                  <a:tcPr marR="18131" marT="0" anchor="ctr">
                    <a:lnL w="3175" cap="flat" cmpd="sng" algn="ctr">
                      <a:solidFill>
                        <a:schemeClr val="accent2"/>
                      </a:solidFill>
                      <a:prstDash val="dash"/>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AA3EB">
                        <a:alpha val="25098"/>
                      </a:srgbClr>
                    </a:solidFill>
                  </a:tcPr>
                </a:tc>
                <a:extLst>
                  <a:ext uri="{0D108BD9-81ED-4DB2-BD59-A6C34878D82A}">
                    <a16:rowId xmlns:a16="http://schemas.microsoft.com/office/drawing/2014/main" val="1452915748"/>
                  </a:ext>
                </a:extLst>
              </a:tr>
            </a:tbl>
          </a:graphicData>
        </a:graphic>
      </p:graphicFrame>
      <p:sp>
        <p:nvSpPr>
          <p:cNvPr id="7" name="TextBox 6">
            <a:extLst>
              <a:ext uri="{FF2B5EF4-FFF2-40B4-BE49-F238E27FC236}">
                <a16:creationId xmlns:a16="http://schemas.microsoft.com/office/drawing/2014/main" id="{2FBA1F0C-F1BD-431E-A00F-A860C43D125D}"/>
              </a:ext>
            </a:extLst>
          </p:cNvPr>
          <p:cNvSpPr txBox="1"/>
          <p:nvPr/>
        </p:nvSpPr>
        <p:spPr>
          <a:xfrm>
            <a:off x="1802998" y="404540"/>
            <a:ext cx="8586004" cy="553998"/>
          </a:xfrm>
          <a:prstGeom prst="rect">
            <a:avLst/>
          </a:prstGeom>
          <a:noFill/>
        </p:spPr>
        <p:txBody>
          <a:bodyPr wrap="none" rtlCol="0">
            <a:spAutoFit/>
          </a:bodyPr>
          <a:lstStyle>
            <a:defPPr>
              <a:defRPr lang="en-US"/>
            </a:defPPr>
            <a:lvl1pPr algn="ctr">
              <a:defRPr sz="3500">
                <a:solidFill>
                  <a:schemeClr val="accent2"/>
                </a:solidFill>
                <a:latin typeface="Montserrat" panose="00000500000000000000" pitchFamily="50" charset="0"/>
              </a:defRPr>
            </a:lvl1pPr>
          </a:lstStyle>
          <a:p>
            <a:r>
              <a:rPr lang="en-US" sz="3000" dirty="0">
                <a:gradFill>
                  <a:gsLst>
                    <a:gs pos="64000">
                      <a:schemeClr val="bg2"/>
                    </a:gs>
                    <a:gs pos="0">
                      <a:schemeClr val="accent4"/>
                    </a:gs>
                  </a:gsLst>
                  <a:path path="circle">
                    <a:fillToRect r="100000" b="100000"/>
                  </a:path>
                </a:gradFill>
              </a:rPr>
              <a:t>LEAD-OPPORTUNITY-CLOSE GOAL MODEL</a:t>
            </a:r>
          </a:p>
        </p:txBody>
      </p:sp>
    </p:spTree>
    <p:extLst>
      <p:ext uri="{BB962C8B-B14F-4D97-AF65-F5344CB8AC3E}">
        <p14:creationId xmlns:p14="http://schemas.microsoft.com/office/powerpoint/2010/main" val="4072283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FDA1B727-247E-406A-8571-882221851E28}"/>
              </a:ext>
            </a:extLst>
          </p:cNvPr>
          <p:cNvSpPr/>
          <p:nvPr/>
        </p:nvSpPr>
        <p:spPr>
          <a:xfrm>
            <a:off x="619125" y="1123950"/>
            <a:ext cx="10941110" cy="5353042"/>
          </a:xfrm>
          <a:prstGeom prst="roundRect">
            <a:avLst>
              <a:gd name="adj" fmla="val 4370"/>
            </a:avLst>
          </a:prstGeom>
          <a:solidFill>
            <a:schemeClr val="bg1">
              <a:alpha val="1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3740CBF-E99B-5298-92B5-814545BB17D4}"/>
              </a:ext>
            </a:extLst>
          </p:cNvPr>
          <p:cNvSpPr txBox="1"/>
          <p:nvPr/>
        </p:nvSpPr>
        <p:spPr>
          <a:xfrm>
            <a:off x="152401" y="-1814737"/>
            <a:ext cx="11336594" cy="923330"/>
          </a:xfrm>
          <a:prstGeom prst="rect">
            <a:avLst/>
          </a:prstGeom>
          <a:noFill/>
        </p:spPr>
        <p:txBody>
          <a:bodyPr wrap="square" rtlCol="0">
            <a:spAutoFit/>
          </a:bodyPr>
          <a:lstStyle/>
          <a:p>
            <a:r>
              <a:rPr lang="en-US" b="1" dirty="0">
                <a:solidFill>
                  <a:schemeClr val="bg1"/>
                </a:solidFill>
                <a:highlight>
                  <a:srgbClr val="FFFF00"/>
                </a:highlight>
              </a:rPr>
              <a:t>Note to designer</a:t>
            </a:r>
            <a:r>
              <a:rPr lang="en-US" dirty="0">
                <a:solidFill>
                  <a:schemeClr val="bg1"/>
                </a:solidFill>
              </a:rPr>
              <a:t>: Don’t include the “-18” part after the months. So just write “Jan”, NOT “Jan-18”</a:t>
            </a:r>
          </a:p>
          <a:p>
            <a:r>
              <a:rPr lang="en-US" dirty="0">
                <a:solidFill>
                  <a:schemeClr val="bg1"/>
                </a:solidFill>
              </a:rPr>
              <a:t>If there’s too much content to include, feel free to just use January to June (so 6 months for the columns) instead of January to December</a:t>
            </a:r>
          </a:p>
        </p:txBody>
      </p:sp>
      <p:graphicFrame>
        <p:nvGraphicFramePr>
          <p:cNvPr id="2" name="Table 1">
            <a:extLst>
              <a:ext uri="{FF2B5EF4-FFF2-40B4-BE49-F238E27FC236}">
                <a16:creationId xmlns:a16="http://schemas.microsoft.com/office/drawing/2014/main" id="{EC72C9E6-DA9D-43B8-BCFB-F8E39296F3E0}"/>
              </a:ext>
            </a:extLst>
          </p:cNvPr>
          <p:cNvGraphicFramePr>
            <a:graphicFrameLocks noGrp="1"/>
          </p:cNvGraphicFramePr>
          <p:nvPr>
            <p:extLst>
              <p:ext uri="{D42A27DB-BD31-4B8C-83A1-F6EECF244321}">
                <p14:modId xmlns:p14="http://schemas.microsoft.com/office/powerpoint/2010/main" val="1407907652"/>
              </p:ext>
            </p:extLst>
          </p:nvPr>
        </p:nvGraphicFramePr>
        <p:xfrm>
          <a:off x="811925" y="1219200"/>
          <a:ext cx="10555510" cy="5057771"/>
        </p:xfrm>
        <a:graphic>
          <a:graphicData uri="http://schemas.openxmlformats.org/drawingml/2006/table">
            <a:tbl>
              <a:tblPr/>
              <a:tblGrid>
                <a:gridCol w="3407650">
                  <a:extLst>
                    <a:ext uri="{9D8B030D-6E8A-4147-A177-3AD203B41FA5}">
                      <a16:colId xmlns:a16="http://schemas.microsoft.com/office/drawing/2014/main" val="715781872"/>
                    </a:ext>
                  </a:extLst>
                </a:gridCol>
                <a:gridCol w="595655">
                  <a:extLst>
                    <a:ext uri="{9D8B030D-6E8A-4147-A177-3AD203B41FA5}">
                      <a16:colId xmlns:a16="http://schemas.microsoft.com/office/drawing/2014/main" val="87255239"/>
                    </a:ext>
                  </a:extLst>
                </a:gridCol>
                <a:gridCol w="595655">
                  <a:extLst>
                    <a:ext uri="{9D8B030D-6E8A-4147-A177-3AD203B41FA5}">
                      <a16:colId xmlns:a16="http://schemas.microsoft.com/office/drawing/2014/main" val="2023407295"/>
                    </a:ext>
                  </a:extLst>
                </a:gridCol>
                <a:gridCol w="595655">
                  <a:extLst>
                    <a:ext uri="{9D8B030D-6E8A-4147-A177-3AD203B41FA5}">
                      <a16:colId xmlns:a16="http://schemas.microsoft.com/office/drawing/2014/main" val="981585916"/>
                    </a:ext>
                  </a:extLst>
                </a:gridCol>
                <a:gridCol w="595655">
                  <a:extLst>
                    <a:ext uri="{9D8B030D-6E8A-4147-A177-3AD203B41FA5}">
                      <a16:colId xmlns:a16="http://schemas.microsoft.com/office/drawing/2014/main" val="1074408514"/>
                    </a:ext>
                  </a:extLst>
                </a:gridCol>
                <a:gridCol w="595655">
                  <a:extLst>
                    <a:ext uri="{9D8B030D-6E8A-4147-A177-3AD203B41FA5}">
                      <a16:colId xmlns:a16="http://schemas.microsoft.com/office/drawing/2014/main" val="2674973555"/>
                    </a:ext>
                  </a:extLst>
                </a:gridCol>
                <a:gridCol w="595655">
                  <a:extLst>
                    <a:ext uri="{9D8B030D-6E8A-4147-A177-3AD203B41FA5}">
                      <a16:colId xmlns:a16="http://schemas.microsoft.com/office/drawing/2014/main" val="1233240924"/>
                    </a:ext>
                  </a:extLst>
                </a:gridCol>
                <a:gridCol w="595655">
                  <a:extLst>
                    <a:ext uri="{9D8B030D-6E8A-4147-A177-3AD203B41FA5}">
                      <a16:colId xmlns:a16="http://schemas.microsoft.com/office/drawing/2014/main" val="1120208772"/>
                    </a:ext>
                  </a:extLst>
                </a:gridCol>
                <a:gridCol w="595655">
                  <a:extLst>
                    <a:ext uri="{9D8B030D-6E8A-4147-A177-3AD203B41FA5}">
                      <a16:colId xmlns:a16="http://schemas.microsoft.com/office/drawing/2014/main" val="1536858996"/>
                    </a:ext>
                  </a:extLst>
                </a:gridCol>
                <a:gridCol w="595655">
                  <a:extLst>
                    <a:ext uri="{9D8B030D-6E8A-4147-A177-3AD203B41FA5}">
                      <a16:colId xmlns:a16="http://schemas.microsoft.com/office/drawing/2014/main" val="4131304493"/>
                    </a:ext>
                  </a:extLst>
                </a:gridCol>
                <a:gridCol w="595655">
                  <a:extLst>
                    <a:ext uri="{9D8B030D-6E8A-4147-A177-3AD203B41FA5}">
                      <a16:colId xmlns:a16="http://schemas.microsoft.com/office/drawing/2014/main" val="1099357818"/>
                    </a:ext>
                  </a:extLst>
                </a:gridCol>
                <a:gridCol w="595655">
                  <a:extLst>
                    <a:ext uri="{9D8B030D-6E8A-4147-A177-3AD203B41FA5}">
                      <a16:colId xmlns:a16="http://schemas.microsoft.com/office/drawing/2014/main" val="775841537"/>
                    </a:ext>
                  </a:extLst>
                </a:gridCol>
                <a:gridCol w="595655">
                  <a:extLst>
                    <a:ext uri="{9D8B030D-6E8A-4147-A177-3AD203B41FA5}">
                      <a16:colId xmlns:a16="http://schemas.microsoft.com/office/drawing/2014/main" val="4059656312"/>
                    </a:ext>
                  </a:extLst>
                </a:gridCol>
              </a:tblGrid>
              <a:tr h="349175">
                <a:tc>
                  <a:txBody>
                    <a:bodyPr/>
                    <a:lstStyle/>
                    <a:p>
                      <a:pPr fontAlgn="t"/>
                      <a:endParaRPr lang="en-US" sz="1000" dirty="0">
                        <a:solidFill>
                          <a:schemeClr val="bg1"/>
                        </a:solidFill>
                        <a:effectLst/>
                        <a:latin typeface="Montserrat" panose="00000500000000000000" pitchFamily="50" charset="0"/>
                      </a:endParaRPr>
                    </a:p>
                  </a:txBody>
                  <a:tcPr marT="0" anchor="ctr">
                    <a:lnL w="9525" cap="flat" cmpd="sng" algn="ctr">
                      <a:noFill/>
                      <a:prstDash val="solid"/>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solidFill>
                            <a:schemeClr val="bg1"/>
                          </a:solidFill>
                          <a:effectLst/>
                          <a:latin typeface="Montserrat" panose="00000500000000000000" pitchFamily="50" charset="0"/>
                        </a:rPr>
                        <a:t>JAN</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4902"/>
                      </a:srgbClr>
                    </a:solidFill>
                  </a:tcPr>
                </a:tc>
                <a:tc>
                  <a:txBody>
                    <a:bodyPr/>
                    <a:lstStyle/>
                    <a:p>
                      <a:pPr algn="ctr" fontAlgn="t"/>
                      <a:r>
                        <a:rPr lang="en-US" sz="1000" b="1" dirty="0">
                          <a:solidFill>
                            <a:schemeClr val="bg1"/>
                          </a:solidFill>
                          <a:effectLst/>
                          <a:latin typeface="Montserrat" panose="00000500000000000000" pitchFamily="50" charset="0"/>
                        </a:rPr>
                        <a:t>FEB</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solidFill>
                            <a:schemeClr val="bg1"/>
                          </a:solidFill>
                          <a:effectLst/>
                          <a:latin typeface="Montserrat" panose="00000500000000000000" pitchFamily="50" charset="0"/>
                        </a:rPr>
                        <a:t>MAR</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b="1" dirty="0">
                          <a:solidFill>
                            <a:schemeClr val="bg1"/>
                          </a:solidFill>
                          <a:effectLst/>
                          <a:latin typeface="Montserrat" panose="00000500000000000000" pitchFamily="50" charset="0"/>
                        </a:rPr>
                        <a:t>APR</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solidFill>
                            <a:schemeClr val="bg1"/>
                          </a:solidFill>
                          <a:effectLst/>
                          <a:latin typeface="Montserrat" panose="00000500000000000000" pitchFamily="50" charset="0"/>
                        </a:rPr>
                        <a:t>MAY</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b="1" dirty="0">
                          <a:solidFill>
                            <a:schemeClr val="bg1"/>
                          </a:solidFill>
                          <a:effectLst/>
                          <a:latin typeface="Montserrat" panose="00000500000000000000" pitchFamily="50" charset="0"/>
                        </a:rPr>
                        <a:t>JUN</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solidFill>
                            <a:schemeClr val="bg1"/>
                          </a:solidFill>
                          <a:effectLst/>
                          <a:latin typeface="Montserrat" panose="00000500000000000000" pitchFamily="50" charset="0"/>
                        </a:rPr>
                        <a:t>JUL</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b="1" dirty="0">
                          <a:solidFill>
                            <a:schemeClr val="bg1"/>
                          </a:solidFill>
                          <a:effectLst/>
                          <a:latin typeface="Montserrat" panose="00000500000000000000" pitchFamily="50" charset="0"/>
                        </a:rPr>
                        <a:t>AUG</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solidFill>
                            <a:schemeClr val="bg1"/>
                          </a:solidFill>
                          <a:effectLst/>
                          <a:latin typeface="Montserrat" panose="00000500000000000000" pitchFamily="50" charset="0"/>
                        </a:rPr>
                        <a:t>SEP</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b="1" dirty="0">
                          <a:solidFill>
                            <a:schemeClr val="bg1"/>
                          </a:solidFill>
                          <a:effectLst/>
                          <a:latin typeface="Montserrat" panose="00000500000000000000" pitchFamily="50" charset="0"/>
                        </a:rPr>
                        <a:t>OCT</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solidFill>
                            <a:schemeClr val="bg1"/>
                          </a:solidFill>
                          <a:effectLst/>
                          <a:latin typeface="Montserrat" panose="00000500000000000000" pitchFamily="50" charset="0"/>
                        </a:rPr>
                        <a:t>NOV</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b="1" dirty="0">
                          <a:solidFill>
                            <a:schemeClr val="bg1"/>
                          </a:solidFill>
                          <a:effectLst/>
                          <a:latin typeface="Montserrat" panose="00000500000000000000" pitchFamily="50" charset="0"/>
                        </a:rPr>
                        <a:t>DEC</a:t>
                      </a:r>
                    </a:p>
                  </a:txBody>
                  <a:tcPr marT="0" anchor="ctr">
                    <a:lnL w="3175" cap="flat" cmpd="sng" algn="ctr">
                      <a:noFill/>
                      <a:prstDash val="dash"/>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8533737"/>
                  </a:ext>
                </a:extLst>
              </a:tr>
              <a:tr h="250284">
                <a:tc>
                  <a:txBody>
                    <a:bodyPr/>
                    <a:lstStyle/>
                    <a:p>
                      <a:pPr fontAlgn="t"/>
                      <a:r>
                        <a:rPr lang="en-US" sz="1000" b="1" dirty="0">
                          <a:solidFill>
                            <a:schemeClr val="accent2"/>
                          </a:solidFill>
                          <a:effectLst/>
                          <a:latin typeface="Montserrat" panose="00000500000000000000" pitchFamily="50" charset="0"/>
                        </a:rPr>
                        <a:t>MONTHLY NEW OPPORTUNITIES</a:t>
                      </a:r>
                    </a:p>
                  </a:txBody>
                  <a:tcPr marT="0" marB="91440" anchor="ctr">
                    <a:lnL w="9525" cap="flat" cmpd="sng" algn="ctr">
                      <a:noFill/>
                      <a:prstDash val="solid"/>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4902"/>
                      </a:srgbClr>
                    </a:solid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4689145"/>
                  </a:ext>
                </a:extLst>
              </a:tr>
              <a:tr h="247164">
                <a:tc>
                  <a:txBody>
                    <a:bodyPr/>
                    <a:lstStyle/>
                    <a:p>
                      <a:pPr fontAlgn="t"/>
                      <a:r>
                        <a:rPr lang="en-US" sz="1000" dirty="0">
                          <a:solidFill>
                            <a:schemeClr val="bg1"/>
                          </a:solidFill>
                          <a:effectLst/>
                          <a:latin typeface="Montserrat" panose="00000500000000000000" pitchFamily="50" charset="0"/>
                        </a:rPr>
                        <a:t>Mid-Market Pipeline #</a:t>
                      </a:r>
                    </a:p>
                  </a:txBody>
                  <a:tcPr marT="0" anchor="ctr">
                    <a:lnL w="9525" cap="flat" cmpd="sng" algn="ctr">
                      <a:noFill/>
                      <a:prstDash val="solid"/>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16</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4902"/>
                      </a:srgbClr>
                    </a:solidFill>
                  </a:tcPr>
                </a:tc>
                <a:tc>
                  <a:txBody>
                    <a:bodyPr/>
                    <a:lstStyle/>
                    <a:p>
                      <a:pPr algn="ctr" fontAlgn="t"/>
                      <a:r>
                        <a:rPr lang="en-US" sz="1000" dirty="0">
                          <a:solidFill>
                            <a:schemeClr val="bg1"/>
                          </a:solidFill>
                          <a:effectLst/>
                          <a:latin typeface="Montserrat" panose="00000500000000000000" pitchFamily="50" charset="0"/>
                        </a:rPr>
                        <a:t>16</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24</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24</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32</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32</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40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40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Montserrat" panose="00000500000000000000" pitchFamily="50" charset="0"/>
                        </a:rPr>
                        <a:t>40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48</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Montserrat" panose="00000500000000000000" pitchFamily="50" charset="0"/>
                        </a:rPr>
                        <a:t>48</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48</a:t>
                      </a:r>
                    </a:p>
                  </a:txBody>
                  <a:tcPr marT="0" anchor="ctr">
                    <a:lnL w="3175" cap="flat" cmpd="sng" algn="ctr">
                      <a:noFill/>
                      <a:prstDash val="dash"/>
                      <a:round/>
                      <a:headEnd type="none" w="med" len="med"/>
                      <a:tailEnd type="none" w="med" len="med"/>
                    </a:lnL>
                    <a:lnR w="9525"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4321729"/>
                  </a:ext>
                </a:extLst>
              </a:tr>
              <a:tr h="247164">
                <a:tc>
                  <a:txBody>
                    <a:bodyPr/>
                    <a:lstStyle/>
                    <a:p>
                      <a:pPr fontAlgn="t"/>
                      <a:r>
                        <a:rPr lang="en-US" sz="1000">
                          <a:solidFill>
                            <a:schemeClr val="bg1"/>
                          </a:solidFill>
                          <a:effectLst/>
                          <a:latin typeface="Montserrat" panose="00000500000000000000" pitchFamily="50" charset="0"/>
                        </a:rPr>
                        <a:t>Small Enterprise Pipeline #</a:t>
                      </a:r>
                    </a:p>
                  </a:txBody>
                  <a:tcPr marT="0" anchor="ctr">
                    <a:lnL w="9525" cap="flat" cmpd="sng" algn="ctr">
                      <a:noFill/>
                      <a:prstDash val="solid"/>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8</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4902"/>
                      </a:srgbClr>
                    </a:solidFill>
                  </a:tcPr>
                </a:tc>
                <a:tc>
                  <a:txBody>
                    <a:bodyPr/>
                    <a:lstStyle/>
                    <a:p>
                      <a:pPr algn="ctr" fontAlgn="t"/>
                      <a:r>
                        <a:rPr lang="en-US" sz="1000">
                          <a:solidFill>
                            <a:schemeClr val="bg1"/>
                          </a:solidFill>
                          <a:effectLst/>
                          <a:latin typeface="Montserrat" panose="00000500000000000000" pitchFamily="50" charset="0"/>
                        </a:rPr>
                        <a:t>8</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12</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12</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Montserrat" panose="00000500000000000000" pitchFamily="50" charset="0"/>
                        </a:rPr>
                        <a:t>16</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16</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20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20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Montserrat" panose="00000500000000000000" pitchFamily="50" charset="0"/>
                        </a:rPr>
                        <a:t>20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24</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Montserrat" panose="00000500000000000000" pitchFamily="50" charset="0"/>
                        </a:rPr>
                        <a:t>24</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24</a:t>
                      </a:r>
                    </a:p>
                  </a:txBody>
                  <a:tcPr marT="0" anchor="ctr">
                    <a:lnL w="3175" cap="flat" cmpd="sng" algn="ctr">
                      <a:noFill/>
                      <a:prstDash val="dash"/>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0348172"/>
                  </a:ext>
                </a:extLst>
              </a:tr>
              <a:tr h="247164">
                <a:tc>
                  <a:txBody>
                    <a:bodyPr/>
                    <a:lstStyle/>
                    <a:p>
                      <a:pPr fontAlgn="t"/>
                      <a:r>
                        <a:rPr lang="en-US" sz="1000" dirty="0">
                          <a:solidFill>
                            <a:schemeClr val="bg1"/>
                          </a:solidFill>
                          <a:effectLst/>
                          <a:latin typeface="Montserrat" panose="00000500000000000000" pitchFamily="50" charset="0"/>
                        </a:rPr>
                        <a:t>Large Enterprise Pipeline #</a:t>
                      </a:r>
                    </a:p>
                  </a:txBody>
                  <a:tcPr marT="0" anchor="ctr">
                    <a:lnL w="9525" cap="flat" cmpd="sng" algn="ctr">
                      <a:noFill/>
                      <a:prstDash val="solid"/>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Montserrat" panose="00000500000000000000" pitchFamily="50" charset="0"/>
                        </a:rPr>
                        <a:t>4</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4902"/>
                      </a:srgbClr>
                    </a:solidFill>
                  </a:tcPr>
                </a:tc>
                <a:tc>
                  <a:txBody>
                    <a:bodyPr/>
                    <a:lstStyle/>
                    <a:p>
                      <a:pPr algn="ctr" fontAlgn="t"/>
                      <a:r>
                        <a:rPr lang="en-US" sz="1000" dirty="0">
                          <a:solidFill>
                            <a:schemeClr val="bg1"/>
                          </a:solidFill>
                          <a:effectLst/>
                          <a:latin typeface="Montserrat" panose="00000500000000000000" pitchFamily="50" charset="0"/>
                        </a:rPr>
                        <a:t>4</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4</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4</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Montserrat" panose="00000500000000000000" pitchFamily="50" charset="0"/>
                        </a:rPr>
                        <a:t>4</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4</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Montserrat" panose="00000500000000000000" pitchFamily="50" charset="0"/>
                        </a:rPr>
                        <a:t>8</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8</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Montserrat" panose="00000500000000000000" pitchFamily="50" charset="0"/>
                        </a:rPr>
                        <a:t>8</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12</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12</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dirty="0">
                          <a:solidFill>
                            <a:schemeClr val="bg1"/>
                          </a:solidFill>
                          <a:effectLst/>
                          <a:latin typeface="Montserrat" panose="00000500000000000000" pitchFamily="50" charset="0"/>
                        </a:rPr>
                        <a:t>12</a:t>
                      </a:r>
                    </a:p>
                  </a:txBody>
                  <a:tcPr marT="0" anchor="ctr">
                    <a:lnL w="3175" cap="flat" cmpd="sng" algn="ctr">
                      <a:noFill/>
                      <a:prstDash val="dash"/>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3345034"/>
                  </a:ext>
                </a:extLst>
              </a:tr>
              <a:tr h="247164">
                <a:tc>
                  <a:txBody>
                    <a:bodyPr/>
                    <a:lstStyle/>
                    <a:p>
                      <a:pPr fontAlgn="t"/>
                      <a:endParaRPr lang="en-US" sz="1000" dirty="0">
                        <a:solidFill>
                          <a:schemeClr val="bg1"/>
                        </a:solidFill>
                        <a:effectLst/>
                        <a:latin typeface="Montserrat" panose="00000500000000000000" pitchFamily="50" charset="0"/>
                      </a:endParaRPr>
                    </a:p>
                  </a:txBody>
                  <a:tcPr marT="0" anchor="ctr">
                    <a:lnL w="9525" cap="flat" cmpd="sng" algn="ctr">
                      <a:noFill/>
                      <a:prstDash val="solid"/>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4902"/>
                      </a:srgbClr>
                    </a:solid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9525"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9793153"/>
                  </a:ext>
                </a:extLst>
              </a:tr>
              <a:tr h="250284">
                <a:tc>
                  <a:txBody>
                    <a:bodyPr/>
                    <a:lstStyle/>
                    <a:p>
                      <a:pPr fontAlgn="t"/>
                      <a:r>
                        <a:rPr lang="en-US" sz="1000" b="1" dirty="0">
                          <a:solidFill>
                            <a:schemeClr val="accent2"/>
                          </a:solidFill>
                          <a:effectLst/>
                          <a:latin typeface="Montserrat" panose="00000500000000000000" pitchFamily="50" charset="0"/>
                        </a:rPr>
                        <a:t>APPROXIMATE NEW OPPORTUNITIES WEEKLY</a:t>
                      </a:r>
                    </a:p>
                  </a:txBody>
                  <a:tcPr marT="0" marB="91440" anchor="ctr">
                    <a:lnL w="9525" cap="flat" cmpd="sng" algn="ctr">
                      <a:noFill/>
                      <a:prstDash val="solid"/>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4902"/>
                      </a:srgbClr>
                    </a:solid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8333201"/>
                  </a:ext>
                </a:extLst>
              </a:tr>
              <a:tr h="247164">
                <a:tc>
                  <a:txBody>
                    <a:bodyPr/>
                    <a:lstStyle/>
                    <a:p>
                      <a:pPr fontAlgn="t"/>
                      <a:r>
                        <a:rPr lang="en-US" sz="1000">
                          <a:solidFill>
                            <a:schemeClr val="bg1"/>
                          </a:solidFill>
                          <a:effectLst/>
                          <a:latin typeface="Montserrat" panose="00000500000000000000" pitchFamily="50" charset="0"/>
                        </a:rPr>
                        <a:t>Mid-Market</a:t>
                      </a:r>
                    </a:p>
                  </a:txBody>
                  <a:tcPr marT="0" anchor="ctr">
                    <a:lnL w="9525" cap="flat" cmpd="sng" algn="ctr">
                      <a:noFill/>
                      <a:prstDash val="solid"/>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Montserrat" panose="00000500000000000000" pitchFamily="50" charset="0"/>
                        </a:rPr>
                        <a:t>4</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4902"/>
                      </a:srgbClr>
                    </a:solidFill>
                  </a:tcPr>
                </a:tc>
                <a:tc>
                  <a:txBody>
                    <a:bodyPr/>
                    <a:lstStyle/>
                    <a:p>
                      <a:pPr algn="ctr" fontAlgn="t"/>
                      <a:r>
                        <a:rPr lang="en-US" sz="1000">
                          <a:solidFill>
                            <a:schemeClr val="bg1"/>
                          </a:solidFill>
                          <a:effectLst/>
                          <a:latin typeface="Montserrat" panose="00000500000000000000" pitchFamily="50" charset="0"/>
                        </a:rPr>
                        <a:t>4</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6</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dirty="0">
                          <a:solidFill>
                            <a:schemeClr val="bg1"/>
                          </a:solidFill>
                          <a:effectLst/>
                          <a:latin typeface="Montserrat" panose="00000500000000000000" pitchFamily="50" charset="0"/>
                        </a:rPr>
                        <a:t>6</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Montserrat" panose="00000500000000000000" pitchFamily="50" charset="0"/>
                        </a:rPr>
                        <a:t>8</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8</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Montserrat" panose="00000500000000000000" pitchFamily="50" charset="0"/>
                        </a:rPr>
                        <a:t>10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10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Montserrat" panose="00000500000000000000" pitchFamily="50" charset="0"/>
                        </a:rPr>
                        <a:t>10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12</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12</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12</a:t>
                      </a:r>
                    </a:p>
                  </a:txBody>
                  <a:tcPr marT="0" anchor="ctr">
                    <a:lnL w="3175" cap="flat" cmpd="sng" algn="ctr">
                      <a:noFill/>
                      <a:prstDash val="dash"/>
                      <a:round/>
                      <a:headEnd type="none" w="med" len="med"/>
                      <a:tailEnd type="none" w="med" len="med"/>
                    </a:lnL>
                    <a:lnR w="9525"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874858"/>
                  </a:ext>
                </a:extLst>
              </a:tr>
              <a:tr h="247164">
                <a:tc>
                  <a:txBody>
                    <a:bodyPr/>
                    <a:lstStyle/>
                    <a:p>
                      <a:pPr fontAlgn="t"/>
                      <a:r>
                        <a:rPr lang="en-US" sz="1000">
                          <a:solidFill>
                            <a:schemeClr val="bg1"/>
                          </a:solidFill>
                          <a:effectLst/>
                          <a:latin typeface="Montserrat" panose="00000500000000000000" pitchFamily="50" charset="0"/>
                        </a:rPr>
                        <a:t>Small Enterprise</a:t>
                      </a:r>
                    </a:p>
                  </a:txBody>
                  <a:tcPr marT="0" anchor="ctr">
                    <a:lnL w="9525" cap="flat" cmpd="sng" algn="ctr">
                      <a:noFill/>
                      <a:prstDash val="solid"/>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2</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4902"/>
                      </a:srgbClr>
                    </a:solidFill>
                  </a:tcPr>
                </a:tc>
                <a:tc>
                  <a:txBody>
                    <a:bodyPr/>
                    <a:lstStyle/>
                    <a:p>
                      <a:pPr algn="ctr" fontAlgn="t"/>
                      <a:r>
                        <a:rPr lang="en-US" sz="1000">
                          <a:solidFill>
                            <a:schemeClr val="bg1"/>
                          </a:solidFill>
                          <a:effectLst/>
                          <a:latin typeface="Montserrat" panose="00000500000000000000" pitchFamily="50" charset="0"/>
                        </a:rPr>
                        <a:t>2</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3</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3</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4</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4</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5</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5</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Montserrat" panose="00000500000000000000" pitchFamily="50" charset="0"/>
                        </a:rPr>
                        <a:t>5</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6</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Montserrat" panose="00000500000000000000" pitchFamily="50" charset="0"/>
                        </a:rPr>
                        <a:t>6</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6</a:t>
                      </a:r>
                    </a:p>
                  </a:txBody>
                  <a:tcPr marT="0" anchor="ctr">
                    <a:lnL w="3175" cap="flat" cmpd="sng" algn="ctr">
                      <a:noFill/>
                      <a:prstDash val="dash"/>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2164725"/>
                  </a:ext>
                </a:extLst>
              </a:tr>
              <a:tr h="247164">
                <a:tc>
                  <a:txBody>
                    <a:bodyPr/>
                    <a:lstStyle/>
                    <a:p>
                      <a:pPr fontAlgn="t"/>
                      <a:r>
                        <a:rPr lang="en-US" sz="1000" dirty="0">
                          <a:solidFill>
                            <a:schemeClr val="bg1"/>
                          </a:solidFill>
                          <a:effectLst/>
                          <a:latin typeface="Montserrat" panose="00000500000000000000" pitchFamily="50" charset="0"/>
                        </a:rPr>
                        <a:t>Large Enterprise</a:t>
                      </a:r>
                    </a:p>
                  </a:txBody>
                  <a:tcPr marT="0" anchor="ctr">
                    <a:lnL w="9525" cap="flat" cmpd="sng" algn="ctr">
                      <a:noFill/>
                      <a:prstDash val="solid"/>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1</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4902"/>
                      </a:srgbClr>
                    </a:solidFill>
                  </a:tcPr>
                </a:tc>
                <a:tc>
                  <a:txBody>
                    <a:bodyPr/>
                    <a:lstStyle/>
                    <a:p>
                      <a:pPr algn="ctr" fontAlgn="t"/>
                      <a:r>
                        <a:rPr lang="en-US" sz="1000">
                          <a:solidFill>
                            <a:schemeClr val="bg1"/>
                          </a:solidFill>
                          <a:effectLst/>
                          <a:latin typeface="Montserrat" panose="00000500000000000000" pitchFamily="50" charset="0"/>
                        </a:rPr>
                        <a:t>1</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1</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1</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Montserrat" panose="00000500000000000000" pitchFamily="50" charset="0"/>
                        </a:rPr>
                        <a:t>1</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1</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Montserrat" panose="00000500000000000000" pitchFamily="50" charset="0"/>
                        </a:rPr>
                        <a:t>2</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2</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Montserrat" panose="00000500000000000000" pitchFamily="50" charset="0"/>
                        </a:rPr>
                        <a:t>2</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3</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Montserrat" panose="00000500000000000000" pitchFamily="50" charset="0"/>
                        </a:rPr>
                        <a:t>3</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3</a:t>
                      </a:r>
                    </a:p>
                  </a:txBody>
                  <a:tcPr marT="0" anchor="ctr">
                    <a:lnL w="3175" cap="flat" cmpd="sng" algn="ctr">
                      <a:noFill/>
                      <a:prstDash val="dash"/>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4939386"/>
                  </a:ext>
                </a:extLst>
              </a:tr>
              <a:tr h="247164">
                <a:tc>
                  <a:txBody>
                    <a:bodyPr/>
                    <a:lstStyle/>
                    <a:p>
                      <a:pPr fontAlgn="t"/>
                      <a:endParaRPr lang="en-US" sz="1000" dirty="0">
                        <a:solidFill>
                          <a:schemeClr val="bg1"/>
                        </a:solidFill>
                        <a:effectLst/>
                        <a:latin typeface="Montserrat" panose="00000500000000000000" pitchFamily="50" charset="0"/>
                      </a:endParaRPr>
                    </a:p>
                  </a:txBody>
                  <a:tcPr marT="0" anchor="ctr">
                    <a:lnL w="9525" cap="flat" cmpd="sng" algn="ctr">
                      <a:noFill/>
                      <a:prstDash val="solid"/>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4902"/>
                      </a:srgbClr>
                    </a:solid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9525"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3568550"/>
                  </a:ext>
                </a:extLst>
              </a:tr>
              <a:tr h="250284">
                <a:tc>
                  <a:txBody>
                    <a:bodyPr/>
                    <a:lstStyle/>
                    <a:p>
                      <a:pPr fontAlgn="t"/>
                      <a:r>
                        <a:rPr lang="en-US" sz="1000" b="1" dirty="0">
                          <a:solidFill>
                            <a:schemeClr val="accent2"/>
                          </a:solidFill>
                          <a:effectLst/>
                          <a:latin typeface="Montserrat" panose="00000500000000000000" pitchFamily="50" charset="0"/>
                        </a:rPr>
                        <a:t>APPROXIMATE NEW DISPOSITIONS WEEKLY</a:t>
                      </a:r>
                    </a:p>
                  </a:txBody>
                  <a:tcPr marT="0" marB="91440" anchor="ctr">
                    <a:lnL w="9525" cap="flat" cmpd="sng" algn="ctr">
                      <a:noFill/>
                      <a:prstDash val="solid"/>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4902"/>
                      </a:srgbClr>
                    </a:solid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1835701"/>
                  </a:ext>
                </a:extLst>
              </a:tr>
              <a:tr h="247164">
                <a:tc>
                  <a:txBody>
                    <a:bodyPr/>
                    <a:lstStyle/>
                    <a:p>
                      <a:pPr fontAlgn="t"/>
                      <a:r>
                        <a:rPr lang="en-US" sz="1000">
                          <a:solidFill>
                            <a:schemeClr val="bg1"/>
                          </a:solidFill>
                          <a:effectLst/>
                          <a:latin typeface="Montserrat" panose="00000500000000000000" pitchFamily="50" charset="0"/>
                        </a:rPr>
                        <a:t>Mid-Market</a:t>
                      </a:r>
                    </a:p>
                  </a:txBody>
                  <a:tcPr marT="0" anchor="ctr">
                    <a:lnL w="9525" cap="flat" cmpd="sng" algn="ctr">
                      <a:noFill/>
                      <a:prstDash val="solid"/>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12</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4902"/>
                      </a:srgbClr>
                    </a:solidFill>
                  </a:tcPr>
                </a:tc>
                <a:tc>
                  <a:txBody>
                    <a:bodyPr/>
                    <a:lstStyle/>
                    <a:p>
                      <a:pPr algn="ctr" fontAlgn="t"/>
                      <a:r>
                        <a:rPr lang="en-US" sz="1000">
                          <a:solidFill>
                            <a:schemeClr val="bg1"/>
                          </a:solidFill>
                          <a:effectLst/>
                          <a:latin typeface="Montserrat" panose="00000500000000000000" pitchFamily="50" charset="0"/>
                        </a:rPr>
                        <a:t>12</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18</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18</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24</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24</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Montserrat" panose="00000500000000000000" pitchFamily="50" charset="0"/>
                        </a:rPr>
                        <a:t>30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30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Montserrat" panose="00000500000000000000" pitchFamily="50" charset="0"/>
                        </a:rPr>
                        <a:t>30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36</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Montserrat" panose="00000500000000000000" pitchFamily="50" charset="0"/>
                        </a:rPr>
                        <a:t>36</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36</a:t>
                      </a:r>
                    </a:p>
                  </a:txBody>
                  <a:tcPr marT="0" anchor="ctr">
                    <a:lnL w="3175" cap="flat" cmpd="sng" algn="ctr">
                      <a:noFill/>
                      <a:prstDash val="dash"/>
                      <a:round/>
                      <a:headEnd type="none" w="med" len="med"/>
                      <a:tailEnd type="none" w="med" len="med"/>
                    </a:lnL>
                    <a:lnR w="9525"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8321829"/>
                  </a:ext>
                </a:extLst>
              </a:tr>
              <a:tr h="247164">
                <a:tc>
                  <a:txBody>
                    <a:bodyPr/>
                    <a:lstStyle/>
                    <a:p>
                      <a:pPr fontAlgn="t"/>
                      <a:r>
                        <a:rPr lang="en-US" sz="1000">
                          <a:solidFill>
                            <a:schemeClr val="bg1"/>
                          </a:solidFill>
                          <a:effectLst/>
                          <a:latin typeface="Montserrat" panose="00000500000000000000" pitchFamily="50" charset="0"/>
                        </a:rPr>
                        <a:t>Small Enterprise</a:t>
                      </a:r>
                    </a:p>
                  </a:txBody>
                  <a:tcPr marT="0" anchor="ctr">
                    <a:lnL w="9525" cap="flat" cmpd="sng" algn="ctr">
                      <a:noFill/>
                      <a:prstDash val="solid"/>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Montserrat" panose="00000500000000000000" pitchFamily="50" charset="0"/>
                        </a:rPr>
                        <a:t>6</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4902"/>
                      </a:srgbClr>
                    </a:solidFill>
                  </a:tcPr>
                </a:tc>
                <a:tc>
                  <a:txBody>
                    <a:bodyPr/>
                    <a:lstStyle/>
                    <a:p>
                      <a:pPr algn="ctr" fontAlgn="t"/>
                      <a:r>
                        <a:rPr lang="en-US" sz="1000">
                          <a:solidFill>
                            <a:schemeClr val="bg1"/>
                          </a:solidFill>
                          <a:effectLst/>
                          <a:latin typeface="Montserrat" panose="00000500000000000000" pitchFamily="50" charset="0"/>
                        </a:rPr>
                        <a:t>6</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Montserrat" panose="00000500000000000000" pitchFamily="50" charset="0"/>
                        </a:rPr>
                        <a:t>9</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9</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12</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12</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15</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15</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15</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18</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18</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18</a:t>
                      </a:r>
                    </a:p>
                  </a:txBody>
                  <a:tcPr marT="0" anchor="ctr">
                    <a:lnL w="3175" cap="flat" cmpd="sng" algn="ctr">
                      <a:noFill/>
                      <a:prstDash val="dash"/>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5413756"/>
                  </a:ext>
                </a:extLst>
              </a:tr>
              <a:tr h="247164">
                <a:tc>
                  <a:txBody>
                    <a:bodyPr/>
                    <a:lstStyle/>
                    <a:p>
                      <a:pPr fontAlgn="t"/>
                      <a:r>
                        <a:rPr lang="en-US" sz="1000" dirty="0">
                          <a:solidFill>
                            <a:schemeClr val="bg1"/>
                          </a:solidFill>
                          <a:effectLst/>
                          <a:latin typeface="Montserrat" panose="00000500000000000000" pitchFamily="50" charset="0"/>
                        </a:rPr>
                        <a:t>Large Enterprise</a:t>
                      </a:r>
                    </a:p>
                  </a:txBody>
                  <a:tcPr marT="0" anchor="ctr">
                    <a:lnL w="9525" cap="flat" cmpd="sng" algn="ctr">
                      <a:noFill/>
                      <a:prstDash val="solid"/>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3</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4902"/>
                      </a:srgbClr>
                    </a:solidFill>
                  </a:tcPr>
                </a:tc>
                <a:tc>
                  <a:txBody>
                    <a:bodyPr/>
                    <a:lstStyle/>
                    <a:p>
                      <a:pPr algn="ctr" fontAlgn="t"/>
                      <a:r>
                        <a:rPr lang="en-US" sz="1000">
                          <a:solidFill>
                            <a:schemeClr val="bg1"/>
                          </a:solidFill>
                          <a:effectLst/>
                          <a:latin typeface="Montserrat" panose="00000500000000000000" pitchFamily="50" charset="0"/>
                        </a:rPr>
                        <a:t>3</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3</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3</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Montserrat" panose="00000500000000000000" pitchFamily="50" charset="0"/>
                        </a:rPr>
                        <a:t>3</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3</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6</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6</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Montserrat" panose="00000500000000000000" pitchFamily="50" charset="0"/>
                        </a:rPr>
                        <a:t>6</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9</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Montserrat" panose="00000500000000000000" pitchFamily="50" charset="0"/>
                        </a:rPr>
                        <a:t>9</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9</a:t>
                      </a:r>
                    </a:p>
                  </a:txBody>
                  <a:tcPr marT="0" anchor="ctr">
                    <a:lnL w="3175" cap="flat" cmpd="sng" algn="ctr">
                      <a:noFill/>
                      <a:prstDash val="dash"/>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6775158"/>
                  </a:ext>
                </a:extLst>
              </a:tr>
              <a:tr h="247164">
                <a:tc>
                  <a:txBody>
                    <a:bodyPr/>
                    <a:lstStyle/>
                    <a:p>
                      <a:pPr fontAlgn="t"/>
                      <a:endParaRPr lang="en-US" sz="1000">
                        <a:solidFill>
                          <a:schemeClr val="bg1"/>
                        </a:solidFill>
                        <a:effectLst/>
                        <a:latin typeface="Montserrat" panose="00000500000000000000" pitchFamily="50" charset="0"/>
                      </a:endParaRPr>
                    </a:p>
                  </a:txBody>
                  <a:tcPr marT="0" anchor="ctr">
                    <a:lnL w="9525" cap="flat" cmpd="sng" algn="ctr">
                      <a:noFill/>
                      <a:prstDash val="solid"/>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4902"/>
                      </a:srgbClr>
                    </a:solid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9525"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2285040"/>
                  </a:ext>
                </a:extLst>
              </a:tr>
              <a:tr h="250284">
                <a:tc>
                  <a:txBody>
                    <a:bodyPr/>
                    <a:lstStyle/>
                    <a:p>
                      <a:pPr fontAlgn="t"/>
                      <a:r>
                        <a:rPr lang="en-US" sz="1000" b="1" dirty="0">
                          <a:solidFill>
                            <a:schemeClr val="accent2"/>
                          </a:solidFill>
                          <a:effectLst/>
                          <a:latin typeface="Montserrat" panose="00000500000000000000" pitchFamily="50" charset="0"/>
                        </a:rPr>
                        <a:t>APPROXIMATE NEW LEADS WEEKLY</a:t>
                      </a:r>
                    </a:p>
                  </a:txBody>
                  <a:tcPr marT="0" marB="91440" anchor="ctr">
                    <a:lnL w="9525" cap="flat" cmpd="sng" algn="ctr">
                      <a:noFill/>
                      <a:prstDash val="solid"/>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4902"/>
                      </a:srgbClr>
                    </a:solid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dirty="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endParaRPr lang="en-US" sz="1000">
                        <a:solidFill>
                          <a:schemeClr val="bg1"/>
                        </a:solidFill>
                        <a:effectLst/>
                        <a:latin typeface="Montserrat" panose="00000500000000000000" pitchFamily="50" charset="0"/>
                      </a:endParaRPr>
                    </a:p>
                  </a:txBody>
                  <a:tcPr marT="0" anchor="ctr">
                    <a:lnL w="3175" cap="flat" cmpd="sng" algn="ctr">
                      <a:noFill/>
                      <a:prstDash val="dash"/>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3021969"/>
                  </a:ext>
                </a:extLst>
              </a:tr>
              <a:tr h="247164">
                <a:tc>
                  <a:txBody>
                    <a:bodyPr/>
                    <a:lstStyle/>
                    <a:p>
                      <a:pPr fontAlgn="t"/>
                      <a:r>
                        <a:rPr lang="en-US" sz="1000">
                          <a:solidFill>
                            <a:schemeClr val="bg1"/>
                          </a:solidFill>
                          <a:effectLst/>
                          <a:latin typeface="Montserrat" panose="00000500000000000000" pitchFamily="50" charset="0"/>
                        </a:rPr>
                        <a:t>Mid-Market</a:t>
                      </a:r>
                    </a:p>
                  </a:txBody>
                  <a:tcPr marT="0" anchor="ctr">
                    <a:lnL w="9525" cap="flat" cmpd="sng" algn="ctr">
                      <a:noFill/>
                      <a:prstDash val="solid"/>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80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4902"/>
                      </a:srgbClr>
                    </a:solidFill>
                  </a:tcPr>
                </a:tc>
                <a:tc>
                  <a:txBody>
                    <a:bodyPr/>
                    <a:lstStyle/>
                    <a:p>
                      <a:pPr algn="ctr" fontAlgn="t"/>
                      <a:r>
                        <a:rPr lang="en-US" sz="1000">
                          <a:solidFill>
                            <a:schemeClr val="bg1"/>
                          </a:solidFill>
                          <a:effectLst/>
                          <a:latin typeface="Montserrat" panose="00000500000000000000" pitchFamily="50" charset="0"/>
                        </a:rPr>
                        <a:t>80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120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120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Montserrat" panose="00000500000000000000" pitchFamily="50" charset="0"/>
                        </a:rPr>
                        <a:t>160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dirty="0">
                          <a:solidFill>
                            <a:schemeClr val="bg1"/>
                          </a:solidFill>
                          <a:effectLst/>
                          <a:latin typeface="Montserrat" panose="00000500000000000000" pitchFamily="50" charset="0"/>
                        </a:rPr>
                        <a:t>160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200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200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200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240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240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dirty="0">
                          <a:solidFill>
                            <a:schemeClr val="bg1"/>
                          </a:solidFill>
                          <a:effectLst/>
                          <a:latin typeface="Montserrat" panose="00000500000000000000" pitchFamily="50" charset="0"/>
                        </a:rPr>
                        <a:t>240</a:t>
                      </a:r>
                    </a:p>
                  </a:txBody>
                  <a:tcPr marT="0" anchor="ctr">
                    <a:lnL w="3175" cap="flat" cmpd="sng" algn="ctr">
                      <a:noFill/>
                      <a:prstDash val="dash"/>
                      <a:round/>
                      <a:headEnd type="none" w="med" len="med"/>
                      <a:tailEnd type="none" w="med" len="med"/>
                    </a:lnL>
                    <a:lnR w="9525"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9948726"/>
                  </a:ext>
                </a:extLst>
              </a:tr>
              <a:tr h="247164">
                <a:tc>
                  <a:txBody>
                    <a:bodyPr/>
                    <a:lstStyle/>
                    <a:p>
                      <a:pPr fontAlgn="t"/>
                      <a:r>
                        <a:rPr lang="en-US" sz="1000">
                          <a:solidFill>
                            <a:schemeClr val="bg1"/>
                          </a:solidFill>
                          <a:effectLst/>
                          <a:latin typeface="Montserrat" panose="00000500000000000000" pitchFamily="50" charset="0"/>
                        </a:rPr>
                        <a:t>Small Enterprise</a:t>
                      </a:r>
                    </a:p>
                  </a:txBody>
                  <a:tcPr marT="0" anchor="ctr">
                    <a:lnL w="9525" cap="flat" cmpd="sng" algn="ctr">
                      <a:noFill/>
                      <a:prstDash val="solid"/>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40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4902"/>
                      </a:srgbClr>
                    </a:solidFill>
                  </a:tcPr>
                </a:tc>
                <a:tc>
                  <a:txBody>
                    <a:bodyPr/>
                    <a:lstStyle/>
                    <a:p>
                      <a:pPr algn="ctr" fontAlgn="t"/>
                      <a:r>
                        <a:rPr lang="en-US" sz="1000">
                          <a:solidFill>
                            <a:schemeClr val="bg1"/>
                          </a:solidFill>
                          <a:effectLst/>
                          <a:latin typeface="Montserrat" panose="00000500000000000000" pitchFamily="50" charset="0"/>
                        </a:rPr>
                        <a:t>40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60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dirty="0">
                          <a:solidFill>
                            <a:schemeClr val="bg1"/>
                          </a:solidFill>
                          <a:effectLst/>
                          <a:latin typeface="Montserrat" panose="00000500000000000000" pitchFamily="50" charset="0"/>
                        </a:rPr>
                        <a:t>60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80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80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100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100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100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120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Montserrat" panose="00000500000000000000" pitchFamily="50" charset="0"/>
                        </a:rPr>
                        <a:t>120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a:solidFill>
                            <a:schemeClr val="bg1"/>
                          </a:solidFill>
                          <a:effectLst/>
                          <a:latin typeface="Montserrat" panose="00000500000000000000" pitchFamily="50" charset="0"/>
                        </a:rPr>
                        <a:t>120</a:t>
                      </a:r>
                    </a:p>
                  </a:txBody>
                  <a:tcPr marT="0" anchor="ctr">
                    <a:lnL w="3175" cap="flat" cmpd="sng" algn="ctr">
                      <a:noFill/>
                      <a:prstDash val="dash"/>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4691149"/>
                  </a:ext>
                </a:extLst>
              </a:tr>
              <a:tr h="247164">
                <a:tc>
                  <a:txBody>
                    <a:bodyPr/>
                    <a:lstStyle/>
                    <a:p>
                      <a:pPr fontAlgn="t"/>
                      <a:r>
                        <a:rPr lang="en-US" sz="1000" dirty="0">
                          <a:solidFill>
                            <a:schemeClr val="bg1"/>
                          </a:solidFill>
                          <a:effectLst/>
                          <a:latin typeface="Montserrat" panose="00000500000000000000" pitchFamily="50" charset="0"/>
                        </a:rPr>
                        <a:t>large Enterprise</a:t>
                      </a:r>
                    </a:p>
                  </a:txBody>
                  <a:tcPr marT="0" anchor="ctr">
                    <a:lnL w="9525" cap="flat" cmpd="sng" algn="ctr">
                      <a:noFill/>
                      <a:prstDash val="solid"/>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20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4902"/>
                      </a:srgbClr>
                    </a:solidFill>
                  </a:tcPr>
                </a:tc>
                <a:tc>
                  <a:txBody>
                    <a:bodyPr/>
                    <a:lstStyle/>
                    <a:p>
                      <a:pPr algn="ctr" fontAlgn="t"/>
                      <a:r>
                        <a:rPr lang="en-US" sz="1000" dirty="0">
                          <a:solidFill>
                            <a:schemeClr val="bg1"/>
                          </a:solidFill>
                          <a:effectLst/>
                          <a:latin typeface="Montserrat" panose="00000500000000000000" pitchFamily="50" charset="0"/>
                        </a:rPr>
                        <a:t>20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20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dirty="0">
                          <a:solidFill>
                            <a:schemeClr val="bg1"/>
                          </a:solidFill>
                          <a:effectLst/>
                          <a:latin typeface="Montserrat" panose="00000500000000000000" pitchFamily="50" charset="0"/>
                        </a:rPr>
                        <a:t>20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20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dirty="0">
                          <a:solidFill>
                            <a:schemeClr val="bg1"/>
                          </a:solidFill>
                          <a:effectLst/>
                          <a:latin typeface="Montserrat" panose="00000500000000000000" pitchFamily="50" charset="0"/>
                        </a:rPr>
                        <a:t>20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40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dirty="0">
                          <a:solidFill>
                            <a:schemeClr val="bg1"/>
                          </a:solidFill>
                          <a:effectLst/>
                          <a:latin typeface="Montserrat" panose="00000500000000000000" pitchFamily="50" charset="0"/>
                        </a:rPr>
                        <a:t>40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40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dirty="0">
                          <a:solidFill>
                            <a:schemeClr val="bg1"/>
                          </a:solidFill>
                          <a:effectLst/>
                          <a:latin typeface="Montserrat" panose="00000500000000000000" pitchFamily="50" charset="0"/>
                        </a:rPr>
                        <a:t>60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Montserrat" panose="00000500000000000000" pitchFamily="50" charset="0"/>
                        </a:rPr>
                        <a:t>60</a:t>
                      </a:r>
                    </a:p>
                  </a:txBody>
                  <a:tcPr marT="0" anchor="ctr">
                    <a:lnL w="3175" cap="flat" cmpd="sng" algn="ctr">
                      <a:noFill/>
                      <a:prstDash val="dash"/>
                      <a:round/>
                      <a:headEnd type="none" w="med" len="med"/>
                      <a:tailEnd type="none" w="med" len="med"/>
                    </a:lnL>
                    <a:lnR w="3175" cap="flat" cmpd="sng" algn="ctr">
                      <a:no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8485A8">
                        <a:alpha val="15000"/>
                      </a:srgbClr>
                    </a:solidFill>
                  </a:tcPr>
                </a:tc>
                <a:tc>
                  <a:txBody>
                    <a:bodyPr/>
                    <a:lstStyle/>
                    <a:p>
                      <a:pPr algn="ctr" fontAlgn="t"/>
                      <a:r>
                        <a:rPr lang="en-US" sz="1000" dirty="0">
                          <a:solidFill>
                            <a:schemeClr val="bg1"/>
                          </a:solidFill>
                          <a:effectLst/>
                          <a:latin typeface="Montserrat" panose="00000500000000000000" pitchFamily="50" charset="0"/>
                        </a:rPr>
                        <a:t>60</a:t>
                      </a:r>
                    </a:p>
                  </a:txBody>
                  <a:tcPr marT="0" anchor="ctr">
                    <a:lnL w="3175" cap="flat" cmpd="sng" algn="ctr">
                      <a:noFill/>
                      <a:prstDash val="dash"/>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4322332"/>
                  </a:ext>
                </a:extLst>
              </a:tr>
            </a:tbl>
          </a:graphicData>
        </a:graphic>
      </p:graphicFrame>
      <p:sp>
        <p:nvSpPr>
          <p:cNvPr id="7" name="TextBox 6">
            <a:extLst>
              <a:ext uri="{FF2B5EF4-FFF2-40B4-BE49-F238E27FC236}">
                <a16:creationId xmlns:a16="http://schemas.microsoft.com/office/drawing/2014/main" id="{BCCD4047-B1DF-47D4-B697-A45660E2807F}"/>
              </a:ext>
            </a:extLst>
          </p:cNvPr>
          <p:cNvSpPr txBox="1"/>
          <p:nvPr/>
        </p:nvSpPr>
        <p:spPr>
          <a:xfrm>
            <a:off x="1987343" y="404540"/>
            <a:ext cx="8217313" cy="553998"/>
          </a:xfrm>
          <a:prstGeom prst="rect">
            <a:avLst/>
          </a:prstGeom>
          <a:noFill/>
        </p:spPr>
        <p:txBody>
          <a:bodyPr wrap="none" rtlCol="0">
            <a:spAutoFit/>
          </a:bodyPr>
          <a:lstStyle>
            <a:defPPr>
              <a:defRPr lang="en-US"/>
            </a:defPPr>
            <a:lvl1pPr algn="ctr">
              <a:defRPr sz="3500">
                <a:solidFill>
                  <a:schemeClr val="accent2"/>
                </a:solidFill>
                <a:latin typeface="Montserrat" panose="00000500000000000000" pitchFamily="50" charset="0"/>
              </a:defRPr>
            </a:lvl1pPr>
          </a:lstStyle>
          <a:p>
            <a:r>
              <a:rPr lang="en-US" sz="3000" dirty="0">
                <a:gradFill>
                  <a:gsLst>
                    <a:gs pos="64000">
                      <a:schemeClr val="bg2"/>
                    </a:gs>
                    <a:gs pos="0">
                      <a:schemeClr val="accent4"/>
                    </a:gs>
                  </a:gsLst>
                  <a:path path="circle">
                    <a:fillToRect r="100000" b="100000"/>
                  </a:path>
                </a:gradFill>
              </a:rPr>
              <a:t>MONTHLY &amp; WEEKLY PROGRESS MODEL</a:t>
            </a:r>
          </a:p>
        </p:txBody>
      </p:sp>
    </p:spTree>
    <p:extLst>
      <p:ext uri="{BB962C8B-B14F-4D97-AF65-F5344CB8AC3E}">
        <p14:creationId xmlns:p14="http://schemas.microsoft.com/office/powerpoint/2010/main" val="2200017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F22AD15-C1A5-4B23-9E10-F56EA81293FF}"/>
              </a:ext>
            </a:extLst>
          </p:cNvPr>
          <p:cNvSpPr/>
          <p:nvPr/>
        </p:nvSpPr>
        <p:spPr>
          <a:xfrm>
            <a:off x="787398" y="5913502"/>
            <a:ext cx="10617201" cy="489979"/>
          </a:xfrm>
          <a:prstGeom prst="roundRect">
            <a:avLst/>
          </a:prstGeom>
          <a:gradFill flip="none" rotWithShape="1">
            <a:gsLst>
              <a:gs pos="100000">
                <a:schemeClr val="accent2">
                  <a:alpha val="40000"/>
                </a:schemeClr>
              </a:gs>
              <a:gs pos="0">
                <a:schemeClr val="accent1">
                  <a:lumMod val="50000"/>
                  <a:lumOff val="50000"/>
                  <a:alpha val="4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810DBE5-439E-4641-8002-2B5D38ACDD6A}"/>
              </a:ext>
            </a:extLst>
          </p:cNvPr>
          <p:cNvSpPr txBox="1"/>
          <p:nvPr/>
        </p:nvSpPr>
        <p:spPr>
          <a:xfrm>
            <a:off x="2726328" y="282240"/>
            <a:ext cx="6739345" cy="630942"/>
          </a:xfrm>
          <a:prstGeom prst="rect">
            <a:avLst/>
          </a:prstGeom>
          <a:noFill/>
        </p:spPr>
        <p:txBody>
          <a:bodyPr wrap="none" rtlCol="0">
            <a:spAutoFit/>
          </a:bodyPr>
          <a:lstStyle/>
          <a:p>
            <a:pPr algn="ctr"/>
            <a:r>
              <a:rPr lang="en-US" sz="3500" dirty="0">
                <a:gradFill>
                  <a:gsLst>
                    <a:gs pos="64000">
                      <a:schemeClr val="bg2"/>
                    </a:gs>
                    <a:gs pos="0">
                      <a:schemeClr val="accent4"/>
                    </a:gs>
                  </a:gsLst>
                  <a:path path="circle">
                    <a:fillToRect r="100000" b="100000"/>
                  </a:path>
                </a:gradFill>
                <a:latin typeface="Montserrat" panose="00000500000000000000" pitchFamily="50" charset="0"/>
              </a:rPr>
              <a:t>ABM READINESS CHECKLIST</a:t>
            </a:r>
          </a:p>
        </p:txBody>
      </p:sp>
      <p:graphicFrame>
        <p:nvGraphicFramePr>
          <p:cNvPr id="7" name="Table 6">
            <a:extLst>
              <a:ext uri="{FF2B5EF4-FFF2-40B4-BE49-F238E27FC236}">
                <a16:creationId xmlns:a16="http://schemas.microsoft.com/office/drawing/2014/main" id="{90492CC3-F18C-4780-8BB0-3A432BA83EA4}"/>
              </a:ext>
            </a:extLst>
          </p:cNvPr>
          <p:cNvGraphicFramePr>
            <a:graphicFrameLocks noGrp="1"/>
          </p:cNvGraphicFramePr>
          <p:nvPr>
            <p:extLst>
              <p:ext uri="{D42A27DB-BD31-4B8C-83A1-F6EECF244321}">
                <p14:modId xmlns:p14="http://schemas.microsoft.com/office/powerpoint/2010/main" val="3759091246"/>
              </p:ext>
            </p:extLst>
          </p:nvPr>
        </p:nvGraphicFramePr>
        <p:xfrm>
          <a:off x="787400" y="1226535"/>
          <a:ext cx="10617201" cy="5176945"/>
        </p:xfrm>
        <a:graphic>
          <a:graphicData uri="http://schemas.openxmlformats.org/drawingml/2006/table">
            <a:tbl>
              <a:tblPr/>
              <a:tblGrid>
                <a:gridCol w="7514771">
                  <a:extLst>
                    <a:ext uri="{9D8B030D-6E8A-4147-A177-3AD203B41FA5}">
                      <a16:colId xmlns:a16="http://schemas.microsoft.com/office/drawing/2014/main" val="655605541"/>
                    </a:ext>
                  </a:extLst>
                </a:gridCol>
                <a:gridCol w="1596572">
                  <a:extLst>
                    <a:ext uri="{9D8B030D-6E8A-4147-A177-3AD203B41FA5}">
                      <a16:colId xmlns:a16="http://schemas.microsoft.com/office/drawing/2014/main" val="1995244573"/>
                    </a:ext>
                  </a:extLst>
                </a:gridCol>
                <a:gridCol w="1505858">
                  <a:extLst>
                    <a:ext uri="{9D8B030D-6E8A-4147-A177-3AD203B41FA5}">
                      <a16:colId xmlns:a16="http://schemas.microsoft.com/office/drawing/2014/main" val="861602056"/>
                    </a:ext>
                  </a:extLst>
                </a:gridCol>
              </a:tblGrid>
              <a:tr h="728572">
                <a:tc>
                  <a:txBody>
                    <a:bodyPr/>
                    <a:lstStyle/>
                    <a:p>
                      <a:pPr fontAlgn="t">
                        <a:lnSpc>
                          <a:spcPts val="1600"/>
                        </a:lnSpc>
                      </a:pPr>
                      <a:endParaRPr lang="en-US" sz="1000" dirty="0">
                        <a:solidFill>
                          <a:schemeClr val="bg1"/>
                        </a:solidFill>
                        <a:effectLst/>
                        <a:latin typeface="Montserrat" panose="00000500000000000000" pitchFamily="50" charset="0"/>
                      </a:endParaRPr>
                    </a:p>
                  </a:txBody>
                  <a:tcPr marL="182880" marR="182880" marT="0" marB="91440" anchor="ctr">
                    <a:lnL w="9525" cap="flat" cmpd="sng" algn="ctr">
                      <a:noFill/>
                      <a:prstDash val="solid"/>
                      <a:round/>
                      <a:headEnd type="none" w="med" len="med"/>
                      <a:tailEnd type="none" w="med" len="med"/>
                    </a:lnL>
                    <a:lnR w="6350"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600"/>
                        </a:lnSpc>
                      </a:pPr>
                      <a:r>
                        <a:rPr lang="en-US" sz="1000" b="1" dirty="0">
                          <a:solidFill>
                            <a:schemeClr val="accent2"/>
                          </a:solidFill>
                          <a:effectLst/>
                          <a:latin typeface="Montserrat" panose="00000500000000000000" pitchFamily="50" charset="0"/>
                        </a:rPr>
                        <a:t>Agree </a:t>
                      </a:r>
                    </a:p>
                    <a:p>
                      <a:pPr algn="ctr" fontAlgn="t">
                        <a:lnSpc>
                          <a:spcPts val="1600"/>
                        </a:lnSpc>
                      </a:pPr>
                      <a:r>
                        <a:rPr lang="en-US" sz="1000" b="1" dirty="0">
                          <a:solidFill>
                            <a:schemeClr val="accent2"/>
                          </a:solidFill>
                          <a:effectLst/>
                          <a:latin typeface="Montserrat" panose="00000500000000000000" pitchFamily="50" charset="0"/>
                        </a:rPr>
                        <a:t>(enter "1" if yes)</a:t>
                      </a:r>
                    </a:p>
                  </a:txBody>
                  <a:tcPr marL="39201" marR="39201" marT="0" marB="91440" anchor="ctr">
                    <a:lnL w="6350" cap="flat" cmpd="sng" algn="ctr">
                      <a:solidFill>
                        <a:schemeClr val="accent2"/>
                      </a:solidFill>
                      <a:prstDash val="dash"/>
                      <a:round/>
                      <a:headEnd type="none" w="med" len="med"/>
                      <a:tailEnd type="none" w="med" len="med"/>
                    </a:lnL>
                    <a:lnR w="6350" cap="flat" cmpd="sng" algn="ctr">
                      <a:solidFill>
                        <a:schemeClr val="accent2"/>
                      </a:solidFill>
                      <a:prstDash val="dash"/>
                      <a:round/>
                      <a:headEnd type="none" w="med" len="med"/>
                      <a:tailEnd type="none" w="med" len="med"/>
                    </a:lnR>
                    <a:lnT w="9525"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15000"/>
                      </a:schemeClr>
                    </a:solidFill>
                  </a:tcPr>
                </a:tc>
                <a:tc>
                  <a:txBody>
                    <a:bodyPr/>
                    <a:lstStyle/>
                    <a:p>
                      <a:pPr algn="ctr" fontAlgn="t">
                        <a:lnSpc>
                          <a:spcPts val="1600"/>
                        </a:lnSpc>
                      </a:pPr>
                      <a:r>
                        <a:rPr lang="en-US" sz="1000" b="1" dirty="0">
                          <a:solidFill>
                            <a:schemeClr val="accent2"/>
                          </a:solidFill>
                          <a:effectLst/>
                          <a:latin typeface="Montserrat" panose="00000500000000000000" pitchFamily="50" charset="0"/>
                        </a:rPr>
                        <a:t>Disagree </a:t>
                      </a:r>
                    </a:p>
                    <a:p>
                      <a:pPr algn="ctr" fontAlgn="t">
                        <a:lnSpc>
                          <a:spcPts val="1600"/>
                        </a:lnSpc>
                      </a:pPr>
                      <a:r>
                        <a:rPr lang="en-US" sz="1000" b="1" dirty="0">
                          <a:solidFill>
                            <a:schemeClr val="accent2"/>
                          </a:solidFill>
                          <a:effectLst/>
                          <a:latin typeface="Montserrat" panose="00000500000000000000" pitchFamily="50" charset="0"/>
                        </a:rPr>
                        <a:t>(enter "1" if yes)</a:t>
                      </a:r>
                    </a:p>
                  </a:txBody>
                  <a:tcPr marL="39201" marR="39201" marT="0" marB="91440" anchor="ctr">
                    <a:lnL w="6350" cap="flat" cmpd="sng" algn="ctr">
                      <a:solidFill>
                        <a:schemeClr val="accent2"/>
                      </a:solidFill>
                      <a:prstDash val="dash"/>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693372"/>
                  </a:ext>
                </a:extLst>
              </a:tr>
              <a:tr h="482805">
                <a:tc>
                  <a:txBody>
                    <a:bodyPr/>
                    <a:lstStyle/>
                    <a:p>
                      <a:pPr fontAlgn="t">
                        <a:lnSpc>
                          <a:spcPts val="1600"/>
                        </a:lnSpc>
                      </a:pPr>
                      <a:r>
                        <a:rPr lang="en-US" sz="1000" dirty="0">
                          <a:solidFill>
                            <a:schemeClr val="bg1"/>
                          </a:solidFill>
                          <a:effectLst/>
                          <a:latin typeface="Montserrat" panose="00000500000000000000" pitchFamily="50" charset="0"/>
                        </a:rPr>
                        <a:t>My product or service includes complex buying decisions which involve multiple decision maker(s), influencers and users.</a:t>
                      </a:r>
                    </a:p>
                  </a:txBody>
                  <a:tcPr marL="182880" marR="182880" marT="0" marB="91440" anchor="ctr">
                    <a:lnL w="9525" cap="flat" cmpd="sng" algn="ctr">
                      <a:noFill/>
                      <a:prstDash val="solid"/>
                      <a:round/>
                      <a:headEnd type="none" w="med" len="med"/>
                      <a:tailEnd type="none" w="med" len="med"/>
                    </a:lnL>
                    <a:lnR w="6350" cap="flat" cmpd="sng" algn="ctr">
                      <a:solidFill>
                        <a:schemeClr val="accent2"/>
                      </a:solidFill>
                      <a:prstDash val="dash"/>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ct val="100000"/>
                        </a:lnSpc>
                      </a:pPr>
                      <a:r>
                        <a:rPr lang="en-US" sz="1000" dirty="0">
                          <a:solidFill>
                            <a:schemeClr val="bg1"/>
                          </a:solidFill>
                          <a:effectLst/>
                          <a:latin typeface="Montserrat" panose="00000500000000000000" pitchFamily="50" charset="0"/>
                        </a:rPr>
                        <a:t>1</a:t>
                      </a:r>
                    </a:p>
                  </a:txBody>
                  <a:tcPr marL="39201" marR="39201" marT="0" marB="0" anchor="ctr">
                    <a:lnL w="6350" cap="flat" cmpd="sng" algn="ctr">
                      <a:solidFill>
                        <a:schemeClr val="accent2"/>
                      </a:solidFill>
                      <a:prstDash val="dash"/>
                      <a:round/>
                      <a:headEnd type="none" w="med" len="med"/>
                      <a:tailEnd type="none" w="med" len="med"/>
                    </a:lnL>
                    <a:lnR w="6350" cap="flat" cmpd="sng" algn="ctr">
                      <a:solidFill>
                        <a:schemeClr val="accent2"/>
                      </a:solidFill>
                      <a:prstDash val="dash"/>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15000"/>
                      </a:schemeClr>
                    </a:solidFill>
                  </a:tcPr>
                </a:tc>
                <a:tc>
                  <a:txBody>
                    <a:bodyPr/>
                    <a:lstStyle/>
                    <a:p>
                      <a:pPr algn="ctr" fontAlgn="t">
                        <a:lnSpc>
                          <a:spcPct val="100000"/>
                        </a:lnSpc>
                      </a:pPr>
                      <a:r>
                        <a:rPr lang="en-US" sz="1000" dirty="0">
                          <a:solidFill>
                            <a:schemeClr val="bg1"/>
                          </a:solidFill>
                          <a:effectLst/>
                          <a:latin typeface="Montserrat" panose="00000500000000000000" pitchFamily="50" charset="0"/>
                        </a:rPr>
                        <a:t>0</a:t>
                      </a:r>
                    </a:p>
                  </a:txBody>
                  <a:tcPr marL="39201" marR="39201" marT="0" marB="0" anchor="ctr">
                    <a:lnL w="6350" cap="flat" cmpd="sng" algn="ctr">
                      <a:solidFill>
                        <a:schemeClr val="accent2"/>
                      </a:solidFill>
                      <a:prstDash val="dash"/>
                      <a:round/>
                      <a:headEnd type="none" w="med" len="med"/>
                      <a:tailEnd type="none" w="med" len="med"/>
                    </a:lnL>
                    <a:lnR w="9525"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4162554"/>
                  </a:ext>
                </a:extLst>
              </a:tr>
              <a:tr h="482805">
                <a:tc>
                  <a:txBody>
                    <a:bodyPr/>
                    <a:lstStyle/>
                    <a:p>
                      <a:pPr fontAlgn="t">
                        <a:lnSpc>
                          <a:spcPts val="1600"/>
                        </a:lnSpc>
                      </a:pPr>
                      <a:r>
                        <a:rPr lang="en-US" sz="1000" dirty="0">
                          <a:solidFill>
                            <a:schemeClr val="bg1"/>
                          </a:solidFill>
                          <a:effectLst/>
                          <a:latin typeface="Montserrat" panose="00000500000000000000" pitchFamily="50" charset="0"/>
                        </a:rPr>
                        <a:t>My product or service has a higher price point which requires sign-off beyond a credit card payment.</a:t>
                      </a:r>
                    </a:p>
                  </a:txBody>
                  <a:tcPr marL="182880" marR="182880" marT="0" marB="91440" anchor="ctr">
                    <a:lnL w="9525" cap="flat" cmpd="sng" algn="ctr">
                      <a:noFill/>
                      <a:prstDash val="solid"/>
                      <a:round/>
                      <a:headEnd type="none" w="med" len="med"/>
                      <a:tailEnd type="none" w="med" len="med"/>
                    </a:lnL>
                    <a:lnR w="6350" cap="flat" cmpd="sng" algn="ctr">
                      <a:solidFill>
                        <a:schemeClr val="accent2"/>
                      </a:solidFill>
                      <a:prstDash val="dash"/>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ct val="100000"/>
                        </a:lnSpc>
                      </a:pPr>
                      <a:r>
                        <a:rPr lang="en-US" sz="1000" dirty="0">
                          <a:solidFill>
                            <a:schemeClr val="bg1"/>
                          </a:solidFill>
                          <a:effectLst/>
                          <a:latin typeface="Montserrat" panose="00000500000000000000" pitchFamily="50" charset="0"/>
                        </a:rPr>
                        <a:t>0</a:t>
                      </a:r>
                    </a:p>
                  </a:txBody>
                  <a:tcPr marL="39201" marR="39201" marT="0" marB="0" anchor="ctr">
                    <a:lnL w="6350" cap="flat" cmpd="sng" algn="ctr">
                      <a:solidFill>
                        <a:schemeClr val="accent2"/>
                      </a:solidFill>
                      <a:prstDash val="dash"/>
                      <a:round/>
                      <a:headEnd type="none" w="med" len="med"/>
                      <a:tailEnd type="none" w="med" len="med"/>
                    </a:lnL>
                    <a:lnR w="6350" cap="flat" cmpd="sng" algn="ctr">
                      <a:solidFill>
                        <a:schemeClr val="accent2"/>
                      </a:solidFill>
                      <a:prstDash val="dash"/>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15000"/>
                      </a:schemeClr>
                    </a:solidFill>
                  </a:tcPr>
                </a:tc>
                <a:tc>
                  <a:txBody>
                    <a:bodyPr/>
                    <a:lstStyle/>
                    <a:p>
                      <a:pPr algn="ctr" fontAlgn="t">
                        <a:lnSpc>
                          <a:spcPct val="100000"/>
                        </a:lnSpc>
                      </a:pPr>
                      <a:r>
                        <a:rPr lang="en-US" sz="1000" dirty="0">
                          <a:solidFill>
                            <a:schemeClr val="bg1"/>
                          </a:solidFill>
                          <a:effectLst/>
                          <a:latin typeface="Montserrat" panose="00000500000000000000" pitchFamily="50" charset="0"/>
                        </a:rPr>
                        <a:t>1</a:t>
                      </a:r>
                    </a:p>
                  </a:txBody>
                  <a:tcPr marL="39201" marR="39201" marT="0" marB="0" anchor="ctr">
                    <a:lnL w="6350" cap="flat" cmpd="sng" algn="ctr">
                      <a:solidFill>
                        <a:schemeClr val="accent2"/>
                      </a:solidFill>
                      <a:prstDash val="dash"/>
                      <a:round/>
                      <a:headEnd type="none" w="med" len="med"/>
                      <a:tailEnd type="none" w="med" len="med"/>
                    </a:lnL>
                    <a:lnR w="9525"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2164694"/>
                  </a:ext>
                </a:extLst>
              </a:tr>
              <a:tr h="482805">
                <a:tc>
                  <a:txBody>
                    <a:bodyPr/>
                    <a:lstStyle/>
                    <a:p>
                      <a:pPr fontAlgn="t">
                        <a:lnSpc>
                          <a:spcPts val="1600"/>
                        </a:lnSpc>
                      </a:pPr>
                      <a:r>
                        <a:rPr lang="en-US" sz="1000" dirty="0">
                          <a:solidFill>
                            <a:schemeClr val="bg1"/>
                          </a:solidFill>
                          <a:effectLst/>
                          <a:latin typeface="Montserrat" panose="00000500000000000000" pitchFamily="50" charset="0"/>
                        </a:rPr>
                        <a:t>The potential value of bringing on a new target account is strong, with a high lifetime value and a larger ROI payoff over time.</a:t>
                      </a:r>
                    </a:p>
                  </a:txBody>
                  <a:tcPr marL="182880" marR="182880" marT="0" marB="91440" anchor="ctr">
                    <a:lnL w="9525" cap="flat" cmpd="sng" algn="ctr">
                      <a:noFill/>
                      <a:prstDash val="solid"/>
                      <a:round/>
                      <a:headEnd type="none" w="med" len="med"/>
                      <a:tailEnd type="none" w="med" len="med"/>
                    </a:lnL>
                    <a:lnR w="6350" cap="flat" cmpd="sng" algn="ctr">
                      <a:solidFill>
                        <a:schemeClr val="accent2"/>
                      </a:solidFill>
                      <a:prstDash val="dash"/>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ct val="100000"/>
                        </a:lnSpc>
                      </a:pPr>
                      <a:r>
                        <a:rPr lang="en-US" sz="1000" dirty="0">
                          <a:solidFill>
                            <a:schemeClr val="bg1"/>
                          </a:solidFill>
                          <a:effectLst/>
                          <a:latin typeface="Montserrat" panose="00000500000000000000" pitchFamily="50" charset="0"/>
                        </a:rPr>
                        <a:t>1</a:t>
                      </a:r>
                    </a:p>
                  </a:txBody>
                  <a:tcPr marL="39201" marR="39201" marT="0" marB="0" anchor="ctr">
                    <a:lnL w="6350" cap="flat" cmpd="sng" algn="ctr">
                      <a:solidFill>
                        <a:schemeClr val="accent2"/>
                      </a:solidFill>
                      <a:prstDash val="dash"/>
                      <a:round/>
                      <a:headEnd type="none" w="med" len="med"/>
                      <a:tailEnd type="none" w="med" len="med"/>
                    </a:lnL>
                    <a:lnR w="6350" cap="flat" cmpd="sng" algn="ctr">
                      <a:solidFill>
                        <a:schemeClr val="accent2"/>
                      </a:solidFill>
                      <a:prstDash val="dash"/>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15000"/>
                      </a:schemeClr>
                    </a:solidFill>
                  </a:tcPr>
                </a:tc>
                <a:tc>
                  <a:txBody>
                    <a:bodyPr/>
                    <a:lstStyle/>
                    <a:p>
                      <a:pPr algn="ctr" fontAlgn="t">
                        <a:lnSpc>
                          <a:spcPct val="100000"/>
                        </a:lnSpc>
                      </a:pPr>
                      <a:r>
                        <a:rPr lang="en-US" sz="1000" dirty="0">
                          <a:solidFill>
                            <a:schemeClr val="bg1"/>
                          </a:solidFill>
                          <a:effectLst/>
                          <a:latin typeface="Montserrat" panose="00000500000000000000" pitchFamily="50" charset="0"/>
                        </a:rPr>
                        <a:t>0</a:t>
                      </a:r>
                    </a:p>
                  </a:txBody>
                  <a:tcPr marL="39201" marR="39201" marT="0" marB="0" anchor="ctr">
                    <a:lnL w="6350" cap="flat" cmpd="sng" algn="ctr">
                      <a:solidFill>
                        <a:schemeClr val="accent2"/>
                      </a:solidFill>
                      <a:prstDash val="dash"/>
                      <a:round/>
                      <a:headEnd type="none" w="med" len="med"/>
                      <a:tailEnd type="none" w="med" len="med"/>
                    </a:lnL>
                    <a:lnR w="9525"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5107802"/>
                  </a:ext>
                </a:extLst>
              </a:tr>
              <a:tr h="482805">
                <a:tc>
                  <a:txBody>
                    <a:bodyPr/>
                    <a:lstStyle/>
                    <a:p>
                      <a:pPr fontAlgn="t">
                        <a:lnSpc>
                          <a:spcPts val="1600"/>
                        </a:lnSpc>
                      </a:pPr>
                      <a:r>
                        <a:rPr lang="en-US" sz="1000" dirty="0">
                          <a:solidFill>
                            <a:schemeClr val="bg1"/>
                          </a:solidFill>
                          <a:effectLst/>
                          <a:latin typeface="Montserrat" panose="00000500000000000000" pitchFamily="50" charset="0"/>
                        </a:rPr>
                        <a:t>My product or service requires a longer sales cycle, beyond several months, up to a year or more.</a:t>
                      </a:r>
                    </a:p>
                  </a:txBody>
                  <a:tcPr marL="182880" marR="182880" marT="0" marB="91440" anchor="ctr">
                    <a:lnL w="9525" cap="flat" cmpd="sng" algn="ctr">
                      <a:noFill/>
                      <a:prstDash val="solid"/>
                      <a:round/>
                      <a:headEnd type="none" w="med" len="med"/>
                      <a:tailEnd type="none" w="med" len="med"/>
                    </a:lnL>
                    <a:lnR w="6350" cap="flat" cmpd="sng" algn="ctr">
                      <a:solidFill>
                        <a:schemeClr val="accent2"/>
                      </a:solidFill>
                      <a:prstDash val="dash"/>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ct val="100000"/>
                        </a:lnSpc>
                      </a:pPr>
                      <a:r>
                        <a:rPr lang="en-US" sz="1000" dirty="0">
                          <a:solidFill>
                            <a:schemeClr val="bg1"/>
                          </a:solidFill>
                          <a:effectLst/>
                          <a:latin typeface="Montserrat" panose="00000500000000000000" pitchFamily="50" charset="0"/>
                        </a:rPr>
                        <a:t>1</a:t>
                      </a:r>
                    </a:p>
                  </a:txBody>
                  <a:tcPr marL="39201" marR="39201" marT="0" marB="0" anchor="ctr">
                    <a:lnL w="6350" cap="flat" cmpd="sng" algn="ctr">
                      <a:solidFill>
                        <a:schemeClr val="accent2"/>
                      </a:solidFill>
                      <a:prstDash val="dash"/>
                      <a:round/>
                      <a:headEnd type="none" w="med" len="med"/>
                      <a:tailEnd type="none" w="med" len="med"/>
                    </a:lnL>
                    <a:lnR w="6350" cap="flat" cmpd="sng" algn="ctr">
                      <a:solidFill>
                        <a:schemeClr val="accent2"/>
                      </a:solidFill>
                      <a:prstDash val="dash"/>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15000"/>
                      </a:schemeClr>
                    </a:solidFill>
                  </a:tcPr>
                </a:tc>
                <a:tc>
                  <a:txBody>
                    <a:bodyPr/>
                    <a:lstStyle/>
                    <a:p>
                      <a:pPr algn="ctr" fontAlgn="t">
                        <a:lnSpc>
                          <a:spcPct val="100000"/>
                        </a:lnSpc>
                      </a:pPr>
                      <a:r>
                        <a:rPr lang="en-US" sz="1000" dirty="0">
                          <a:solidFill>
                            <a:schemeClr val="bg1"/>
                          </a:solidFill>
                          <a:effectLst/>
                          <a:latin typeface="Montserrat" panose="00000500000000000000" pitchFamily="50" charset="0"/>
                        </a:rPr>
                        <a:t>0</a:t>
                      </a:r>
                    </a:p>
                  </a:txBody>
                  <a:tcPr marL="39201" marR="39201" marT="0" marB="0" anchor="ctr">
                    <a:lnL w="6350" cap="flat" cmpd="sng" algn="ctr">
                      <a:solidFill>
                        <a:schemeClr val="accent2"/>
                      </a:solidFill>
                      <a:prstDash val="dash"/>
                      <a:round/>
                      <a:headEnd type="none" w="med" len="med"/>
                      <a:tailEnd type="none" w="med" len="med"/>
                    </a:lnL>
                    <a:lnR w="9525"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8766778"/>
                  </a:ext>
                </a:extLst>
              </a:tr>
              <a:tr h="482805">
                <a:tc>
                  <a:txBody>
                    <a:bodyPr/>
                    <a:lstStyle/>
                    <a:p>
                      <a:pPr fontAlgn="t">
                        <a:lnSpc>
                          <a:spcPts val="1600"/>
                        </a:lnSpc>
                      </a:pPr>
                      <a:r>
                        <a:rPr lang="en-US" sz="1000" dirty="0">
                          <a:solidFill>
                            <a:schemeClr val="bg1"/>
                          </a:solidFill>
                          <a:effectLst/>
                          <a:latin typeface="Montserrat" panose="00000500000000000000" pitchFamily="50" charset="0"/>
                        </a:rPr>
                        <a:t>My organization has (or can build) meaningful and targeted content to help support an ABM initiative.</a:t>
                      </a:r>
                    </a:p>
                  </a:txBody>
                  <a:tcPr marL="182880" marR="182880" marT="0" marB="91440" anchor="ctr">
                    <a:lnL w="9525" cap="flat" cmpd="sng" algn="ctr">
                      <a:noFill/>
                      <a:prstDash val="solid"/>
                      <a:round/>
                      <a:headEnd type="none" w="med" len="med"/>
                      <a:tailEnd type="none" w="med" len="med"/>
                    </a:lnL>
                    <a:lnR w="6350" cap="flat" cmpd="sng" algn="ctr">
                      <a:solidFill>
                        <a:schemeClr val="accent2"/>
                      </a:solidFill>
                      <a:prstDash val="dash"/>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ct val="100000"/>
                        </a:lnSpc>
                      </a:pPr>
                      <a:r>
                        <a:rPr lang="en-US" sz="1000" dirty="0">
                          <a:solidFill>
                            <a:schemeClr val="bg1"/>
                          </a:solidFill>
                          <a:effectLst/>
                          <a:latin typeface="Montserrat" panose="00000500000000000000" pitchFamily="50" charset="0"/>
                        </a:rPr>
                        <a:t>0</a:t>
                      </a:r>
                    </a:p>
                  </a:txBody>
                  <a:tcPr marL="39201" marR="39201" marT="0" marB="0" anchor="ctr">
                    <a:lnL w="6350" cap="flat" cmpd="sng" algn="ctr">
                      <a:solidFill>
                        <a:schemeClr val="accent2"/>
                      </a:solidFill>
                      <a:prstDash val="dash"/>
                      <a:round/>
                      <a:headEnd type="none" w="med" len="med"/>
                      <a:tailEnd type="none" w="med" len="med"/>
                    </a:lnL>
                    <a:lnR w="6350" cap="flat" cmpd="sng" algn="ctr">
                      <a:solidFill>
                        <a:schemeClr val="accent2"/>
                      </a:solidFill>
                      <a:prstDash val="dash"/>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15000"/>
                      </a:schemeClr>
                    </a:solidFill>
                  </a:tcPr>
                </a:tc>
                <a:tc>
                  <a:txBody>
                    <a:bodyPr/>
                    <a:lstStyle/>
                    <a:p>
                      <a:pPr algn="ctr" fontAlgn="t">
                        <a:lnSpc>
                          <a:spcPct val="100000"/>
                        </a:lnSpc>
                      </a:pPr>
                      <a:r>
                        <a:rPr lang="en-US" sz="1000" dirty="0">
                          <a:solidFill>
                            <a:schemeClr val="bg1"/>
                          </a:solidFill>
                          <a:effectLst/>
                          <a:latin typeface="Montserrat" panose="00000500000000000000" pitchFamily="50" charset="0"/>
                        </a:rPr>
                        <a:t>1</a:t>
                      </a:r>
                    </a:p>
                  </a:txBody>
                  <a:tcPr marL="39201" marR="39201" marT="0" marB="0" anchor="ctr">
                    <a:lnL w="6350" cap="flat" cmpd="sng" algn="ctr">
                      <a:solidFill>
                        <a:schemeClr val="accent2"/>
                      </a:solidFill>
                      <a:prstDash val="dash"/>
                      <a:round/>
                      <a:headEnd type="none" w="med" len="med"/>
                      <a:tailEnd type="none" w="med" len="med"/>
                    </a:lnL>
                    <a:lnR w="9525"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4892288"/>
                  </a:ext>
                </a:extLst>
              </a:tr>
              <a:tr h="482805">
                <a:tc>
                  <a:txBody>
                    <a:bodyPr/>
                    <a:lstStyle/>
                    <a:p>
                      <a:pPr fontAlgn="t">
                        <a:lnSpc>
                          <a:spcPts val="1600"/>
                        </a:lnSpc>
                      </a:pPr>
                      <a:r>
                        <a:rPr lang="en-US" sz="1000" dirty="0">
                          <a:solidFill>
                            <a:schemeClr val="bg1"/>
                          </a:solidFill>
                          <a:effectLst/>
                          <a:latin typeface="Montserrat" panose="00000500000000000000" pitchFamily="50" charset="0"/>
                        </a:rPr>
                        <a:t>My company is (or can become) well-aligned across functions, including marketing, sales and success teams.</a:t>
                      </a:r>
                    </a:p>
                  </a:txBody>
                  <a:tcPr marL="182880" marR="182880" marT="0" marB="91440" anchor="ctr">
                    <a:lnL w="9525" cap="flat" cmpd="sng" algn="ctr">
                      <a:noFill/>
                      <a:prstDash val="solid"/>
                      <a:round/>
                      <a:headEnd type="none" w="med" len="med"/>
                      <a:tailEnd type="none" w="med" len="med"/>
                    </a:lnL>
                    <a:lnR w="6350" cap="flat" cmpd="sng" algn="ctr">
                      <a:solidFill>
                        <a:schemeClr val="accent2"/>
                      </a:solidFill>
                      <a:prstDash val="dash"/>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ct val="100000"/>
                        </a:lnSpc>
                      </a:pPr>
                      <a:r>
                        <a:rPr lang="en-US" sz="1000" dirty="0">
                          <a:solidFill>
                            <a:schemeClr val="bg1"/>
                          </a:solidFill>
                          <a:effectLst/>
                          <a:latin typeface="Montserrat" panose="00000500000000000000" pitchFamily="50" charset="0"/>
                        </a:rPr>
                        <a:t>1</a:t>
                      </a:r>
                    </a:p>
                  </a:txBody>
                  <a:tcPr marL="39201" marR="39201" marT="0" marB="0" anchor="ctr">
                    <a:lnL w="6350" cap="flat" cmpd="sng" algn="ctr">
                      <a:solidFill>
                        <a:schemeClr val="accent2"/>
                      </a:solidFill>
                      <a:prstDash val="dash"/>
                      <a:round/>
                      <a:headEnd type="none" w="med" len="med"/>
                      <a:tailEnd type="none" w="med" len="med"/>
                    </a:lnL>
                    <a:lnR w="6350" cap="flat" cmpd="sng" algn="ctr">
                      <a:solidFill>
                        <a:schemeClr val="accent2"/>
                      </a:solidFill>
                      <a:prstDash val="dash"/>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15000"/>
                      </a:schemeClr>
                    </a:solidFill>
                  </a:tcPr>
                </a:tc>
                <a:tc>
                  <a:txBody>
                    <a:bodyPr/>
                    <a:lstStyle/>
                    <a:p>
                      <a:pPr algn="ctr" fontAlgn="t">
                        <a:lnSpc>
                          <a:spcPct val="100000"/>
                        </a:lnSpc>
                      </a:pPr>
                      <a:r>
                        <a:rPr lang="en-US" sz="1000" dirty="0">
                          <a:solidFill>
                            <a:schemeClr val="bg1"/>
                          </a:solidFill>
                          <a:effectLst/>
                          <a:latin typeface="Montserrat" panose="00000500000000000000" pitchFamily="50" charset="0"/>
                        </a:rPr>
                        <a:t>0</a:t>
                      </a:r>
                    </a:p>
                  </a:txBody>
                  <a:tcPr marL="39201" marR="39201" marT="0" marB="0" anchor="ctr">
                    <a:lnL w="6350" cap="flat" cmpd="sng" algn="ctr">
                      <a:solidFill>
                        <a:schemeClr val="accent2"/>
                      </a:solidFill>
                      <a:prstDash val="dash"/>
                      <a:round/>
                      <a:headEnd type="none" w="med" len="med"/>
                      <a:tailEnd type="none" w="med" len="med"/>
                    </a:lnL>
                    <a:lnR w="9525"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4247032"/>
                  </a:ext>
                </a:extLst>
              </a:tr>
              <a:tr h="540828">
                <a:tc>
                  <a:txBody>
                    <a:bodyPr/>
                    <a:lstStyle/>
                    <a:p>
                      <a:pPr fontAlgn="t">
                        <a:lnSpc>
                          <a:spcPts val="1600"/>
                        </a:lnSpc>
                      </a:pPr>
                      <a:r>
                        <a:rPr lang="en-US" sz="1000" dirty="0">
                          <a:solidFill>
                            <a:schemeClr val="bg1"/>
                          </a:solidFill>
                          <a:effectLst/>
                          <a:latin typeface="Montserrat" panose="00000500000000000000" pitchFamily="50" charset="0"/>
                        </a:rPr>
                        <a:t>My company, and leadership team, are tolerant of long-range ROIs. We understand the need to monitor short, medium and long-range metrics before making determinations about the success of a strategy.</a:t>
                      </a:r>
                    </a:p>
                  </a:txBody>
                  <a:tcPr marL="182880" marR="182880" marT="0" marB="91440" anchor="ctr">
                    <a:lnL w="9525" cap="flat" cmpd="sng" algn="ctr">
                      <a:noFill/>
                      <a:prstDash val="solid"/>
                      <a:round/>
                      <a:headEnd type="none" w="med" len="med"/>
                      <a:tailEnd type="none" w="med" len="med"/>
                    </a:lnL>
                    <a:lnR w="6350" cap="flat" cmpd="sng" algn="ctr">
                      <a:solidFill>
                        <a:schemeClr val="accent2"/>
                      </a:solidFill>
                      <a:prstDash val="dash"/>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ct val="100000"/>
                        </a:lnSpc>
                      </a:pPr>
                      <a:r>
                        <a:rPr lang="en-US" sz="1000" dirty="0">
                          <a:solidFill>
                            <a:schemeClr val="bg1"/>
                          </a:solidFill>
                          <a:effectLst/>
                          <a:latin typeface="Montserrat" panose="00000500000000000000" pitchFamily="50" charset="0"/>
                        </a:rPr>
                        <a:t>1</a:t>
                      </a:r>
                    </a:p>
                  </a:txBody>
                  <a:tcPr marL="39201" marR="39201" marT="0" marB="0" anchor="ctr">
                    <a:lnL w="6350" cap="flat" cmpd="sng" algn="ctr">
                      <a:solidFill>
                        <a:schemeClr val="accent2"/>
                      </a:solidFill>
                      <a:prstDash val="dash"/>
                      <a:round/>
                      <a:headEnd type="none" w="med" len="med"/>
                      <a:tailEnd type="none" w="med" len="med"/>
                    </a:lnL>
                    <a:lnR w="6350" cap="flat" cmpd="sng" algn="ctr">
                      <a:solidFill>
                        <a:schemeClr val="accent2"/>
                      </a:solidFill>
                      <a:prstDash val="dash"/>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15000"/>
                      </a:schemeClr>
                    </a:solidFill>
                  </a:tcPr>
                </a:tc>
                <a:tc>
                  <a:txBody>
                    <a:bodyPr/>
                    <a:lstStyle/>
                    <a:p>
                      <a:pPr algn="ctr" fontAlgn="t">
                        <a:lnSpc>
                          <a:spcPct val="100000"/>
                        </a:lnSpc>
                      </a:pPr>
                      <a:r>
                        <a:rPr lang="en-US" sz="1000" dirty="0">
                          <a:solidFill>
                            <a:schemeClr val="bg1"/>
                          </a:solidFill>
                          <a:effectLst/>
                          <a:latin typeface="Montserrat" panose="00000500000000000000" pitchFamily="50" charset="0"/>
                        </a:rPr>
                        <a:t>0</a:t>
                      </a:r>
                    </a:p>
                  </a:txBody>
                  <a:tcPr marL="39201" marR="39201" marT="0" marB="0" anchor="ctr">
                    <a:lnL w="6350" cap="flat" cmpd="sng" algn="ctr">
                      <a:solidFill>
                        <a:schemeClr val="accent2"/>
                      </a:solidFill>
                      <a:prstDash val="dash"/>
                      <a:round/>
                      <a:headEnd type="none" w="med" len="med"/>
                      <a:tailEnd type="none" w="med" len="med"/>
                    </a:lnL>
                    <a:lnR w="9525"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9929419"/>
                  </a:ext>
                </a:extLst>
              </a:tr>
              <a:tr h="482805">
                <a:tc>
                  <a:txBody>
                    <a:bodyPr/>
                    <a:lstStyle/>
                    <a:p>
                      <a:pPr fontAlgn="t">
                        <a:lnSpc>
                          <a:spcPts val="1600"/>
                        </a:lnSpc>
                      </a:pPr>
                      <a:r>
                        <a:rPr lang="en-US" sz="1000" dirty="0">
                          <a:solidFill>
                            <a:schemeClr val="bg1"/>
                          </a:solidFill>
                          <a:effectLst/>
                          <a:latin typeface="Montserrat" panose="00000500000000000000" pitchFamily="50" charset="0"/>
                        </a:rPr>
                        <a:t>Customers find it challenging to purchase my product or service through a self-serve, ecommerce option, and usually need to talk with salesperson before buying.</a:t>
                      </a:r>
                    </a:p>
                  </a:txBody>
                  <a:tcPr marL="182880" marR="182880" marT="0" marB="91440" anchor="ctr">
                    <a:lnL w="9525" cap="flat" cmpd="sng" algn="ctr">
                      <a:noFill/>
                      <a:prstDash val="solid"/>
                      <a:round/>
                      <a:headEnd type="none" w="med" len="med"/>
                      <a:tailEnd type="none" w="med" len="med"/>
                    </a:lnL>
                    <a:lnR w="6350" cap="flat" cmpd="sng" algn="ctr">
                      <a:solidFill>
                        <a:schemeClr val="accent2"/>
                      </a:solidFill>
                      <a:prstDash val="dash"/>
                      <a:round/>
                      <a:headEnd type="none" w="med" len="med"/>
                      <a:tailEnd type="none" w="med" len="med"/>
                    </a:lnR>
                    <a:lnT w="6350" cap="flat" cmpd="sng" algn="ctr">
                      <a:solidFill>
                        <a:schemeClr val="accent2"/>
                      </a:solidFill>
                      <a:prstDash val="solid"/>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ct val="100000"/>
                        </a:lnSpc>
                      </a:pPr>
                      <a:r>
                        <a:rPr lang="en-US" sz="1000" dirty="0">
                          <a:solidFill>
                            <a:schemeClr val="bg1"/>
                          </a:solidFill>
                          <a:effectLst/>
                          <a:latin typeface="Montserrat" panose="00000500000000000000" pitchFamily="50" charset="0"/>
                        </a:rPr>
                        <a:t>1</a:t>
                      </a:r>
                    </a:p>
                  </a:txBody>
                  <a:tcPr marL="39201" marR="39201" marT="0" marB="0" anchor="ctr">
                    <a:lnL w="6350" cap="flat" cmpd="sng" algn="ctr">
                      <a:solidFill>
                        <a:schemeClr val="accent2"/>
                      </a:solidFill>
                      <a:prstDash val="dash"/>
                      <a:round/>
                      <a:headEnd type="none" w="med" len="med"/>
                      <a:tailEnd type="none" w="med" len="med"/>
                    </a:lnL>
                    <a:lnR w="6350" cap="flat" cmpd="sng" algn="ctr">
                      <a:solidFill>
                        <a:schemeClr val="accent2"/>
                      </a:solidFill>
                      <a:prstDash val="dash"/>
                      <a:round/>
                      <a:headEnd type="none" w="med" len="med"/>
                      <a:tailEnd type="none" w="med" len="med"/>
                    </a:lnR>
                    <a:lnT w="6350" cap="flat" cmpd="sng" algn="ctr">
                      <a:solidFill>
                        <a:schemeClr val="accent2"/>
                      </a:solidFill>
                      <a:prstDash val="solid"/>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solidFill>
                      <a:schemeClr val="accent2">
                        <a:alpha val="15000"/>
                      </a:schemeClr>
                    </a:solidFill>
                  </a:tcPr>
                </a:tc>
                <a:tc>
                  <a:txBody>
                    <a:bodyPr/>
                    <a:lstStyle/>
                    <a:p>
                      <a:pPr algn="ctr" fontAlgn="t">
                        <a:lnSpc>
                          <a:spcPct val="100000"/>
                        </a:lnSpc>
                      </a:pPr>
                      <a:r>
                        <a:rPr lang="en-US" sz="1000" dirty="0">
                          <a:solidFill>
                            <a:schemeClr val="bg1"/>
                          </a:solidFill>
                          <a:effectLst/>
                          <a:latin typeface="Montserrat" panose="00000500000000000000" pitchFamily="50" charset="0"/>
                        </a:rPr>
                        <a:t>0</a:t>
                      </a:r>
                    </a:p>
                  </a:txBody>
                  <a:tcPr marL="39201" marR="39201" marT="0" marB="0" anchor="ctr">
                    <a:lnL w="6350" cap="flat" cmpd="sng" algn="ctr">
                      <a:solidFill>
                        <a:schemeClr val="accent2"/>
                      </a:solidFill>
                      <a:prstDash val="dash"/>
                      <a:round/>
                      <a:headEnd type="none" w="med" len="med"/>
                      <a:tailEnd type="none" w="med" len="med"/>
                    </a:lnL>
                    <a:lnR w="9525" cap="flat" cmpd="sng" algn="ctr">
                      <a:no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0354831"/>
                  </a:ext>
                </a:extLst>
              </a:tr>
              <a:tr h="482805">
                <a:tc>
                  <a:txBody>
                    <a:bodyPr/>
                    <a:lstStyle/>
                    <a:p>
                      <a:pPr fontAlgn="t">
                        <a:lnSpc>
                          <a:spcPts val="1600"/>
                        </a:lnSpc>
                      </a:pPr>
                      <a:r>
                        <a:rPr lang="en-US" sz="1000" b="1" dirty="0">
                          <a:solidFill>
                            <a:schemeClr val="bg1"/>
                          </a:solidFill>
                          <a:effectLst/>
                          <a:latin typeface="Montserrat" panose="00000500000000000000" pitchFamily="50" charset="0"/>
                        </a:rPr>
                        <a:t>Total Points</a:t>
                      </a:r>
                    </a:p>
                  </a:txBody>
                  <a:tcPr marL="182880" marR="182880" marT="0" marB="91440" anchor="ctr">
                    <a:lnL w="9525" cap="flat" cmpd="sng" algn="ctr">
                      <a:noFill/>
                      <a:prstDash val="solid"/>
                      <a:round/>
                      <a:headEnd type="none" w="med" len="med"/>
                      <a:tailEnd type="none" w="med" len="med"/>
                    </a:lnL>
                    <a:lnR w="6350" cap="flat" cmpd="sng" algn="ctr">
                      <a:solidFill>
                        <a:schemeClr val="accent2"/>
                      </a:solidFill>
                      <a:prstDash val="dash"/>
                      <a:round/>
                      <a:headEnd type="none" w="med" len="med"/>
                      <a:tailEnd type="none" w="med" len="med"/>
                    </a:lnR>
                    <a:lnT w="6350" cap="flat" cmpd="sng" algn="ctr">
                      <a:noFill/>
                      <a:prstDash val="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ct val="100000"/>
                        </a:lnSpc>
                      </a:pPr>
                      <a:r>
                        <a:rPr lang="en-US" sz="1400" b="1" dirty="0">
                          <a:solidFill>
                            <a:schemeClr val="bg1"/>
                          </a:solidFill>
                          <a:effectLst/>
                          <a:latin typeface="Montserrat" panose="00000500000000000000" pitchFamily="50" charset="0"/>
                        </a:rPr>
                        <a:t>6</a:t>
                      </a:r>
                    </a:p>
                  </a:txBody>
                  <a:tcPr marL="39201" marR="39201" marT="0" marB="0" anchor="ctr">
                    <a:lnL w="6350" cap="flat" cmpd="sng" algn="ctr">
                      <a:solidFill>
                        <a:schemeClr val="accent2"/>
                      </a:solidFill>
                      <a:prstDash val="dash"/>
                      <a:round/>
                      <a:headEnd type="none" w="med" len="med"/>
                      <a:tailEnd type="none" w="med" len="med"/>
                    </a:lnL>
                    <a:lnR w="6350" cap="flat" cmpd="sng" algn="ctr">
                      <a:solidFill>
                        <a:schemeClr val="accent2"/>
                      </a:solidFill>
                      <a:prstDash val="dash"/>
                      <a:round/>
                      <a:headEnd type="none" w="med" len="med"/>
                      <a:tailEnd type="none" w="med" len="med"/>
                    </a:lnR>
                    <a:lnT w="6350" cap="flat" cmpd="sng" algn="ctr">
                      <a:noFill/>
                      <a:prstDash val="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15000"/>
                      </a:schemeClr>
                    </a:solidFill>
                  </a:tcPr>
                </a:tc>
                <a:tc>
                  <a:txBody>
                    <a:bodyPr/>
                    <a:lstStyle/>
                    <a:p>
                      <a:pPr algn="ctr" fontAlgn="t">
                        <a:lnSpc>
                          <a:spcPct val="100000"/>
                        </a:lnSpc>
                      </a:pPr>
                      <a:r>
                        <a:rPr lang="en-US" sz="1400" dirty="0">
                          <a:solidFill>
                            <a:schemeClr val="bg1"/>
                          </a:solidFill>
                          <a:effectLst/>
                          <a:latin typeface="Montserrat" panose="00000500000000000000" pitchFamily="50" charset="0"/>
                        </a:rPr>
                        <a:t>2</a:t>
                      </a:r>
                    </a:p>
                  </a:txBody>
                  <a:tcPr marL="39201" marR="39201" marT="0" marB="0" anchor="ctr">
                    <a:lnL w="6350" cap="flat" cmpd="sng" algn="ctr">
                      <a:solidFill>
                        <a:schemeClr val="accent2"/>
                      </a:solidFill>
                      <a:prstDash val="dash"/>
                      <a:round/>
                      <a:headEnd type="none" w="med" len="med"/>
                      <a:tailEnd type="none" w="med" len="med"/>
                    </a:lnL>
                    <a:lnR w="9525" cap="flat" cmpd="sng" algn="ctr">
                      <a:noFill/>
                      <a:prstDash val="solid"/>
                      <a:round/>
                      <a:headEnd type="none" w="med" len="med"/>
                      <a:tailEnd type="none" w="med" len="med"/>
                    </a:lnR>
                    <a:lnT w="6350" cap="flat" cmpd="sng" algn="ctr">
                      <a:noFill/>
                      <a:prstDash val="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465139"/>
                  </a:ext>
                </a:extLst>
              </a:tr>
            </a:tbl>
          </a:graphicData>
        </a:graphic>
      </p:graphicFrame>
      <p:sp>
        <p:nvSpPr>
          <p:cNvPr id="5" name="TextBox 4">
            <a:extLst>
              <a:ext uri="{FF2B5EF4-FFF2-40B4-BE49-F238E27FC236}">
                <a16:creationId xmlns:a16="http://schemas.microsoft.com/office/drawing/2014/main" id="{127EBBE9-6A45-4D6C-7894-D367E3281EE3}"/>
              </a:ext>
            </a:extLst>
          </p:cNvPr>
          <p:cNvSpPr txBox="1"/>
          <p:nvPr/>
        </p:nvSpPr>
        <p:spPr>
          <a:xfrm>
            <a:off x="787398" y="1155292"/>
            <a:ext cx="4444165" cy="686726"/>
          </a:xfrm>
          <a:prstGeom prst="rect">
            <a:avLst/>
          </a:prstGeom>
          <a:noFill/>
        </p:spPr>
        <p:txBody>
          <a:bodyPr wrap="none" lIns="182880" rIns="182880" rtlCol="0">
            <a:spAutoFit/>
          </a:bodyPr>
          <a:lstStyle/>
          <a:p>
            <a:pPr>
              <a:lnSpc>
                <a:spcPts val="1600"/>
              </a:lnSpc>
            </a:pPr>
            <a:r>
              <a:rPr lang="en-US" sz="1000" i="1" dirty="0">
                <a:solidFill>
                  <a:schemeClr val="accent1">
                    <a:lumMod val="25000"/>
                    <a:lumOff val="75000"/>
                  </a:schemeClr>
                </a:solidFill>
                <a:latin typeface="Montserrat" panose="00000500000000000000" pitchFamily="50" charset="0"/>
              </a:rPr>
              <a:t>5-8 points = ABM is suitable for our organization</a:t>
            </a:r>
          </a:p>
          <a:p>
            <a:pPr>
              <a:lnSpc>
                <a:spcPts val="1600"/>
              </a:lnSpc>
            </a:pPr>
            <a:r>
              <a:rPr lang="en-US" sz="1000" i="1" dirty="0">
                <a:solidFill>
                  <a:schemeClr val="accent1">
                    <a:lumMod val="25000"/>
                    <a:lumOff val="75000"/>
                  </a:schemeClr>
                </a:solidFill>
                <a:latin typeface="Montserrat" panose="00000500000000000000" pitchFamily="50" charset="0"/>
              </a:rPr>
              <a:t>3-5 points = ABM or partial AMB strategies might be considered</a:t>
            </a:r>
          </a:p>
          <a:p>
            <a:pPr>
              <a:lnSpc>
                <a:spcPts val="1600"/>
              </a:lnSpc>
            </a:pPr>
            <a:r>
              <a:rPr lang="en-US" sz="1000" i="1" dirty="0">
                <a:solidFill>
                  <a:schemeClr val="accent1">
                    <a:lumMod val="25000"/>
                    <a:lumOff val="75000"/>
                  </a:schemeClr>
                </a:solidFill>
                <a:latin typeface="Montserrat" panose="00000500000000000000" pitchFamily="50" charset="0"/>
              </a:rPr>
              <a:t>&lt;3 points = ABC is not necessary for our organization</a:t>
            </a:r>
          </a:p>
        </p:txBody>
      </p:sp>
    </p:spTree>
    <p:extLst>
      <p:ext uri="{BB962C8B-B14F-4D97-AF65-F5344CB8AC3E}">
        <p14:creationId xmlns:p14="http://schemas.microsoft.com/office/powerpoint/2010/main" val="1967814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Rectangle: Top Corners Rounded 13317">
            <a:extLst>
              <a:ext uri="{FF2B5EF4-FFF2-40B4-BE49-F238E27FC236}">
                <a16:creationId xmlns:a16="http://schemas.microsoft.com/office/drawing/2014/main" id="{8EED2F0F-9B60-41B1-832E-A637BCDA0AFF}"/>
              </a:ext>
            </a:extLst>
          </p:cNvPr>
          <p:cNvSpPr/>
          <p:nvPr/>
        </p:nvSpPr>
        <p:spPr>
          <a:xfrm flipV="1">
            <a:off x="410678" y="-1"/>
            <a:ext cx="11370644" cy="3429000"/>
          </a:xfrm>
          <a:prstGeom prst="round2SameRect">
            <a:avLst>
              <a:gd name="adj1" fmla="val 9632"/>
              <a:gd name="adj2" fmla="val 0"/>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Top Corners Rounded 72">
            <a:extLst>
              <a:ext uri="{FF2B5EF4-FFF2-40B4-BE49-F238E27FC236}">
                <a16:creationId xmlns:a16="http://schemas.microsoft.com/office/drawing/2014/main" id="{2612C551-55CF-4482-81A5-E0FBD827AD4C}"/>
              </a:ext>
            </a:extLst>
          </p:cNvPr>
          <p:cNvSpPr/>
          <p:nvPr/>
        </p:nvSpPr>
        <p:spPr>
          <a:xfrm>
            <a:off x="410678" y="3685807"/>
            <a:ext cx="11370644" cy="3172191"/>
          </a:xfrm>
          <a:prstGeom prst="round2SameRect">
            <a:avLst>
              <a:gd name="adj1" fmla="val 11149"/>
              <a:gd name="adj2" fmla="val 0"/>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hart 7">
            <a:extLst>
              <a:ext uri="{FF2B5EF4-FFF2-40B4-BE49-F238E27FC236}">
                <a16:creationId xmlns:a16="http://schemas.microsoft.com/office/drawing/2014/main" id="{51DF485A-7122-4376-B4EA-06876D5E90D6}"/>
              </a:ext>
            </a:extLst>
          </p:cNvPr>
          <p:cNvGraphicFramePr/>
          <p:nvPr>
            <p:extLst>
              <p:ext uri="{D42A27DB-BD31-4B8C-83A1-F6EECF244321}">
                <p14:modId xmlns:p14="http://schemas.microsoft.com/office/powerpoint/2010/main" val="3020282259"/>
              </p:ext>
            </p:extLst>
          </p:nvPr>
        </p:nvGraphicFramePr>
        <p:xfrm>
          <a:off x="651363" y="841335"/>
          <a:ext cx="10889274" cy="2282865"/>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28671750-ADD8-41AD-83F6-3EC2FA9F7BD7}"/>
              </a:ext>
            </a:extLst>
          </p:cNvPr>
          <p:cNvSpPr txBox="1"/>
          <p:nvPr/>
        </p:nvSpPr>
        <p:spPr>
          <a:xfrm>
            <a:off x="4259600" y="322366"/>
            <a:ext cx="3672800" cy="400110"/>
          </a:xfrm>
          <a:prstGeom prst="rect">
            <a:avLst/>
          </a:prstGeom>
          <a:noFill/>
        </p:spPr>
        <p:txBody>
          <a:bodyPr wrap="none" rtlCol="0">
            <a:spAutoFit/>
          </a:bodyPr>
          <a:lstStyle>
            <a:defPPr>
              <a:defRPr lang="en-US"/>
            </a:defPPr>
            <a:lvl1pPr algn="ctr">
              <a:defRPr sz="3500">
                <a:solidFill>
                  <a:schemeClr val="accent2"/>
                </a:solidFill>
                <a:latin typeface="Montserrat" panose="00000500000000000000" pitchFamily="50" charset="0"/>
              </a:defRPr>
            </a:lvl1pPr>
          </a:lstStyle>
          <a:p>
            <a:r>
              <a:rPr lang="en-US" sz="2000" dirty="0">
                <a:gradFill>
                  <a:gsLst>
                    <a:gs pos="64000">
                      <a:schemeClr val="bg2"/>
                    </a:gs>
                    <a:gs pos="0">
                      <a:schemeClr val="accent4"/>
                    </a:gs>
                  </a:gsLst>
                  <a:path path="circle">
                    <a:fillToRect r="100000" b="100000"/>
                  </a:path>
                </a:gradFill>
              </a:rPr>
              <a:t>ABM ENGAGEMENT TYPES</a:t>
            </a:r>
          </a:p>
        </p:txBody>
      </p:sp>
      <p:graphicFrame>
        <p:nvGraphicFramePr>
          <p:cNvPr id="61" name="Chart 60">
            <a:extLst>
              <a:ext uri="{FF2B5EF4-FFF2-40B4-BE49-F238E27FC236}">
                <a16:creationId xmlns:a16="http://schemas.microsoft.com/office/drawing/2014/main" id="{F62235F5-77A7-43DD-A2ED-252DCA538A7A}"/>
              </a:ext>
            </a:extLst>
          </p:cNvPr>
          <p:cNvGraphicFramePr/>
          <p:nvPr>
            <p:extLst>
              <p:ext uri="{D42A27DB-BD31-4B8C-83A1-F6EECF244321}">
                <p14:modId xmlns:p14="http://schemas.microsoft.com/office/powerpoint/2010/main" val="3898438268"/>
              </p:ext>
            </p:extLst>
          </p:nvPr>
        </p:nvGraphicFramePr>
        <p:xfrm>
          <a:off x="651363" y="3975234"/>
          <a:ext cx="10889274" cy="1903482"/>
        </p:xfrm>
        <a:graphic>
          <a:graphicData uri="http://schemas.openxmlformats.org/drawingml/2006/chart">
            <c:chart xmlns:c="http://schemas.openxmlformats.org/drawingml/2006/chart" xmlns:r="http://schemas.openxmlformats.org/officeDocument/2006/relationships" r:id="rId3"/>
          </a:graphicData>
        </a:graphic>
      </p:graphicFrame>
      <p:sp>
        <p:nvSpPr>
          <p:cNvPr id="62" name="TextBox 61">
            <a:extLst>
              <a:ext uri="{FF2B5EF4-FFF2-40B4-BE49-F238E27FC236}">
                <a16:creationId xmlns:a16="http://schemas.microsoft.com/office/drawing/2014/main" id="{2F9D0FB4-541F-4362-9A1C-E1EEE81F7842}"/>
              </a:ext>
            </a:extLst>
          </p:cNvPr>
          <p:cNvSpPr txBox="1"/>
          <p:nvPr/>
        </p:nvSpPr>
        <p:spPr>
          <a:xfrm>
            <a:off x="4259600" y="6110123"/>
            <a:ext cx="3672800" cy="400110"/>
          </a:xfrm>
          <a:prstGeom prst="rect">
            <a:avLst/>
          </a:prstGeom>
          <a:noFill/>
        </p:spPr>
        <p:txBody>
          <a:bodyPr wrap="none" rtlCol="0">
            <a:spAutoFit/>
          </a:bodyPr>
          <a:lstStyle>
            <a:defPPr>
              <a:defRPr lang="en-US"/>
            </a:defPPr>
            <a:lvl1pPr algn="ctr">
              <a:defRPr sz="3500">
                <a:solidFill>
                  <a:schemeClr val="accent2"/>
                </a:solidFill>
                <a:latin typeface="Montserrat" panose="00000500000000000000" pitchFamily="50" charset="0"/>
              </a:defRPr>
            </a:lvl1pPr>
          </a:lstStyle>
          <a:p>
            <a:r>
              <a:rPr lang="en-US" sz="2000" dirty="0">
                <a:gradFill>
                  <a:gsLst>
                    <a:gs pos="64000">
                      <a:schemeClr val="bg2"/>
                    </a:gs>
                    <a:gs pos="0">
                      <a:schemeClr val="accent4"/>
                    </a:gs>
                  </a:gsLst>
                  <a:path path="circle">
                    <a:fillToRect r="100000" b="100000"/>
                  </a:path>
                </a:gradFill>
              </a:rPr>
              <a:t>ENGAGEMENT OVER TIME</a:t>
            </a:r>
          </a:p>
        </p:txBody>
      </p:sp>
    </p:spTree>
    <p:extLst>
      <p:ext uri="{BB962C8B-B14F-4D97-AF65-F5344CB8AC3E}">
        <p14:creationId xmlns:p14="http://schemas.microsoft.com/office/powerpoint/2010/main" val="1058171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318"/>
                                        </p:tgtEl>
                                        <p:attrNameLst>
                                          <p:attrName>style.visibility</p:attrName>
                                        </p:attrNameLst>
                                      </p:cBhvr>
                                      <p:to>
                                        <p:strVal val="visible"/>
                                      </p:to>
                                    </p:set>
                                    <p:animEffect transition="in" filter="fade">
                                      <p:cBhvr>
                                        <p:cTn id="7" dur="1500"/>
                                        <p:tgtEl>
                                          <p:spTgt spid="13318"/>
                                        </p:tgtEl>
                                      </p:cBhvr>
                                    </p:animEffect>
                                    <p:anim calcmode="lin" valueType="num">
                                      <p:cBhvr>
                                        <p:cTn id="8" dur="1500" fill="hold"/>
                                        <p:tgtEl>
                                          <p:spTgt spid="13318"/>
                                        </p:tgtEl>
                                        <p:attrNameLst>
                                          <p:attrName>ppt_x</p:attrName>
                                        </p:attrNameLst>
                                      </p:cBhvr>
                                      <p:tavLst>
                                        <p:tav tm="0">
                                          <p:val>
                                            <p:strVal val="#ppt_x"/>
                                          </p:val>
                                        </p:tav>
                                        <p:tav tm="100000">
                                          <p:val>
                                            <p:strVal val="#ppt_x"/>
                                          </p:val>
                                        </p:tav>
                                      </p:tavLst>
                                    </p:anim>
                                    <p:anim calcmode="lin" valueType="num">
                                      <p:cBhvr>
                                        <p:cTn id="9" dur="1500" fill="hold"/>
                                        <p:tgtEl>
                                          <p:spTgt spid="133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1500"/>
                                        <p:tgtEl>
                                          <p:spTgt spid="73"/>
                                        </p:tgtEl>
                                      </p:cBhvr>
                                    </p:animEffect>
                                    <p:anim calcmode="lin" valueType="num">
                                      <p:cBhvr>
                                        <p:cTn id="13" dur="1500" fill="hold"/>
                                        <p:tgtEl>
                                          <p:spTgt spid="73"/>
                                        </p:tgtEl>
                                        <p:attrNameLst>
                                          <p:attrName>ppt_x</p:attrName>
                                        </p:attrNameLst>
                                      </p:cBhvr>
                                      <p:tavLst>
                                        <p:tav tm="0">
                                          <p:val>
                                            <p:strVal val="#ppt_x"/>
                                          </p:val>
                                        </p:tav>
                                        <p:tav tm="100000">
                                          <p:val>
                                            <p:strVal val="#ppt_x"/>
                                          </p:val>
                                        </p:tav>
                                      </p:tavLst>
                                    </p:anim>
                                    <p:anim calcmode="lin" valueType="num">
                                      <p:cBhvr>
                                        <p:cTn id="14" dur="1500" fill="hold"/>
                                        <p:tgtEl>
                                          <p:spTgt spid="73"/>
                                        </p:tgtEl>
                                        <p:attrNameLst>
                                          <p:attrName>ppt_y</p:attrName>
                                        </p:attrNameLst>
                                      </p:cBhvr>
                                      <p:tavLst>
                                        <p:tav tm="0">
                                          <p:val>
                                            <p:strVal val="#ppt_y+.1"/>
                                          </p:val>
                                        </p:tav>
                                        <p:tav tm="100000">
                                          <p:val>
                                            <p:strVal val="#ppt_y"/>
                                          </p:val>
                                        </p:tav>
                                      </p:tavLst>
                                    </p:anim>
                                  </p:childTnLst>
                                </p:cTn>
                              </p:par>
                              <p:par>
                                <p:cTn id="15" presetID="12" presetClass="entr" presetSubtype="4" fill="hold" grpId="0" nodeType="withEffect">
                                  <p:stCondLst>
                                    <p:cond delay="100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1000"/>
                                        <p:tgtEl>
                                          <p:spTgt spid="10"/>
                                        </p:tgtEl>
                                        <p:attrNameLst>
                                          <p:attrName>ppt_y</p:attrName>
                                        </p:attrNameLst>
                                      </p:cBhvr>
                                      <p:tavLst>
                                        <p:tav tm="0">
                                          <p:val>
                                            <p:strVal val="#ppt_y+#ppt_h*1.125000"/>
                                          </p:val>
                                        </p:tav>
                                        <p:tav tm="100000">
                                          <p:val>
                                            <p:strVal val="#ppt_y"/>
                                          </p:val>
                                        </p:tav>
                                      </p:tavLst>
                                    </p:anim>
                                    <p:animEffect transition="in" filter="wipe(up)">
                                      <p:cBhvr>
                                        <p:cTn id="18" dur="1000"/>
                                        <p:tgtEl>
                                          <p:spTgt spid="10"/>
                                        </p:tgtEl>
                                      </p:cBhvr>
                                    </p:animEffect>
                                  </p:childTnLst>
                                </p:cTn>
                              </p:par>
                              <p:par>
                                <p:cTn id="19" presetID="12" presetClass="entr" presetSubtype="1" fill="hold" grpId="0" nodeType="withEffect">
                                  <p:stCondLst>
                                    <p:cond delay="1000"/>
                                  </p:stCondLst>
                                  <p:childTnLst>
                                    <p:set>
                                      <p:cBhvr>
                                        <p:cTn id="20" dur="1" fill="hold">
                                          <p:stCondLst>
                                            <p:cond delay="0"/>
                                          </p:stCondLst>
                                        </p:cTn>
                                        <p:tgtEl>
                                          <p:spTgt spid="62"/>
                                        </p:tgtEl>
                                        <p:attrNameLst>
                                          <p:attrName>style.visibility</p:attrName>
                                        </p:attrNameLst>
                                      </p:cBhvr>
                                      <p:to>
                                        <p:strVal val="visible"/>
                                      </p:to>
                                    </p:set>
                                    <p:anim calcmode="lin" valueType="num">
                                      <p:cBhvr additive="base">
                                        <p:cTn id="21" dur="1000"/>
                                        <p:tgtEl>
                                          <p:spTgt spid="62"/>
                                        </p:tgtEl>
                                        <p:attrNameLst>
                                          <p:attrName>ppt_y</p:attrName>
                                        </p:attrNameLst>
                                      </p:cBhvr>
                                      <p:tavLst>
                                        <p:tav tm="0">
                                          <p:val>
                                            <p:strVal val="#ppt_y-#ppt_h*1.125000"/>
                                          </p:val>
                                        </p:tav>
                                        <p:tav tm="100000">
                                          <p:val>
                                            <p:strVal val="#ppt_y"/>
                                          </p:val>
                                        </p:tav>
                                      </p:tavLst>
                                    </p:anim>
                                    <p:animEffect transition="in" filter="wipe(down)">
                                      <p:cBhvr>
                                        <p:cTn id="22" dur="1000"/>
                                        <p:tgtEl>
                                          <p:spTgt spid="62"/>
                                        </p:tgtEl>
                                      </p:cBhvr>
                                    </p:animEffect>
                                  </p:childTnLst>
                                </p:cTn>
                              </p:par>
                              <p:par>
                                <p:cTn id="23" presetID="22" presetClass="entr" presetSubtype="1" fill="hold" grpId="0" nodeType="withEffect">
                                  <p:stCondLst>
                                    <p:cond delay="1500"/>
                                  </p:stCondLst>
                                  <p:childTnLst>
                                    <p:set>
                                      <p:cBhvr>
                                        <p:cTn id="24"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wipe(up)">
                                      <p:cBhvr>
                                        <p:cTn id="25" dur="1500"/>
                                        <p:tgtEl>
                                          <p:spTgt spid="8">
                                            <p:graphicEl>
                                              <a:chart seriesIdx="-3" categoryIdx="-3" bldStep="gridLegend"/>
                                            </p:graphicEl>
                                          </p:spTgt>
                                        </p:tgtEl>
                                      </p:cBhvr>
                                    </p:animEffect>
                                  </p:childTnLst>
                                </p:cTn>
                              </p:par>
                              <p:par>
                                <p:cTn id="26" presetID="22" presetClass="entr" presetSubtype="8" fill="hold" grpId="0" nodeType="withEffect">
                                  <p:stCondLst>
                                    <p:cond delay="3000"/>
                                  </p:stCondLst>
                                  <p:childTnLst>
                                    <p:set>
                                      <p:cBhvr>
                                        <p:cTn id="27" dur="1" fill="hold">
                                          <p:stCondLst>
                                            <p:cond delay="0"/>
                                          </p:stCondLst>
                                        </p:cTn>
                                        <p:tgtEl>
                                          <p:spTgt spid="8">
                                            <p:graphicEl>
                                              <a:chart seriesIdx="0" categoryIdx="-4" bldStep="series"/>
                                            </p:graphicEl>
                                          </p:spTgt>
                                        </p:tgtEl>
                                        <p:attrNameLst>
                                          <p:attrName>style.visibility</p:attrName>
                                        </p:attrNameLst>
                                      </p:cBhvr>
                                      <p:to>
                                        <p:strVal val="visible"/>
                                      </p:to>
                                    </p:set>
                                    <p:animEffect transition="in" filter="wipe(left)">
                                      <p:cBhvr>
                                        <p:cTn id="28" dur="1500"/>
                                        <p:tgtEl>
                                          <p:spTgt spid="8">
                                            <p:graphicEl>
                                              <a:chart seriesIdx="0" categoryIdx="-4" bldStep="series"/>
                                            </p:graphicEl>
                                          </p:spTgt>
                                        </p:tgtEl>
                                      </p:cBhvr>
                                    </p:animEffect>
                                  </p:childTnLst>
                                </p:cTn>
                              </p:par>
                              <p:par>
                                <p:cTn id="29" presetID="16" presetClass="entr" presetSubtype="37" fill="hold" grpId="0" nodeType="withEffect">
                                  <p:stCondLst>
                                    <p:cond delay="1500"/>
                                  </p:stCondLst>
                                  <p:childTnLst>
                                    <p:set>
                                      <p:cBhvr>
                                        <p:cTn id="30" dur="1" fill="hold">
                                          <p:stCondLst>
                                            <p:cond delay="0"/>
                                          </p:stCondLst>
                                        </p:cTn>
                                        <p:tgtEl>
                                          <p:spTgt spid="61">
                                            <p:graphicEl>
                                              <a:chart seriesIdx="-3" categoryIdx="-3" bldStep="gridLegend"/>
                                            </p:graphicEl>
                                          </p:spTgt>
                                        </p:tgtEl>
                                        <p:attrNameLst>
                                          <p:attrName>style.visibility</p:attrName>
                                        </p:attrNameLst>
                                      </p:cBhvr>
                                      <p:to>
                                        <p:strVal val="visible"/>
                                      </p:to>
                                    </p:set>
                                    <p:animEffect transition="in" filter="barn(outVertical)">
                                      <p:cBhvr>
                                        <p:cTn id="31" dur="1500"/>
                                        <p:tgtEl>
                                          <p:spTgt spid="61">
                                            <p:graphicEl>
                                              <a:chart seriesIdx="-3" categoryIdx="-3" bldStep="gridLegend"/>
                                            </p:graphicEl>
                                          </p:spTgt>
                                        </p:tgtEl>
                                      </p:cBhvr>
                                    </p:animEffect>
                                  </p:childTnLst>
                                </p:cTn>
                              </p:par>
                              <p:par>
                                <p:cTn id="32" presetID="22" presetClass="entr" presetSubtype="8" fill="hold" grpId="0" nodeType="withEffect">
                                  <p:stCondLst>
                                    <p:cond delay="3000"/>
                                  </p:stCondLst>
                                  <p:childTnLst>
                                    <p:set>
                                      <p:cBhvr>
                                        <p:cTn id="33" dur="1" fill="hold">
                                          <p:stCondLst>
                                            <p:cond delay="0"/>
                                          </p:stCondLst>
                                        </p:cTn>
                                        <p:tgtEl>
                                          <p:spTgt spid="61">
                                            <p:graphicEl>
                                              <a:chart seriesIdx="0" categoryIdx="-4" bldStep="series"/>
                                            </p:graphicEl>
                                          </p:spTgt>
                                        </p:tgtEl>
                                        <p:attrNameLst>
                                          <p:attrName>style.visibility</p:attrName>
                                        </p:attrNameLst>
                                      </p:cBhvr>
                                      <p:to>
                                        <p:strVal val="visible"/>
                                      </p:to>
                                    </p:set>
                                    <p:animEffect transition="in" filter="wipe(left)">
                                      <p:cBhvr>
                                        <p:cTn id="34" dur="1500"/>
                                        <p:tgtEl>
                                          <p:spTgt spid="61">
                                            <p:graphicEl>
                                              <a:chart seriesIdx="0" categoryIdx="-4" bldStep="series"/>
                                            </p:graphicEl>
                                          </p:spTgt>
                                        </p:tgtEl>
                                      </p:cBhvr>
                                    </p:animEffect>
                                  </p:childTnLst>
                                </p:cTn>
                              </p:par>
                              <p:par>
                                <p:cTn id="35" presetID="22" presetClass="entr" presetSubtype="8" fill="hold" grpId="0" nodeType="withEffect">
                                  <p:stCondLst>
                                    <p:cond delay="3500"/>
                                  </p:stCondLst>
                                  <p:childTnLst>
                                    <p:set>
                                      <p:cBhvr>
                                        <p:cTn id="36" dur="1" fill="hold">
                                          <p:stCondLst>
                                            <p:cond delay="0"/>
                                          </p:stCondLst>
                                        </p:cTn>
                                        <p:tgtEl>
                                          <p:spTgt spid="61">
                                            <p:graphicEl>
                                              <a:chart seriesIdx="1" categoryIdx="-4" bldStep="series"/>
                                            </p:graphicEl>
                                          </p:spTgt>
                                        </p:tgtEl>
                                        <p:attrNameLst>
                                          <p:attrName>style.visibility</p:attrName>
                                        </p:attrNameLst>
                                      </p:cBhvr>
                                      <p:to>
                                        <p:strVal val="visible"/>
                                      </p:to>
                                    </p:set>
                                    <p:animEffect transition="in" filter="wipe(left)">
                                      <p:cBhvr>
                                        <p:cTn id="37" dur="1500"/>
                                        <p:tgtEl>
                                          <p:spTgt spid="61">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8" grpId="0" animBg="1"/>
      <p:bldP spid="73" grpId="0" animBg="1"/>
      <p:bldGraphic spid="8" grpId="0" uiExpand="1">
        <p:bldSub>
          <a:bldChart bld="series"/>
        </p:bldSub>
      </p:bldGraphic>
      <p:bldP spid="10" grpId="0"/>
      <p:bldGraphic spid="61" grpId="0" uiExpand="1">
        <p:bldSub>
          <a:bldChart bld="series"/>
        </p:bldSub>
      </p:bldGraphic>
      <p:bldP spid="6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E9382108-B114-4F48-8659-C0E9C6F62E3C}"/>
              </a:ext>
            </a:extLst>
          </p:cNvPr>
          <p:cNvSpPr/>
          <p:nvPr/>
        </p:nvSpPr>
        <p:spPr>
          <a:xfrm>
            <a:off x="743271" y="1086341"/>
            <a:ext cx="2508847" cy="1822969"/>
          </a:xfrm>
          <a:prstGeom prst="roundRect">
            <a:avLst/>
          </a:prstGeom>
          <a:gradFill flip="none" rotWithShape="1">
            <a:gsLst>
              <a:gs pos="47000">
                <a:srgbClr val="2A78E8"/>
              </a:gs>
              <a:gs pos="0">
                <a:schemeClr val="accent2"/>
              </a:gs>
              <a:gs pos="83000">
                <a:schemeClr val="accent1">
                  <a:lumMod val="50000"/>
                  <a:lumOff val="50000"/>
                </a:schemeClr>
              </a:gs>
            </a:gsLst>
            <a:path path="circle">
              <a:fillToRect r="100000" b="100000"/>
            </a:path>
            <a:tileRect l="-100000" t="-100000"/>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20AA0F26-0F31-4554-DDEC-02D068ADAFF1}"/>
              </a:ext>
            </a:extLst>
          </p:cNvPr>
          <p:cNvGrpSpPr/>
          <p:nvPr/>
        </p:nvGrpSpPr>
        <p:grpSpPr>
          <a:xfrm>
            <a:off x="622434" y="571692"/>
            <a:ext cx="10947132" cy="5714616"/>
            <a:chOff x="622434" y="571692"/>
            <a:chExt cx="10947132" cy="5714616"/>
          </a:xfrm>
        </p:grpSpPr>
        <p:sp>
          <p:nvSpPr>
            <p:cNvPr id="4" name="Linie">
              <a:extLst>
                <a:ext uri="{FF2B5EF4-FFF2-40B4-BE49-F238E27FC236}">
                  <a16:creationId xmlns:a16="http://schemas.microsoft.com/office/drawing/2014/main" id="{B3EB259C-390E-4609-B810-12DE215C66CE}"/>
                </a:ext>
              </a:extLst>
            </p:cNvPr>
            <p:cNvSpPr/>
            <p:nvPr/>
          </p:nvSpPr>
          <p:spPr>
            <a:xfrm>
              <a:off x="622434" y="571692"/>
              <a:ext cx="10947132" cy="0"/>
            </a:xfrm>
            <a:prstGeom prst="line">
              <a:avLst/>
            </a:prstGeom>
            <a:ln w="12700">
              <a:solidFill>
                <a:schemeClr val="accent2">
                  <a:alpha val="50000"/>
                </a:schemeClr>
              </a:solidFill>
              <a:miter lim="400000"/>
            </a:ln>
            <a:effectLst/>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Montserrat Regular"/>
                  <a:ea typeface="Montserrat Regular"/>
                  <a:cs typeface="Montserrat Regular"/>
                  <a:sym typeface="Montserrat Regular"/>
                </a:defRPr>
              </a:pPr>
              <a:endParaRPr dirty="0"/>
            </a:p>
          </p:txBody>
        </p:sp>
        <p:sp>
          <p:nvSpPr>
            <p:cNvPr id="5" name="Linie">
              <a:extLst>
                <a:ext uri="{FF2B5EF4-FFF2-40B4-BE49-F238E27FC236}">
                  <a16:creationId xmlns:a16="http://schemas.microsoft.com/office/drawing/2014/main" id="{6AC22399-B4EB-4ED7-939F-226E0F36637E}"/>
                </a:ext>
              </a:extLst>
            </p:cNvPr>
            <p:cNvSpPr/>
            <p:nvPr/>
          </p:nvSpPr>
          <p:spPr>
            <a:xfrm>
              <a:off x="622434" y="3428999"/>
              <a:ext cx="10947132" cy="0"/>
            </a:xfrm>
            <a:prstGeom prst="line">
              <a:avLst/>
            </a:prstGeom>
            <a:ln w="12700">
              <a:solidFill>
                <a:schemeClr val="accent2">
                  <a:alpha val="50000"/>
                </a:schemeClr>
              </a:solidFill>
              <a:miter lim="400000"/>
            </a:ln>
            <a:effectLst/>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Montserrat Regular"/>
                  <a:ea typeface="Montserrat Regular"/>
                  <a:cs typeface="Montserrat Regular"/>
                  <a:sym typeface="Montserrat Regular"/>
                </a:defRPr>
              </a:pPr>
              <a:endParaRPr/>
            </a:p>
          </p:txBody>
        </p:sp>
        <p:sp>
          <p:nvSpPr>
            <p:cNvPr id="6" name="Linie">
              <a:extLst>
                <a:ext uri="{FF2B5EF4-FFF2-40B4-BE49-F238E27FC236}">
                  <a16:creationId xmlns:a16="http://schemas.microsoft.com/office/drawing/2014/main" id="{88655F1F-9310-4E84-AEFE-1798C175E961}"/>
                </a:ext>
              </a:extLst>
            </p:cNvPr>
            <p:cNvSpPr/>
            <p:nvPr/>
          </p:nvSpPr>
          <p:spPr>
            <a:xfrm>
              <a:off x="622434" y="6286308"/>
              <a:ext cx="10947132" cy="0"/>
            </a:xfrm>
            <a:prstGeom prst="line">
              <a:avLst/>
            </a:prstGeom>
            <a:ln w="12700">
              <a:solidFill>
                <a:schemeClr val="accent2">
                  <a:alpha val="50000"/>
                </a:schemeClr>
              </a:solidFill>
              <a:miter lim="400000"/>
            </a:ln>
            <a:effectLst/>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Montserrat Regular"/>
                  <a:ea typeface="Montserrat Regular"/>
                  <a:cs typeface="Montserrat Regular"/>
                  <a:sym typeface="Montserrat Regular"/>
                </a:defRPr>
              </a:pPr>
              <a:endParaRPr/>
            </a:p>
          </p:txBody>
        </p:sp>
      </p:grpSp>
      <p:sp>
        <p:nvSpPr>
          <p:cNvPr id="10" name="Linie">
            <a:extLst>
              <a:ext uri="{FF2B5EF4-FFF2-40B4-BE49-F238E27FC236}">
                <a16:creationId xmlns:a16="http://schemas.microsoft.com/office/drawing/2014/main" id="{5FBED965-4469-4EC5-9043-D8BED1CA86D4}"/>
              </a:ext>
            </a:extLst>
          </p:cNvPr>
          <p:cNvSpPr/>
          <p:nvPr/>
        </p:nvSpPr>
        <p:spPr>
          <a:xfrm rot="5400000">
            <a:off x="5072723" y="2000344"/>
            <a:ext cx="2046556" cy="0"/>
          </a:xfrm>
          <a:prstGeom prst="line">
            <a:avLst/>
          </a:prstGeom>
          <a:ln w="12700">
            <a:solidFill>
              <a:schemeClr val="accent2">
                <a:alpha val="40000"/>
              </a:schemeClr>
            </a:solidFill>
            <a:prstDash val="dash"/>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Montserrat Regular"/>
                <a:ea typeface="Montserrat Regular"/>
                <a:cs typeface="Montserrat Regular"/>
                <a:sym typeface="Montserrat Regular"/>
              </a:defRPr>
            </a:pPr>
            <a:endParaRPr/>
          </a:p>
        </p:txBody>
      </p:sp>
      <p:sp>
        <p:nvSpPr>
          <p:cNvPr id="11" name="Linie">
            <a:extLst>
              <a:ext uri="{FF2B5EF4-FFF2-40B4-BE49-F238E27FC236}">
                <a16:creationId xmlns:a16="http://schemas.microsoft.com/office/drawing/2014/main" id="{DBCDB226-6316-4E17-81A2-3822A60B5103}"/>
              </a:ext>
            </a:extLst>
          </p:cNvPr>
          <p:cNvSpPr/>
          <p:nvPr/>
        </p:nvSpPr>
        <p:spPr>
          <a:xfrm rot="5400000">
            <a:off x="7809506" y="2000344"/>
            <a:ext cx="2046556" cy="0"/>
          </a:xfrm>
          <a:prstGeom prst="line">
            <a:avLst/>
          </a:prstGeom>
          <a:ln w="12700">
            <a:solidFill>
              <a:schemeClr val="accent2">
                <a:alpha val="40000"/>
              </a:schemeClr>
            </a:solidFill>
            <a:prstDash val="dash"/>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Montserrat Regular"/>
                <a:ea typeface="Montserrat Regular"/>
                <a:cs typeface="Montserrat Regular"/>
                <a:sym typeface="Montserrat Regular"/>
              </a:defRPr>
            </a:pPr>
            <a:endParaRPr/>
          </a:p>
        </p:txBody>
      </p:sp>
      <p:graphicFrame>
        <p:nvGraphicFramePr>
          <p:cNvPr id="20" name="Chart 19">
            <a:extLst>
              <a:ext uri="{FF2B5EF4-FFF2-40B4-BE49-F238E27FC236}">
                <a16:creationId xmlns:a16="http://schemas.microsoft.com/office/drawing/2014/main" id="{A73A1FF2-3702-4342-B625-06BD7144EBDA}"/>
              </a:ext>
            </a:extLst>
          </p:cNvPr>
          <p:cNvGraphicFramePr/>
          <p:nvPr>
            <p:extLst>
              <p:ext uri="{D42A27DB-BD31-4B8C-83A1-F6EECF244321}">
                <p14:modId xmlns:p14="http://schemas.microsoft.com/office/powerpoint/2010/main" val="421039725"/>
              </p:ext>
            </p:extLst>
          </p:nvPr>
        </p:nvGraphicFramePr>
        <p:xfrm>
          <a:off x="3650701" y="2027096"/>
          <a:ext cx="2153815" cy="992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1" name="Chart 20">
            <a:extLst>
              <a:ext uri="{FF2B5EF4-FFF2-40B4-BE49-F238E27FC236}">
                <a16:creationId xmlns:a16="http://schemas.microsoft.com/office/drawing/2014/main" id="{9D7CD058-43ED-4743-A734-4C015AC76BC1}"/>
              </a:ext>
            </a:extLst>
          </p:cNvPr>
          <p:cNvGraphicFramePr/>
          <p:nvPr>
            <p:extLst>
              <p:ext uri="{D42A27DB-BD31-4B8C-83A1-F6EECF244321}">
                <p14:modId xmlns:p14="http://schemas.microsoft.com/office/powerpoint/2010/main" val="2813327618"/>
              </p:ext>
            </p:extLst>
          </p:nvPr>
        </p:nvGraphicFramePr>
        <p:xfrm>
          <a:off x="6387484" y="2027096"/>
          <a:ext cx="2153815" cy="992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Chart 21">
            <a:extLst>
              <a:ext uri="{FF2B5EF4-FFF2-40B4-BE49-F238E27FC236}">
                <a16:creationId xmlns:a16="http://schemas.microsoft.com/office/drawing/2014/main" id="{EA96B59A-5A91-442E-B325-544471B2FE14}"/>
              </a:ext>
            </a:extLst>
          </p:cNvPr>
          <p:cNvGraphicFramePr/>
          <p:nvPr>
            <p:extLst>
              <p:ext uri="{D42A27DB-BD31-4B8C-83A1-F6EECF244321}">
                <p14:modId xmlns:p14="http://schemas.microsoft.com/office/powerpoint/2010/main" val="321968101"/>
              </p:ext>
            </p:extLst>
          </p:nvPr>
        </p:nvGraphicFramePr>
        <p:xfrm>
          <a:off x="9124265" y="2027096"/>
          <a:ext cx="2153815" cy="992667"/>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a:extLst>
              <a:ext uri="{FF2B5EF4-FFF2-40B4-BE49-F238E27FC236}">
                <a16:creationId xmlns:a16="http://schemas.microsoft.com/office/drawing/2014/main" id="{BF7C4DA2-164D-422A-BE19-32BECBD04E03}"/>
              </a:ext>
            </a:extLst>
          </p:cNvPr>
          <p:cNvSpPr txBox="1"/>
          <p:nvPr/>
        </p:nvSpPr>
        <p:spPr>
          <a:xfrm>
            <a:off x="3956405" y="1014692"/>
            <a:ext cx="1542409" cy="738664"/>
          </a:xfrm>
          <a:prstGeom prst="rect">
            <a:avLst/>
          </a:prstGeom>
          <a:noFill/>
        </p:spPr>
        <p:txBody>
          <a:bodyPr wrap="none" rtlCol="0">
            <a:spAutoFit/>
          </a:bodyPr>
          <a:lstStyle/>
          <a:p>
            <a:pPr algn="ctr">
              <a:spcAft>
                <a:spcPts val="600"/>
              </a:spcAft>
            </a:pPr>
            <a:r>
              <a:rPr lang="en-US" sz="2500" dirty="0">
                <a:solidFill>
                  <a:schemeClr val="bg1"/>
                </a:solidFill>
                <a:latin typeface="Montserrat" panose="00000500000000000000" pitchFamily="50" charset="0"/>
              </a:rPr>
              <a:t>68%</a:t>
            </a:r>
          </a:p>
          <a:p>
            <a:pPr algn="ctr">
              <a:spcAft>
                <a:spcPts val="600"/>
              </a:spcAft>
            </a:pPr>
            <a:r>
              <a:rPr lang="en-US" sz="1200" dirty="0">
                <a:solidFill>
                  <a:schemeClr val="accent4"/>
                </a:solidFill>
                <a:latin typeface="Montserrat" panose="00000500000000000000" pitchFamily="50" charset="0"/>
              </a:rPr>
              <a:t>Percent Engaged</a:t>
            </a:r>
          </a:p>
        </p:txBody>
      </p:sp>
      <p:sp>
        <p:nvSpPr>
          <p:cNvPr id="24" name="TextBox 23">
            <a:extLst>
              <a:ext uri="{FF2B5EF4-FFF2-40B4-BE49-F238E27FC236}">
                <a16:creationId xmlns:a16="http://schemas.microsoft.com/office/drawing/2014/main" id="{1E13656A-5B39-43CA-8FD7-287CE57537D7}"/>
              </a:ext>
            </a:extLst>
          </p:cNvPr>
          <p:cNvSpPr txBox="1"/>
          <p:nvPr/>
        </p:nvSpPr>
        <p:spPr>
          <a:xfrm>
            <a:off x="1294157" y="1350306"/>
            <a:ext cx="1393330" cy="1169551"/>
          </a:xfrm>
          <a:prstGeom prst="rect">
            <a:avLst/>
          </a:prstGeom>
          <a:noFill/>
        </p:spPr>
        <p:txBody>
          <a:bodyPr wrap="none" rtlCol="0">
            <a:spAutoFit/>
          </a:bodyPr>
          <a:lstStyle/>
          <a:p>
            <a:pPr algn="ctr">
              <a:spcAft>
                <a:spcPts val="600"/>
              </a:spcAft>
            </a:pPr>
            <a:r>
              <a:rPr lang="en-US" sz="4500" b="1" dirty="0">
                <a:solidFill>
                  <a:schemeClr val="bg1">
                    <a:alpha val="76336"/>
                  </a:schemeClr>
                </a:solidFill>
                <a:latin typeface="Montserrat" panose="00000500000000000000" pitchFamily="50" charset="0"/>
              </a:rPr>
              <a:t>225</a:t>
            </a:r>
          </a:p>
          <a:p>
            <a:pPr algn="ctr">
              <a:spcAft>
                <a:spcPts val="600"/>
              </a:spcAft>
            </a:pPr>
            <a:r>
              <a:rPr lang="en-US" sz="2000" dirty="0">
                <a:solidFill>
                  <a:schemeClr val="bg1"/>
                </a:solidFill>
                <a:latin typeface="Montserrat" panose="00000500000000000000" pitchFamily="50" charset="0"/>
              </a:rPr>
              <a:t>Accounts</a:t>
            </a:r>
          </a:p>
        </p:txBody>
      </p:sp>
      <p:sp>
        <p:nvSpPr>
          <p:cNvPr id="25" name="TextBox 24">
            <a:extLst>
              <a:ext uri="{FF2B5EF4-FFF2-40B4-BE49-F238E27FC236}">
                <a16:creationId xmlns:a16="http://schemas.microsoft.com/office/drawing/2014/main" id="{7836DE93-AE37-496B-87F9-727535FD0227}"/>
              </a:ext>
            </a:extLst>
          </p:cNvPr>
          <p:cNvSpPr txBox="1"/>
          <p:nvPr/>
        </p:nvSpPr>
        <p:spPr>
          <a:xfrm>
            <a:off x="6831848" y="1014692"/>
            <a:ext cx="1265090" cy="738664"/>
          </a:xfrm>
          <a:prstGeom prst="rect">
            <a:avLst/>
          </a:prstGeom>
          <a:noFill/>
        </p:spPr>
        <p:txBody>
          <a:bodyPr wrap="none" rtlCol="0">
            <a:spAutoFit/>
          </a:bodyPr>
          <a:lstStyle/>
          <a:p>
            <a:pPr algn="ctr">
              <a:spcAft>
                <a:spcPts val="600"/>
              </a:spcAft>
            </a:pPr>
            <a:r>
              <a:rPr lang="en-US" sz="2500" dirty="0">
                <a:solidFill>
                  <a:schemeClr val="bg1"/>
                </a:solidFill>
                <a:latin typeface="Montserrat" panose="00000500000000000000" pitchFamily="50" charset="0"/>
              </a:rPr>
              <a:t>142</a:t>
            </a:r>
          </a:p>
          <a:p>
            <a:pPr algn="ctr">
              <a:spcAft>
                <a:spcPts val="600"/>
              </a:spcAft>
            </a:pPr>
            <a:r>
              <a:rPr lang="en-US" sz="1200" dirty="0">
                <a:solidFill>
                  <a:schemeClr val="accent4"/>
                </a:solidFill>
                <a:latin typeface="Montserrat" panose="00000500000000000000" pitchFamily="50" charset="0"/>
              </a:rPr>
              <a:t>Opportunities</a:t>
            </a:r>
          </a:p>
        </p:txBody>
      </p:sp>
      <p:sp>
        <p:nvSpPr>
          <p:cNvPr id="26" name="TextBox 25">
            <a:extLst>
              <a:ext uri="{FF2B5EF4-FFF2-40B4-BE49-F238E27FC236}">
                <a16:creationId xmlns:a16="http://schemas.microsoft.com/office/drawing/2014/main" id="{270B62EF-837A-411B-B573-DA3AE2AA4DC9}"/>
              </a:ext>
            </a:extLst>
          </p:cNvPr>
          <p:cNvSpPr txBox="1"/>
          <p:nvPr/>
        </p:nvSpPr>
        <p:spPr>
          <a:xfrm>
            <a:off x="9583057" y="1014692"/>
            <a:ext cx="1236236" cy="738664"/>
          </a:xfrm>
          <a:prstGeom prst="rect">
            <a:avLst/>
          </a:prstGeom>
          <a:noFill/>
        </p:spPr>
        <p:txBody>
          <a:bodyPr wrap="none" rtlCol="0">
            <a:spAutoFit/>
          </a:bodyPr>
          <a:lstStyle/>
          <a:p>
            <a:pPr algn="ctr">
              <a:spcAft>
                <a:spcPts val="600"/>
              </a:spcAft>
            </a:pPr>
            <a:r>
              <a:rPr lang="en-US" sz="2500" dirty="0">
                <a:solidFill>
                  <a:schemeClr val="bg1"/>
                </a:solidFill>
                <a:latin typeface="Montserrat" panose="00000500000000000000" pitchFamily="50" charset="0"/>
              </a:rPr>
              <a:t>$22.1M</a:t>
            </a:r>
          </a:p>
          <a:p>
            <a:pPr algn="ctr">
              <a:spcAft>
                <a:spcPts val="600"/>
              </a:spcAft>
            </a:pPr>
            <a:r>
              <a:rPr lang="en-US" sz="1200" dirty="0">
                <a:solidFill>
                  <a:schemeClr val="accent4"/>
                </a:solidFill>
                <a:latin typeface="Montserrat" panose="00000500000000000000" pitchFamily="50" charset="0"/>
              </a:rPr>
              <a:t>Closed Won</a:t>
            </a:r>
          </a:p>
        </p:txBody>
      </p:sp>
      <p:graphicFrame>
        <p:nvGraphicFramePr>
          <p:cNvPr id="29" name="Chart 28">
            <a:extLst>
              <a:ext uri="{FF2B5EF4-FFF2-40B4-BE49-F238E27FC236}">
                <a16:creationId xmlns:a16="http://schemas.microsoft.com/office/drawing/2014/main" id="{6A7400FA-DAD1-421E-AF45-85FE61B6FA00}"/>
              </a:ext>
            </a:extLst>
          </p:cNvPr>
          <p:cNvGraphicFramePr/>
          <p:nvPr>
            <p:extLst>
              <p:ext uri="{D42A27DB-BD31-4B8C-83A1-F6EECF244321}">
                <p14:modId xmlns:p14="http://schemas.microsoft.com/office/powerpoint/2010/main" val="3647168040"/>
              </p:ext>
            </p:extLst>
          </p:nvPr>
        </p:nvGraphicFramePr>
        <p:xfrm>
          <a:off x="622430" y="3425133"/>
          <a:ext cx="10947131" cy="2622214"/>
        </p:xfrm>
        <a:graphic>
          <a:graphicData uri="http://schemas.openxmlformats.org/drawingml/2006/chart">
            <c:chart xmlns:c="http://schemas.openxmlformats.org/drawingml/2006/chart" xmlns:r="http://schemas.openxmlformats.org/officeDocument/2006/relationships" r:id="rId5"/>
          </a:graphicData>
        </a:graphic>
      </p:graphicFrame>
      <p:sp>
        <p:nvSpPr>
          <p:cNvPr id="30" name="TextBox 29">
            <a:extLst>
              <a:ext uri="{FF2B5EF4-FFF2-40B4-BE49-F238E27FC236}">
                <a16:creationId xmlns:a16="http://schemas.microsoft.com/office/drawing/2014/main" id="{C7B35848-A2A3-42E6-8905-17B72560F2B7}"/>
              </a:ext>
            </a:extLst>
          </p:cNvPr>
          <p:cNvSpPr txBox="1"/>
          <p:nvPr/>
        </p:nvSpPr>
        <p:spPr>
          <a:xfrm>
            <a:off x="8333162" y="3665979"/>
            <a:ext cx="2944918" cy="329064"/>
          </a:xfrm>
          <a:prstGeom prst="rect">
            <a:avLst/>
          </a:prstGeom>
          <a:noFill/>
        </p:spPr>
        <p:txBody>
          <a:bodyPr wrap="square" rtlCol="0">
            <a:spAutoFit/>
          </a:bodyPr>
          <a:lstStyle/>
          <a:p>
            <a:pPr algn="r">
              <a:lnSpc>
                <a:spcPts val="2000"/>
              </a:lnSpc>
            </a:pPr>
            <a:r>
              <a:rPr lang="en-US" sz="1400" b="1" dirty="0">
                <a:solidFill>
                  <a:schemeClr val="bg1"/>
                </a:solidFill>
                <a:latin typeface="Montserrat" panose="00000500000000000000" pitchFamily="50" charset="0"/>
              </a:rPr>
              <a:t>Top Accounts by Surge</a:t>
            </a:r>
          </a:p>
        </p:txBody>
      </p:sp>
    </p:spTree>
    <p:extLst>
      <p:ext uri="{BB962C8B-B14F-4D97-AF65-F5344CB8AC3E}">
        <p14:creationId xmlns:p14="http://schemas.microsoft.com/office/powerpoint/2010/main" val="6434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ppt_w</p:attrName>
                                        </p:attrNameLst>
                                      </p:cBhvr>
                                      <p:tavLst>
                                        <p:tav tm="0">
                                          <p:val>
                                            <p:strVal val="4/3*#ppt_w"/>
                                          </p:val>
                                        </p:tav>
                                        <p:tav tm="100000">
                                          <p:val>
                                            <p:strVal val="#ppt_w"/>
                                          </p:val>
                                        </p:tav>
                                      </p:tavLst>
                                    </p:anim>
                                    <p:anim calcmode="lin" valueType="num">
                                      <p:cBhvr>
                                        <p:cTn id="8" dur="2000" fill="hold"/>
                                        <p:tgtEl>
                                          <p:spTgt spid="2"/>
                                        </p:tgtEl>
                                        <p:attrNameLst>
                                          <p:attrName>ppt_h</p:attrName>
                                        </p:attrNameLst>
                                      </p:cBhvr>
                                      <p:tavLst>
                                        <p:tav tm="0">
                                          <p:val>
                                            <p:strVal val="4/3*#ppt_h"/>
                                          </p:val>
                                        </p:tav>
                                        <p:tav tm="100000">
                                          <p:val>
                                            <p:strVal val="#ppt_h"/>
                                          </p:val>
                                        </p:tav>
                                      </p:tavLst>
                                    </p:anim>
                                  </p:childTnLst>
                                </p:cTn>
                              </p:par>
                              <p:par>
                                <p:cTn id="9" presetID="16" presetClass="entr" presetSubtype="42"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Effect transition="in" filter="barn(outHorizontal)">
                                      <p:cBhvr>
                                        <p:cTn id="11" dur="1000"/>
                                        <p:tgtEl>
                                          <p:spTgt spid="10"/>
                                        </p:tgtEl>
                                      </p:cBhvr>
                                    </p:animEffect>
                                  </p:childTnLst>
                                </p:cTn>
                              </p:par>
                              <p:par>
                                <p:cTn id="12" presetID="16" presetClass="entr" presetSubtype="42" fill="hold" grpId="0" nodeType="withEffect">
                                  <p:stCondLst>
                                    <p:cond delay="1000"/>
                                  </p:stCondLst>
                                  <p:childTnLst>
                                    <p:set>
                                      <p:cBhvr>
                                        <p:cTn id="13" dur="1" fill="hold">
                                          <p:stCondLst>
                                            <p:cond delay="0"/>
                                          </p:stCondLst>
                                        </p:cTn>
                                        <p:tgtEl>
                                          <p:spTgt spid="11"/>
                                        </p:tgtEl>
                                        <p:attrNameLst>
                                          <p:attrName>style.visibility</p:attrName>
                                        </p:attrNameLst>
                                      </p:cBhvr>
                                      <p:to>
                                        <p:strVal val="visible"/>
                                      </p:to>
                                    </p:set>
                                    <p:animEffect transition="in" filter="barn(outHorizontal)">
                                      <p:cBhvr>
                                        <p:cTn id="14" dur="1000"/>
                                        <p:tgtEl>
                                          <p:spTgt spid="11"/>
                                        </p:tgtEl>
                                      </p:cBhvr>
                                    </p:animEffect>
                                  </p:childTnLst>
                                </p:cTn>
                              </p:par>
                              <p:par>
                                <p:cTn id="15" presetID="23" presetClass="entr" presetSubtype="16" fill="hold" grpId="0" nodeType="withEffect">
                                  <p:stCondLst>
                                    <p:cond delay="1000"/>
                                  </p:stCondLst>
                                  <p:childTnLst>
                                    <p:set>
                                      <p:cBhvr>
                                        <p:cTn id="16" dur="1" fill="hold">
                                          <p:stCondLst>
                                            <p:cond delay="0"/>
                                          </p:stCondLst>
                                        </p:cTn>
                                        <p:tgtEl>
                                          <p:spTgt spid="23"/>
                                        </p:tgtEl>
                                        <p:attrNameLst>
                                          <p:attrName>style.visibility</p:attrName>
                                        </p:attrNameLst>
                                      </p:cBhvr>
                                      <p:to>
                                        <p:strVal val="visible"/>
                                      </p:to>
                                    </p:set>
                                    <p:anim calcmode="lin" valueType="num">
                                      <p:cBhvr>
                                        <p:cTn id="17" dur="2000" fill="hold"/>
                                        <p:tgtEl>
                                          <p:spTgt spid="23"/>
                                        </p:tgtEl>
                                        <p:attrNameLst>
                                          <p:attrName>ppt_w</p:attrName>
                                        </p:attrNameLst>
                                      </p:cBhvr>
                                      <p:tavLst>
                                        <p:tav tm="0">
                                          <p:val>
                                            <p:fltVal val="0"/>
                                          </p:val>
                                        </p:tav>
                                        <p:tav tm="100000">
                                          <p:val>
                                            <p:strVal val="#ppt_w"/>
                                          </p:val>
                                        </p:tav>
                                      </p:tavLst>
                                    </p:anim>
                                    <p:anim calcmode="lin" valueType="num">
                                      <p:cBhvr>
                                        <p:cTn id="18" dur="2000" fill="hold"/>
                                        <p:tgtEl>
                                          <p:spTgt spid="23"/>
                                        </p:tgtEl>
                                        <p:attrNameLst>
                                          <p:attrName>ppt_h</p:attrName>
                                        </p:attrNameLst>
                                      </p:cBhvr>
                                      <p:tavLst>
                                        <p:tav tm="0">
                                          <p:val>
                                            <p:fltVal val="0"/>
                                          </p:val>
                                        </p:tav>
                                        <p:tav tm="100000">
                                          <p:val>
                                            <p:strVal val="#ppt_h"/>
                                          </p:val>
                                        </p:tav>
                                      </p:tavLst>
                                    </p:anim>
                                  </p:childTnLst>
                                </p:cTn>
                              </p:par>
                              <p:par>
                                <p:cTn id="19" presetID="10" presetClass="entr" presetSubtype="0" fill="hold" grpId="0" nodeType="withEffect">
                                  <p:stCondLst>
                                    <p:cond delay="25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1000"/>
                                        <p:tgtEl>
                                          <p:spTgt spid="24"/>
                                        </p:tgtEl>
                                      </p:cBhvr>
                                    </p:animEffect>
                                  </p:childTnLst>
                                </p:cTn>
                              </p:par>
                              <p:par>
                                <p:cTn id="22" presetID="42" presetClass="entr" presetSubtype="0" fill="hold" grpId="0" nodeType="withEffect">
                                  <p:stCondLst>
                                    <p:cond delay="200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200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20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anim calcmode="lin" valueType="num">
                                      <p:cBhvr>
                                        <p:cTn id="35" dur="1000" fill="hold"/>
                                        <p:tgtEl>
                                          <p:spTgt spid="26"/>
                                        </p:tgtEl>
                                        <p:attrNameLst>
                                          <p:attrName>ppt_x</p:attrName>
                                        </p:attrNameLst>
                                      </p:cBhvr>
                                      <p:tavLst>
                                        <p:tav tm="0">
                                          <p:val>
                                            <p:strVal val="#ppt_x"/>
                                          </p:val>
                                        </p:tav>
                                        <p:tav tm="100000">
                                          <p:val>
                                            <p:strVal val="#ppt_x"/>
                                          </p:val>
                                        </p:tav>
                                      </p:tavLst>
                                    </p:anim>
                                    <p:anim calcmode="lin" valueType="num">
                                      <p:cBhvr>
                                        <p:cTn id="36" dur="1000" fill="hold"/>
                                        <p:tgtEl>
                                          <p:spTgt spid="26"/>
                                        </p:tgtEl>
                                        <p:attrNameLst>
                                          <p:attrName>ppt_y</p:attrName>
                                        </p:attrNameLst>
                                      </p:cBhvr>
                                      <p:tavLst>
                                        <p:tav tm="0">
                                          <p:val>
                                            <p:strVal val="#ppt_y+.1"/>
                                          </p:val>
                                        </p:tav>
                                        <p:tav tm="100000">
                                          <p:val>
                                            <p:strVal val="#ppt_y"/>
                                          </p:val>
                                        </p:tav>
                                      </p:tavLst>
                                    </p:anim>
                                  </p:childTnLst>
                                </p:cTn>
                              </p:par>
                              <p:par>
                                <p:cTn id="37" presetID="22" presetClass="entr" presetSubtype="8" fill="hold" grpId="0" nodeType="withEffect">
                                  <p:stCondLst>
                                    <p:cond delay="3000"/>
                                  </p:stCondLst>
                                  <p:childTnLst>
                                    <p:set>
                                      <p:cBhvr>
                                        <p:cTn id="38" dur="1" fill="hold">
                                          <p:stCondLst>
                                            <p:cond delay="0"/>
                                          </p:stCondLst>
                                        </p:cTn>
                                        <p:tgtEl>
                                          <p:spTgt spid="20"/>
                                        </p:tgtEl>
                                        <p:attrNameLst>
                                          <p:attrName>style.visibility</p:attrName>
                                        </p:attrNameLst>
                                      </p:cBhvr>
                                      <p:to>
                                        <p:strVal val="visible"/>
                                      </p:to>
                                    </p:set>
                                    <p:animEffect transition="in" filter="wipe(left)">
                                      <p:cBhvr>
                                        <p:cTn id="39" dur="1500"/>
                                        <p:tgtEl>
                                          <p:spTgt spid="20"/>
                                        </p:tgtEl>
                                      </p:cBhvr>
                                    </p:animEffect>
                                  </p:childTnLst>
                                </p:cTn>
                              </p:par>
                              <p:par>
                                <p:cTn id="40" presetID="22" presetClass="entr" presetSubtype="8" fill="hold" grpId="0" nodeType="withEffect">
                                  <p:stCondLst>
                                    <p:cond delay="300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1500"/>
                                        <p:tgtEl>
                                          <p:spTgt spid="21"/>
                                        </p:tgtEl>
                                      </p:cBhvr>
                                    </p:animEffect>
                                  </p:childTnLst>
                                </p:cTn>
                              </p:par>
                              <p:par>
                                <p:cTn id="43" presetID="22" presetClass="entr" presetSubtype="8" fill="hold" grpId="0" nodeType="withEffect">
                                  <p:stCondLst>
                                    <p:cond delay="300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1500"/>
                                        <p:tgtEl>
                                          <p:spTgt spid="22"/>
                                        </p:tgtEl>
                                      </p:cBhvr>
                                    </p:animEffect>
                                  </p:childTnLst>
                                </p:cTn>
                              </p:par>
                              <p:par>
                                <p:cTn id="46" presetID="10" presetClass="entr" presetSubtype="0" fill="hold" grpId="0" nodeType="withEffect">
                                  <p:stCondLst>
                                    <p:cond delay="20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1000"/>
                                        <p:tgtEl>
                                          <p:spTgt spid="30"/>
                                        </p:tgtEl>
                                      </p:cBhvr>
                                    </p:animEffect>
                                  </p:childTnLst>
                                </p:cTn>
                              </p:par>
                              <p:par>
                                <p:cTn id="49" presetID="22" presetClass="entr" presetSubtype="4" fill="hold" grpId="0" nodeType="withEffect">
                                  <p:stCondLst>
                                    <p:cond delay="2500"/>
                                  </p:stCondLst>
                                  <p:childTnLst>
                                    <p:set>
                                      <p:cBhvr>
                                        <p:cTn id="50" dur="1" fill="hold">
                                          <p:stCondLst>
                                            <p:cond delay="0"/>
                                          </p:stCondLst>
                                        </p:cTn>
                                        <p:tgtEl>
                                          <p:spTgt spid="29"/>
                                        </p:tgtEl>
                                        <p:attrNameLst>
                                          <p:attrName>style.visibility</p:attrName>
                                        </p:attrNameLst>
                                      </p:cBhvr>
                                      <p:to>
                                        <p:strVal val="visible"/>
                                      </p:to>
                                    </p:set>
                                    <p:animEffect transition="in" filter="wipe(down)">
                                      <p:cBhvr>
                                        <p:cTn id="51"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0" grpId="0" animBg="1"/>
      <p:bldP spid="11" grpId="0" animBg="1"/>
      <p:bldGraphic spid="20" grpId="0">
        <p:bldAsOne/>
      </p:bldGraphic>
      <p:bldGraphic spid="21" grpId="0">
        <p:bldAsOne/>
      </p:bldGraphic>
      <p:bldGraphic spid="22" grpId="0">
        <p:bldAsOne/>
      </p:bldGraphic>
      <p:bldP spid="13" grpId="0"/>
      <p:bldP spid="24" grpId="0"/>
      <p:bldP spid="25" grpId="0"/>
      <p:bldP spid="26" grpId="0"/>
      <p:bldGraphic spid="29" grpId="0">
        <p:bldAsOne/>
      </p:bldGraphic>
      <p:bldP spid="3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36D84D-22CB-4849-BCB8-DF63091A9432}"/>
              </a:ext>
            </a:extLst>
          </p:cNvPr>
          <p:cNvSpPr txBox="1"/>
          <p:nvPr/>
        </p:nvSpPr>
        <p:spPr>
          <a:xfrm>
            <a:off x="2473855" y="853325"/>
            <a:ext cx="7244291" cy="630942"/>
          </a:xfrm>
          <a:prstGeom prst="rect">
            <a:avLst/>
          </a:prstGeom>
          <a:noFill/>
        </p:spPr>
        <p:txBody>
          <a:bodyPr wrap="none" rtlCol="0">
            <a:spAutoFit/>
          </a:bodyPr>
          <a:lstStyle>
            <a:defPPr>
              <a:defRPr lang="en-US"/>
            </a:defPPr>
            <a:lvl1pPr algn="ctr">
              <a:defRPr sz="3500">
                <a:solidFill>
                  <a:schemeClr val="accent2"/>
                </a:solidFill>
                <a:latin typeface="Montserrat" panose="00000500000000000000" pitchFamily="50" charset="0"/>
              </a:defRPr>
            </a:lvl1pPr>
          </a:lstStyle>
          <a:p>
            <a:r>
              <a:rPr lang="en-US" dirty="0">
                <a:gradFill>
                  <a:gsLst>
                    <a:gs pos="64000">
                      <a:schemeClr val="bg2"/>
                    </a:gs>
                    <a:gs pos="0">
                      <a:schemeClr val="accent4"/>
                    </a:gs>
                  </a:gsLst>
                  <a:path path="circle">
                    <a:fillToRect r="100000" b="100000"/>
                  </a:path>
                </a:gradFill>
              </a:rPr>
              <a:t>SALES VELOCITY CALCULATOR</a:t>
            </a:r>
          </a:p>
        </p:txBody>
      </p:sp>
      <p:sp>
        <p:nvSpPr>
          <p:cNvPr id="65" name="Rectangle: Rounded Corners 64">
            <a:extLst>
              <a:ext uri="{FF2B5EF4-FFF2-40B4-BE49-F238E27FC236}">
                <a16:creationId xmlns:a16="http://schemas.microsoft.com/office/drawing/2014/main" id="{D6CB28EB-95D6-4E3A-9068-F1BE7A0BEAE6}"/>
              </a:ext>
            </a:extLst>
          </p:cNvPr>
          <p:cNvSpPr/>
          <p:nvPr/>
        </p:nvSpPr>
        <p:spPr>
          <a:xfrm>
            <a:off x="676909" y="2279995"/>
            <a:ext cx="10838183" cy="3524660"/>
          </a:xfrm>
          <a:prstGeom prst="roundRect">
            <a:avLst>
              <a:gd name="adj" fmla="val 12931"/>
            </a:avLst>
          </a:prstGeom>
          <a:solidFill>
            <a:schemeClr val="bg1">
              <a:alpha val="1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63FF478-BBE3-4EF4-8CC5-C05BDC6D9CB6}"/>
              </a:ext>
            </a:extLst>
          </p:cNvPr>
          <p:cNvCxnSpPr>
            <a:cxnSpLocks/>
          </p:cNvCxnSpPr>
          <p:nvPr/>
        </p:nvCxnSpPr>
        <p:spPr>
          <a:xfrm>
            <a:off x="1288076" y="4035519"/>
            <a:ext cx="6819900" cy="0"/>
          </a:xfrm>
          <a:prstGeom prst="line">
            <a:avLst/>
          </a:prstGeom>
          <a:ln w="12700">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0A8089F-5C40-42E4-9448-D24DB20B076F}"/>
              </a:ext>
            </a:extLst>
          </p:cNvPr>
          <p:cNvSpPr txBox="1"/>
          <p:nvPr/>
        </p:nvSpPr>
        <p:spPr>
          <a:xfrm>
            <a:off x="8478090" y="3835464"/>
            <a:ext cx="338554" cy="400110"/>
          </a:xfrm>
          <a:prstGeom prst="rect">
            <a:avLst/>
          </a:prstGeom>
          <a:noFill/>
        </p:spPr>
        <p:txBody>
          <a:bodyPr wrap="none" rtlCol="0">
            <a:spAutoFit/>
          </a:bodyPr>
          <a:lstStyle/>
          <a:p>
            <a:r>
              <a:rPr lang="en-US" sz="2000" b="1" dirty="0">
                <a:solidFill>
                  <a:schemeClr val="bg1"/>
                </a:solidFill>
                <a:latin typeface="Montserrat" panose="00000500000000000000" pitchFamily="50" charset="0"/>
              </a:rPr>
              <a:t>=</a:t>
            </a:r>
          </a:p>
        </p:txBody>
      </p:sp>
      <p:sp>
        <p:nvSpPr>
          <p:cNvPr id="8" name="Freeform: Shape 7">
            <a:extLst>
              <a:ext uri="{FF2B5EF4-FFF2-40B4-BE49-F238E27FC236}">
                <a16:creationId xmlns:a16="http://schemas.microsoft.com/office/drawing/2014/main" id="{249702FA-7EF4-4FDD-BC2D-AD42C792AE2C}"/>
              </a:ext>
            </a:extLst>
          </p:cNvPr>
          <p:cNvSpPr/>
          <p:nvPr/>
        </p:nvSpPr>
        <p:spPr>
          <a:xfrm>
            <a:off x="1610445" y="3228248"/>
            <a:ext cx="201232" cy="350325"/>
          </a:xfrm>
          <a:custGeom>
            <a:avLst/>
            <a:gdLst>
              <a:gd name="connsiteX0" fmla="*/ 885357 w 1676400"/>
              <a:gd name="connsiteY0" fmla="*/ 0 h 2918460"/>
              <a:gd name="connsiteX1" fmla="*/ 971996 w 1676400"/>
              <a:gd name="connsiteY1" fmla="*/ 133121 h 2918460"/>
              <a:gd name="connsiteX2" fmla="*/ 971539 w 1676400"/>
              <a:gd name="connsiteY2" fmla="*/ 295885 h 2918460"/>
              <a:gd name="connsiteX3" fmla="*/ 1002629 w 1676400"/>
              <a:gd name="connsiteY3" fmla="*/ 330632 h 2918460"/>
              <a:gd name="connsiteX4" fmla="*/ 1541439 w 1676400"/>
              <a:gd name="connsiteY4" fmla="*/ 556336 h 2918460"/>
              <a:gd name="connsiteX5" fmla="*/ 1483451 w 1676400"/>
              <a:gd name="connsiteY5" fmla="*/ 812140 h 2918460"/>
              <a:gd name="connsiteX6" fmla="*/ 1337985 w 1676400"/>
              <a:gd name="connsiteY6" fmla="*/ 790727 h 2918460"/>
              <a:gd name="connsiteX7" fmla="*/ 999505 w 1676400"/>
              <a:gd name="connsiteY7" fmla="*/ 639089 h 2918460"/>
              <a:gd name="connsiteX8" fmla="*/ 972377 w 1676400"/>
              <a:gd name="connsiteY8" fmla="*/ 660806 h 2918460"/>
              <a:gd name="connsiteX9" fmla="*/ 972149 w 1676400"/>
              <a:gd name="connsiteY9" fmla="*/ 1251814 h 2918460"/>
              <a:gd name="connsiteX10" fmla="*/ 1002248 w 1676400"/>
              <a:gd name="connsiteY10" fmla="*/ 1285342 h 2918460"/>
              <a:gd name="connsiteX11" fmla="*/ 1331661 w 1676400"/>
              <a:gd name="connsiteY11" fmla="*/ 1404671 h 2918460"/>
              <a:gd name="connsiteX12" fmla="*/ 1605676 w 1676400"/>
              <a:gd name="connsiteY12" fmla="*/ 1646987 h 2918460"/>
              <a:gd name="connsiteX13" fmla="*/ 1676389 w 1676400"/>
              <a:gd name="connsiteY13" fmla="*/ 1896847 h 2918460"/>
              <a:gd name="connsiteX14" fmla="*/ 1628307 w 1676400"/>
              <a:gd name="connsiteY14" fmla="*/ 2203704 h 2918460"/>
              <a:gd name="connsiteX15" fmla="*/ 1273368 w 1676400"/>
              <a:gd name="connsiteY15" fmla="*/ 2542947 h 2918460"/>
              <a:gd name="connsiteX16" fmla="*/ 999048 w 1676400"/>
              <a:gd name="connsiteY16" fmla="*/ 2604821 h 2918460"/>
              <a:gd name="connsiteX17" fmla="*/ 972301 w 1676400"/>
              <a:gd name="connsiteY17" fmla="*/ 2634691 h 2918460"/>
              <a:gd name="connsiteX18" fmla="*/ 972454 w 1676400"/>
              <a:gd name="connsiteY18" fmla="*/ 2803169 h 2918460"/>
              <a:gd name="connsiteX19" fmla="*/ 865926 w 1676400"/>
              <a:gd name="connsiteY19" fmla="*/ 2925623 h 2918460"/>
              <a:gd name="connsiteX20" fmla="*/ 734252 w 1676400"/>
              <a:gd name="connsiteY20" fmla="*/ 2817647 h 2918460"/>
              <a:gd name="connsiteX21" fmla="*/ 731814 w 1676400"/>
              <a:gd name="connsiteY21" fmla="*/ 2643683 h 2918460"/>
              <a:gd name="connsiteX22" fmla="*/ 702020 w 1676400"/>
              <a:gd name="connsiteY22" fmla="*/ 2609698 h 2918460"/>
              <a:gd name="connsiteX23" fmla="*/ 293969 w 1676400"/>
              <a:gd name="connsiteY23" fmla="*/ 2501341 h 2918460"/>
              <a:gd name="connsiteX24" fmla="*/ 50129 w 1676400"/>
              <a:gd name="connsiteY24" fmla="*/ 2338654 h 2918460"/>
              <a:gd name="connsiteX25" fmla="*/ 35270 w 1676400"/>
              <a:gd name="connsiteY25" fmla="*/ 2127199 h 2918460"/>
              <a:gd name="connsiteX26" fmla="*/ 235600 w 1676400"/>
              <a:gd name="connsiteY26" fmla="*/ 2090623 h 2918460"/>
              <a:gd name="connsiteX27" fmla="*/ 388381 w 1676400"/>
              <a:gd name="connsiteY27" fmla="*/ 2195627 h 2918460"/>
              <a:gd name="connsiteX28" fmla="*/ 703925 w 1676400"/>
              <a:gd name="connsiteY28" fmla="*/ 2307641 h 2918460"/>
              <a:gd name="connsiteX29" fmla="*/ 729985 w 1676400"/>
              <a:gd name="connsiteY29" fmla="*/ 2284552 h 2918460"/>
              <a:gd name="connsiteX30" fmla="*/ 730290 w 1676400"/>
              <a:gd name="connsiteY30" fmla="*/ 1607896 h 2918460"/>
              <a:gd name="connsiteX31" fmla="*/ 699429 w 1676400"/>
              <a:gd name="connsiteY31" fmla="*/ 1571854 h 2918460"/>
              <a:gd name="connsiteX32" fmla="*/ 386857 w 1676400"/>
              <a:gd name="connsiteY32" fmla="*/ 1464259 h 2918460"/>
              <a:gd name="connsiteX33" fmla="*/ 116194 w 1676400"/>
              <a:gd name="connsiteY33" fmla="*/ 1248156 h 2918460"/>
              <a:gd name="connsiteX34" fmla="*/ 41747 w 1676400"/>
              <a:gd name="connsiteY34" fmla="*/ 856717 h 2918460"/>
              <a:gd name="connsiteX35" fmla="*/ 390514 w 1676400"/>
              <a:gd name="connsiteY35" fmla="*/ 409042 h 2918460"/>
              <a:gd name="connsiteX36" fmla="*/ 699429 w 1676400"/>
              <a:gd name="connsiteY36" fmla="*/ 324079 h 2918460"/>
              <a:gd name="connsiteX37" fmla="*/ 730214 w 1676400"/>
              <a:gd name="connsiteY37" fmla="*/ 290093 h 2918460"/>
              <a:gd name="connsiteX38" fmla="*/ 729757 w 1676400"/>
              <a:gd name="connsiteY38" fmla="*/ 135941 h 2918460"/>
              <a:gd name="connsiteX39" fmla="*/ 816853 w 1676400"/>
              <a:gd name="connsiteY39" fmla="*/ 0 h 2918460"/>
              <a:gd name="connsiteX40" fmla="*/ 885357 w 1676400"/>
              <a:gd name="connsiteY40" fmla="*/ 0 h 2918460"/>
              <a:gd name="connsiteX41" fmla="*/ 972682 w 1676400"/>
              <a:gd name="connsiteY41" fmla="*/ 1981429 h 2918460"/>
              <a:gd name="connsiteX42" fmla="*/ 972682 w 1676400"/>
              <a:gd name="connsiteY42" fmla="*/ 2289505 h 2918460"/>
              <a:gd name="connsiteX43" fmla="*/ 993104 w 1676400"/>
              <a:gd name="connsiteY43" fmla="*/ 2312442 h 2918460"/>
              <a:gd name="connsiteX44" fmla="*/ 1262014 w 1676400"/>
              <a:gd name="connsiteY44" fmla="*/ 2177034 h 2918460"/>
              <a:gd name="connsiteX45" fmla="*/ 1203416 w 1676400"/>
              <a:gd name="connsiteY45" fmla="*/ 1748561 h 2918460"/>
              <a:gd name="connsiteX46" fmla="*/ 999733 w 1676400"/>
              <a:gd name="connsiteY46" fmla="*/ 1661312 h 2918460"/>
              <a:gd name="connsiteX47" fmla="*/ 972301 w 1676400"/>
              <a:gd name="connsiteY47" fmla="*/ 1681886 h 2918460"/>
              <a:gd name="connsiteX48" fmla="*/ 972682 w 1676400"/>
              <a:gd name="connsiteY48" fmla="*/ 1981429 h 2918460"/>
              <a:gd name="connsiteX49" fmla="*/ 731433 w 1676400"/>
              <a:gd name="connsiteY49" fmla="*/ 921182 h 2918460"/>
              <a:gd name="connsiteX50" fmla="*/ 731585 w 1676400"/>
              <a:gd name="connsiteY50" fmla="*/ 653186 h 2918460"/>
              <a:gd name="connsiteX51" fmla="*/ 704687 w 1676400"/>
              <a:gd name="connsiteY51" fmla="*/ 624459 h 2918460"/>
              <a:gd name="connsiteX52" fmla="*/ 439587 w 1676400"/>
              <a:gd name="connsiteY52" fmla="*/ 758952 h 2918460"/>
              <a:gd name="connsiteX53" fmla="*/ 502452 w 1676400"/>
              <a:gd name="connsiteY53" fmla="*/ 1124864 h 2918460"/>
              <a:gd name="connsiteX54" fmla="*/ 699886 w 1676400"/>
              <a:gd name="connsiteY54" fmla="*/ 1205179 h 2918460"/>
              <a:gd name="connsiteX55" fmla="*/ 731433 w 1676400"/>
              <a:gd name="connsiteY55" fmla="*/ 1180643 h 2918460"/>
              <a:gd name="connsiteX56" fmla="*/ 731433 w 1676400"/>
              <a:gd name="connsiteY56" fmla="*/ 921182 h 291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676400" h="2918460">
                <a:moveTo>
                  <a:pt x="885357" y="0"/>
                </a:moveTo>
                <a:cubicBezTo>
                  <a:pt x="947384" y="22784"/>
                  <a:pt x="972301" y="69571"/>
                  <a:pt x="971996" y="133121"/>
                </a:cubicBezTo>
                <a:cubicBezTo>
                  <a:pt x="971692" y="187376"/>
                  <a:pt x="972835" y="241630"/>
                  <a:pt x="971539" y="295885"/>
                </a:cubicBezTo>
                <a:cubicBezTo>
                  <a:pt x="971006" y="319202"/>
                  <a:pt x="976797" y="328117"/>
                  <a:pt x="1002629" y="330632"/>
                </a:cubicBezTo>
                <a:cubicBezTo>
                  <a:pt x="1205245" y="350215"/>
                  <a:pt x="1385610" y="425196"/>
                  <a:pt x="1541439" y="556336"/>
                </a:cubicBezTo>
                <a:cubicBezTo>
                  <a:pt x="1625412" y="626974"/>
                  <a:pt x="1591198" y="772820"/>
                  <a:pt x="1483451" y="812140"/>
                </a:cubicBezTo>
                <a:cubicBezTo>
                  <a:pt x="1430873" y="831342"/>
                  <a:pt x="1383096" y="823722"/>
                  <a:pt x="1337985" y="790727"/>
                </a:cubicBezTo>
                <a:cubicBezTo>
                  <a:pt x="1236029" y="716051"/>
                  <a:pt x="1123711" y="664616"/>
                  <a:pt x="999505" y="639089"/>
                </a:cubicBezTo>
                <a:cubicBezTo>
                  <a:pt x="978016" y="634670"/>
                  <a:pt x="972377" y="640385"/>
                  <a:pt x="972377" y="660806"/>
                </a:cubicBezTo>
                <a:cubicBezTo>
                  <a:pt x="972758" y="857783"/>
                  <a:pt x="972911" y="1054837"/>
                  <a:pt x="972149" y="1251814"/>
                </a:cubicBezTo>
                <a:cubicBezTo>
                  <a:pt x="972073" y="1274902"/>
                  <a:pt x="984341" y="1280236"/>
                  <a:pt x="1002248" y="1285342"/>
                </a:cubicBezTo>
                <a:cubicBezTo>
                  <a:pt x="1114872" y="1317346"/>
                  <a:pt x="1226733" y="1351483"/>
                  <a:pt x="1331661" y="1404671"/>
                </a:cubicBezTo>
                <a:cubicBezTo>
                  <a:pt x="1443979" y="1461516"/>
                  <a:pt x="1541211" y="1535964"/>
                  <a:pt x="1605676" y="1646987"/>
                </a:cubicBezTo>
                <a:cubicBezTo>
                  <a:pt x="1650481" y="1724177"/>
                  <a:pt x="1670293" y="1807997"/>
                  <a:pt x="1676389" y="1896847"/>
                </a:cubicBezTo>
                <a:cubicBezTo>
                  <a:pt x="1683704" y="2003374"/>
                  <a:pt x="1668617" y="2105559"/>
                  <a:pt x="1628307" y="2203704"/>
                </a:cubicBezTo>
                <a:cubicBezTo>
                  <a:pt x="1560413" y="2369058"/>
                  <a:pt x="1436893" y="2477262"/>
                  <a:pt x="1273368" y="2542947"/>
                </a:cubicBezTo>
                <a:cubicBezTo>
                  <a:pt x="1185357" y="2578303"/>
                  <a:pt x="1093154" y="2596591"/>
                  <a:pt x="999048" y="2604821"/>
                </a:cubicBezTo>
                <a:cubicBezTo>
                  <a:pt x="977330" y="2606726"/>
                  <a:pt x="971996" y="2614803"/>
                  <a:pt x="972301" y="2634691"/>
                </a:cubicBezTo>
                <a:cubicBezTo>
                  <a:pt x="973216" y="2690851"/>
                  <a:pt x="972987" y="2747010"/>
                  <a:pt x="972454" y="2803169"/>
                </a:cubicBezTo>
                <a:cubicBezTo>
                  <a:pt x="971920" y="2871369"/>
                  <a:pt x="926962" y="2922651"/>
                  <a:pt x="865926" y="2925623"/>
                </a:cubicBezTo>
                <a:cubicBezTo>
                  <a:pt x="790869" y="2929281"/>
                  <a:pt x="742711" y="2890419"/>
                  <a:pt x="734252" y="2817647"/>
                </a:cubicBezTo>
                <a:cubicBezTo>
                  <a:pt x="727547" y="2759812"/>
                  <a:pt x="732119" y="2701671"/>
                  <a:pt x="731814" y="2643683"/>
                </a:cubicBezTo>
                <a:cubicBezTo>
                  <a:pt x="731662" y="2621814"/>
                  <a:pt x="726404" y="2611374"/>
                  <a:pt x="702020" y="2609698"/>
                </a:cubicBezTo>
                <a:cubicBezTo>
                  <a:pt x="559221" y="2599563"/>
                  <a:pt x="422899" y="2564359"/>
                  <a:pt x="293969" y="2501341"/>
                </a:cubicBezTo>
                <a:cubicBezTo>
                  <a:pt x="205348" y="2458060"/>
                  <a:pt x="124119" y="2403729"/>
                  <a:pt x="50129" y="2338654"/>
                </a:cubicBezTo>
                <a:cubicBezTo>
                  <a:pt x="-10907" y="2284933"/>
                  <a:pt x="-16622" y="2195551"/>
                  <a:pt x="35270" y="2127199"/>
                </a:cubicBezTo>
                <a:cubicBezTo>
                  <a:pt x="85105" y="2061591"/>
                  <a:pt x="167020" y="2045132"/>
                  <a:pt x="235600" y="2090623"/>
                </a:cubicBezTo>
                <a:cubicBezTo>
                  <a:pt x="287035" y="2124761"/>
                  <a:pt x="334279" y="2164994"/>
                  <a:pt x="388381" y="2195627"/>
                </a:cubicBezTo>
                <a:cubicBezTo>
                  <a:pt x="487060" y="2251482"/>
                  <a:pt x="592063" y="2288667"/>
                  <a:pt x="703925" y="2307641"/>
                </a:cubicBezTo>
                <a:cubicBezTo>
                  <a:pt x="726785" y="2311527"/>
                  <a:pt x="729985" y="2303450"/>
                  <a:pt x="729985" y="2284552"/>
                </a:cubicBezTo>
                <a:cubicBezTo>
                  <a:pt x="729680" y="2059000"/>
                  <a:pt x="729452" y="1833448"/>
                  <a:pt x="730290" y="1607896"/>
                </a:cubicBezTo>
                <a:cubicBezTo>
                  <a:pt x="730366" y="1584274"/>
                  <a:pt x="719165" y="1577264"/>
                  <a:pt x="699429" y="1571854"/>
                </a:cubicBezTo>
                <a:cubicBezTo>
                  <a:pt x="592978" y="1542745"/>
                  <a:pt x="487212" y="1511046"/>
                  <a:pt x="386857" y="1464259"/>
                </a:cubicBezTo>
                <a:cubicBezTo>
                  <a:pt x="279262" y="1414120"/>
                  <a:pt x="181955" y="1350188"/>
                  <a:pt x="116194" y="1248156"/>
                </a:cubicBezTo>
                <a:cubicBezTo>
                  <a:pt x="38775" y="1128065"/>
                  <a:pt x="18506" y="995401"/>
                  <a:pt x="41747" y="856717"/>
                </a:cubicBezTo>
                <a:cubicBezTo>
                  <a:pt x="77104" y="645414"/>
                  <a:pt x="203519" y="502768"/>
                  <a:pt x="390514" y="409042"/>
                </a:cubicBezTo>
                <a:cubicBezTo>
                  <a:pt x="487669" y="360350"/>
                  <a:pt x="591377" y="333375"/>
                  <a:pt x="699429" y="324079"/>
                </a:cubicBezTo>
                <a:cubicBezTo>
                  <a:pt x="722518" y="322097"/>
                  <a:pt x="730747" y="312953"/>
                  <a:pt x="730214" y="290093"/>
                </a:cubicBezTo>
                <a:cubicBezTo>
                  <a:pt x="729071" y="238735"/>
                  <a:pt x="730366" y="187300"/>
                  <a:pt x="729757" y="135941"/>
                </a:cubicBezTo>
                <a:cubicBezTo>
                  <a:pt x="728918" y="71171"/>
                  <a:pt x="753836" y="23546"/>
                  <a:pt x="816853" y="0"/>
                </a:cubicBezTo>
                <a:cubicBezTo>
                  <a:pt x="839637" y="0"/>
                  <a:pt x="862497" y="0"/>
                  <a:pt x="885357" y="0"/>
                </a:cubicBezTo>
                <a:close/>
                <a:moveTo>
                  <a:pt x="972682" y="1981429"/>
                </a:moveTo>
                <a:cubicBezTo>
                  <a:pt x="972682" y="2084146"/>
                  <a:pt x="972682" y="2186788"/>
                  <a:pt x="972682" y="2289505"/>
                </a:cubicBezTo>
                <a:cubicBezTo>
                  <a:pt x="972682" y="2303297"/>
                  <a:pt x="970701" y="2316023"/>
                  <a:pt x="993104" y="2312442"/>
                </a:cubicBezTo>
                <a:cubicBezTo>
                  <a:pt x="1097346" y="2295906"/>
                  <a:pt x="1191453" y="2259711"/>
                  <a:pt x="1262014" y="2177034"/>
                </a:cubicBezTo>
                <a:cubicBezTo>
                  <a:pt x="1359626" y="2062658"/>
                  <a:pt x="1375399" y="1851965"/>
                  <a:pt x="1203416" y="1748561"/>
                </a:cubicBezTo>
                <a:cubicBezTo>
                  <a:pt x="1139179" y="1709928"/>
                  <a:pt x="1070523" y="1683868"/>
                  <a:pt x="999733" y="1661312"/>
                </a:cubicBezTo>
                <a:cubicBezTo>
                  <a:pt x="977102" y="1654074"/>
                  <a:pt x="972073" y="1659255"/>
                  <a:pt x="972301" y="1681886"/>
                </a:cubicBezTo>
                <a:cubicBezTo>
                  <a:pt x="973216" y="1781709"/>
                  <a:pt x="972682" y="1881530"/>
                  <a:pt x="972682" y="1981429"/>
                </a:cubicBezTo>
                <a:close/>
                <a:moveTo>
                  <a:pt x="731433" y="921182"/>
                </a:moveTo>
                <a:cubicBezTo>
                  <a:pt x="731433" y="831875"/>
                  <a:pt x="731204" y="742493"/>
                  <a:pt x="731585" y="653186"/>
                </a:cubicBezTo>
                <a:cubicBezTo>
                  <a:pt x="731662" y="634060"/>
                  <a:pt x="727775" y="621030"/>
                  <a:pt x="704687" y="624459"/>
                </a:cubicBezTo>
                <a:cubicBezTo>
                  <a:pt x="601283" y="639623"/>
                  <a:pt x="507710" y="674522"/>
                  <a:pt x="439587" y="758952"/>
                </a:cubicBezTo>
                <a:cubicBezTo>
                  <a:pt x="365063" y="851383"/>
                  <a:pt x="340832" y="1035482"/>
                  <a:pt x="502452" y="1124864"/>
                </a:cubicBezTo>
                <a:cubicBezTo>
                  <a:pt x="565393" y="1159688"/>
                  <a:pt x="631763" y="1184072"/>
                  <a:pt x="699886" y="1205179"/>
                </a:cubicBezTo>
                <a:cubicBezTo>
                  <a:pt x="730138" y="1214552"/>
                  <a:pt x="731357" y="1213485"/>
                  <a:pt x="731433" y="1180643"/>
                </a:cubicBezTo>
                <a:cubicBezTo>
                  <a:pt x="731509" y="1094080"/>
                  <a:pt x="731433" y="1007669"/>
                  <a:pt x="731433" y="921182"/>
                </a:cubicBezTo>
                <a:close/>
              </a:path>
            </a:pathLst>
          </a:custGeom>
          <a:gradFill>
            <a:gsLst>
              <a:gs pos="0">
                <a:schemeClr val="accent2"/>
              </a:gs>
              <a:gs pos="100000">
                <a:schemeClr val="accent1">
                  <a:lumMod val="50000"/>
                  <a:lumOff val="50000"/>
                </a:schemeClr>
              </a:gs>
            </a:gsLst>
            <a:path path="circle">
              <a:fillToRect r="100000" b="100000"/>
            </a:path>
          </a:gradFill>
          <a:ln w="76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Rectangle: Rounded Corners 11">
            <a:extLst>
              <a:ext uri="{FF2B5EF4-FFF2-40B4-BE49-F238E27FC236}">
                <a16:creationId xmlns:a16="http://schemas.microsoft.com/office/drawing/2014/main" id="{27D3B9A2-E708-474D-B189-3BF99768DB01}"/>
              </a:ext>
            </a:extLst>
          </p:cNvPr>
          <p:cNvSpPr/>
          <p:nvPr/>
        </p:nvSpPr>
        <p:spPr>
          <a:xfrm>
            <a:off x="1956669" y="3201000"/>
            <a:ext cx="1194696" cy="404814"/>
          </a:xfrm>
          <a:prstGeom prst="roundRect">
            <a:avLst>
              <a:gd name="adj" fmla="val 50000"/>
            </a:avLst>
          </a:prstGeom>
          <a:gradFill flip="none" rotWithShape="1">
            <a:gsLst>
              <a:gs pos="0">
                <a:schemeClr val="accent2">
                  <a:alpha val="40000"/>
                </a:schemeClr>
              </a:gs>
              <a:gs pos="100000">
                <a:schemeClr val="accent1">
                  <a:lumMod val="50000"/>
                  <a:lumOff val="50000"/>
                  <a:alpha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ontserrat" panose="00000500000000000000" pitchFamily="50" charset="0"/>
              </a:rPr>
              <a:t>10</a:t>
            </a:r>
          </a:p>
        </p:txBody>
      </p:sp>
      <p:sp>
        <p:nvSpPr>
          <p:cNvPr id="14" name="TextBox 13">
            <a:extLst>
              <a:ext uri="{FF2B5EF4-FFF2-40B4-BE49-F238E27FC236}">
                <a16:creationId xmlns:a16="http://schemas.microsoft.com/office/drawing/2014/main" id="{6AD509F3-D794-40EC-9B8C-67E39915BDBD}"/>
              </a:ext>
            </a:extLst>
          </p:cNvPr>
          <p:cNvSpPr txBox="1"/>
          <p:nvPr/>
        </p:nvSpPr>
        <p:spPr>
          <a:xfrm>
            <a:off x="1658592" y="2844641"/>
            <a:ext cx="1444627" cy="261610"/>
          </a:xfrm>
          <a:prstGeom prst="rect">
            <a:avLst/>
          </a:prstGeom>
          <a:noFill/>
        </p:spPr>
        <p:txBody>
          <a:bodyPr wrap="none" rtlCol="0">
            <a:spAutoFit/>
          </a:bodyPr>
          <a:lstStyle/>
          <a:p>
            <a:pPr algn="ctr"/>
            <a:r>
              <a:rPr lang="en-US" sz="1100" dirty="0">
                <a:solidFill>
                  <a:schemeClr val="accent6"/>
                </a:solidFill>
                <a:latin typeface="Montserrat" panose="00000500000000000000" pitchFamily="50" charset="0"/>
              </a:rPr>
              <a:t>Leads Per Month</a:t>
            </a:r>
          </a:p>
        </p:txBody>
      </p:sp>
      <p:sp>
        <p:nvSpPr>
          <p:cNvPr id="7" name="Freeform: Shape 6">
            <a:extLst>
              <a:ext uri="{FF2B5EF4-FFF2-40B4-BE49-F238E27FC236}">
                <a16:creationId xmlns:a16="http://schemas.microsoft.com/office/drawing/2014/main" id="{BA0965DF-08C7-4C72-8FC4-095EA6BA27A6}"/>
              </a:ext>
            </a:extLst>
          </p:cNvPr>
          <p:cNvSpPr/>
          <p:nvPr/>
        </p:nvSpPr>
        <p:spPr>
          <a:xfrm>
            <a:off x="3796103" y="3253396"/>
            <a:ext cx="298075" cy="300029"/>
          </a:xfrm>
          <a:custGeom>
            <a:avLst/>
            <a:gdLst>
              <a:gd name="connsiteX0" fmla="*/ 421748 w 2324100"/>
              <a:gd name="connsiteY0" fmla="*/ 648282 h 2339340"/>
              <a:gd name="connsiteX1" fmla="*/ 697439 w 2324100"/>
              <a:gd name="connsiteY1" fmla="*/ 648816 h 2339340"/>
              <a:gd name="connsiteX2" fmla="*/ 742855 w 2324100"/>
              <a:gd name="connsiteY2" fmla="*/ 612545 h 2339340"/>
              <a:gd name="connsiteX3" fmla="*/ 825227 w 2324100"/>
              <a:gd name="connsiteY3" fmla="*/ 102309 h 2339340"/>
              <a:gd name="connsiteX4" fmla="*/ 964673 w 2324100"/>
              <a:gd name="connsiteY4" fmla="*/ 201 h 2339340"/>
              <a:gd name="connsiteX5" fmla="*/ 1101985 w 2324100"/>
              <a:gd name="connsiteY5" fmla="*/ 175919 h 2339340"/>
              <a:gd name="connsiteX6" fmla="*/ 1020680 w 2324100"/>
              <a:gd name="connsiteY6" fmla="*/ 619098 h 2339340"/>
              <a:gd name="connsiteX7" fmla="*/ 1045902 w 2324100"/>
              <a:gd name="connsiteY7" fmla="*/ 648587 h 2339340"/>
              <a:gd name="connsiteX8" fmla="*/ 1482147 w 2324100"/>
              <a:gd name="connsiteY8" fmla="*/ 648587 h 2339340"/>
              <a:gd name="connsiteX9" fmla="*/ 1517123 w 2324100"/>
              <a:gd name="connsiteY9" fmla="*/ 618564 h 2339340"/>
              <a:gd name="connsiteX10" fmla="*/ 1600867 w 2324100"/>
              <a:gd name="connsiteY10" fmla="*/ 102386 h 2339340"/>
              <a:gd name="connsiteX11" fmla="*/ 1740236 w 2324100"/>
              <a:gd name="connsiteY11" fmla="*/ 201 h 2339340"/>
              <a:gd name="connsiteX12" fmla="*/ 1877625 w 2324100"/>
              <a:gd name="connsiteY12" fmla="*/ 175842 h 2339340"/>
              <a:gd name="connsiteX13" fmla="*/ 1796320 w 2324100"/>
              <a:gd name="connsiteY13" fmla="*/ 619022 h 2339340"/>
              <a:gd name="connsiteX14" fmla="*/ 1821466 w 2324100"/>
              <a:gd name="connsiteY14" fmla="*/ 648587 h 2339340"/>
              <a:gd name="connsiteX15" fmla="*/ 2178920 w 2324100"/>
              <a:gd name="connsiteY15" fmla="*/ 648206 h 2339340"/>
              <a:gd name="connsiteX16" fmla="*/ 2247576 w 2324100"/>
              <a:gd name="connsiteY16" fmla="*/ 657350 h 2339340"/>
              <a:gd name="connsiteX17" fmla="*/ 2331091 w 2324100"/>
              <a:gd name="connsiteY17" fmla="*/ 801673 h 2339340"/>
              <a:gd name="connsiteX18" fmla="*/ 2231269 w 2324100"/>
              <a:gd name="connsiteY18" fmla="*/ 911706 h 2339340"/>
              <a:gd name="connsiteX19" fmla="*/ 2177244 w 2324100"/>
              <a:gd name="connsiteY19" fmla="*/ 916811 h 2339340"/>
              <a:gd name="connsiteX20" fmla="*/ 1774374 w 2324100"/>
              <a:gd name="connsiteY20" fmla="*/ 916507 h 2339340"/>
              <a:gd name="connsiteX21" fmla="*/ 1730788 w 2324100"/>
              <a:gd name="connsiteY21" fmla="*/ 952320 h 2339340"/>
              <a:gd name="connsiteX22" fmla="*/ 1655883 w 2324100"/>
              <a:gd name="connsiteY22" fmla="*/ 1384298 h 2339340"/>
              <a:gd name="connsiteX23" fmla="*/ 1689335 w 2324100"/>
              <a:gd name="connsiteY23" fmla="*/ 1423846 h 2339340"/>
              <a:gd name="connsiteX24" fmla="*/ 2177015 w 2324100"/>
              <a:gd name="connsiteY24" fmla="*/ 1423694 h 2339340"/>
              <a:gd name="connsiteX25" fmla="*/ 2242928 w 2324100"/>
              <a:gd name="connsiteY25" fmla="*/ 1431314 h 2339340"/>
              <a:gd name="connsiteX26" fmla="*/ 2331167 w 2324100"/>
              <a:gd name="connsiteY26" fmla="*/ 1572284 h 2339340"/>
              <a:gd name="connsiteX27" fmla="*/ 2233098 w 2324100"/>
              <a:gd name="connsiteY27" fmla="*/ 1687270 h 2339340"/>
              <a:gd name="connsiteX28" fmla="*/ 2175948 w 2324100"/>
              <a:gd name="connsiteY28" fmla="*/ 1692680 h 2339340"/>
              <a:gd name="connsiteX29" fmla="*/ 1648873 w 2324100"/>
              <a:gd name="connsiteY29" fmla="*/ 1691842 h 2339340"/>
              <a:gd name="connsiteX30" fmla="*/ 1599723 w 2324100"/>
              <a:gd name="connsiteY30" fmla="*/ 1732532 h 2339340"/>
              <a:gd name="connsiteX31" fmla="*/ 1506074 w 2324100"/>
              <a:gd name="connsiteY31" fmla="*/ 2241015 h 2339340"/>
              <a:gd name="connsiteX32" fmla="*/ 1367466 w 2324100"/>
              <a:gd name="connsiteY32" fmla="*/ 2340685 h 2339340"/>
              <a:gd name="connsiteX33" fmla="*/ 1229544 w 2324100"/>
              <a:gd name="connsiteY33" fmla="*/ 2165425 h 2339340"/>
              <a:gd name="connsiteX34" fmla="*/ 1310849 w 2324100"/>
              <a:gd name="connsiteY34" fmla="*/ 1722245 h 2339340"/>
              <a:gd name="connsiteX35" fmla="*/ 1286237 w 2324100"/>
              <a:gd name="connsiteY35" fmla="*/ 1692299 h 2339340"/>
              <a:gd name="connsiteX36" fmla="*/ 849992 w 2324100"/>
              <a:gd name="connsiteY36" fmla="*/ 1692299 h 2339340"/>
              <a:gd name="connsiteX37" fmla="*/ 814559 w 2324100"/>
              <a:gd name="connsiteY37" fmla="*/ 1721864 h 2339340"/>
              <a:gd name="connsiteX38" fmla="*/ 730815 w 2324100"/>
              <a:gd name="connsiteY38" fmla="*/ 2238043 h 2339340"/>
              <a:gd name="connsiteX39" fmla="*/ 591750 w 2324100"/>
              <a:gd name="connsiteY39" fmla="*/ 2340608 h 2339340"/>
              <a:gd name="connsiteX40" fmla="*/ 453904 w 2324100"/>
              <a:gd name="connsiteY40" fmla="*/ 2165272 h 2339340"/>
              <a:gd name="connsiteX41" fmla="*/ 534829 w 2324100"/>
              <a:gd name="connsiteY41" fmla="*/ 1725141 h 2339340"/>
              <a:gd name="connsiteX42" fmla="*/ 507473 w 2324100"/>
              <a:gd name="connsiteY42" fmla="*/ 1692070 h 2339340"/>
              <a:gd name="connsiteX43" fmla="*/ 153067 w 2324100"/>
              <a:gd name="connsiteY43" fmla="*/ 1692603 h 2339340"/>
              <a:gd name="connsiteX44" fmla="*/ 84334 w 2324100"/>
              <a:gd name="connsiteY44" fmla="*/ 1683536 h 2339340"/>
              <a:gd name="connsiteX45" fmla="*/ 438 w 2324100"/>
              <a:gd name="connsiteY45" fmla="*/ 1539518 h 2339340"/>
              <a:gd name="connsiteX46" fmla="*/ 99803 w 2324100"/>
              <a:gd name="connsiteY46" fmla="*/ 1428799 h 2339340"/>
              <a:gd name="connsiteX47" fmla="*/ 156953 w 2324100"/>
              <a:gd name="connsiteY47" fmla="*/ 1423694 h 2339340"/>
              <a:gd name="connsiteX48" fmla="*/ 559822 w 2324100"/>
              <a:gd name="connsiteY48" fmla="*/ 1424380 h 2339340"/>
              <a:gd name="connsiteX49" fmla="*/ 600589 w 2324100"/>
              <a:gd name="connsiteY49" fmla="*/ 1388870 h 2339340"/>
              <a:gd name="connsiteX50" fmla="*/ 676332 w 2324100"/>
              <a:gd name="connsiteY50" fmla="*/ 953997 h 2339340"/>
              <a:gd name="connsiteX51" fmla="*/ 645700 w 2324100"/>
              <a:gd name="connsiteY51" fmla="*/ 917040 h 2339340"/>
              <a:gd name="connsiteX52" fmla="*/ 154972 w 2324100"/>
              <a:gd name="connsiteY52" fmla="*/ 917116 h 2339340"/>
              <a:gd name="connsiteX53" fmla="*/ 88982 w 2324100"/>
              <a:gd name="connsiteY53" fmla="*/ 909572 h 2339340"/>
              <a:gd name="connsiteX54" fmla="*/ 362 w 2324100"/>
              <a:gd name="connsiteY54" fmla="*/ 768907 h 2339340"/>
              <a:gd name="connsiteX55" fmla="*/ 97974 w 2324100"/>
              <a:gd name="connsiteY55" fmla="*/ 653617 h 2339340"/>
              <a:gd name="connsiteX56" fmla="*/ 252050 w 2324100"/>
              <a:gd name="connsiteY56" fmla="*/ 648511 h 2339340"/>
              <a:gd name="connsiteX57" fmla="*/ 421748 w 2324100"/>
              <a:gd name="connsiteY57" fmla="*/ 648282 h 2339340"/>
              <a:gd name="connsiteX58" fmla="*/ 1121492 w 2324100"/>
              <a:gd name="connsiteY58" fmla="*/ 1423846 h 2339340"/>
              <a:gd name="connsiteX59" fmla="*/ 1336529 w 2324100"/>
              <a:gd name="connsiteY59" fmla="*/ 1424380 h 2339340"/>
              <a:gd name="connsiteX60" fmla="*/ 1376000 w 2324100"/>
              <a:gd name="connsiteY60" fmla="*/ 1390928 h 2339340"/>
              <a:gd name="connsiteX61" fmla="*/ 1452581 w 2324100"/>
              <a:gd name="connsiteY61" fmla="*/ 953235 h 2339340"/>
              <a:gd name="connsiteX62" fmla="*/ 1423549 w 2324100"/>
              <a:gd name="connsiteY62" fmla="*/ 916507 h 2339340"/>
              <a:gd name="connsiteX63" fmla="*/ 993476 w 2324100"/>
              <a:gd name="connsiteY63" fmla="*/ 916507 h 2339340"/>
              <a:gd name="connsiteX64" fmla="*/ 955757 w 2324100"/>
              <a:gd name="connsiteY64" fmla="*/ 948358 h 2339340"/>
              <a:gd name="connsiteX65" fmla="*/ 878567 w 2324100"/>
              <a:gd name="connsiteY65" fmla="*/ 1389023 h 2339340"/>
              <a:gd name="connsiteX66" fmla="*/ 909504 w 2324100"/>
              <a:gd name="connsiteY66" fmla="*/ 1424227 h 2339340"/>
              <a:gd name="connsiteX67" fmla="*/ 1121492 w 2324100"/>
              <a:gd name="connsiteY67" fmla="*/ 1423846 h 233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324100" h="2339340">
                <a:moveTo>
                  <a:pt x="421748" y="648282"/>
                </a:moveTo>
                <a:cubicBezTo>
                  <a:pt x="513645" y="648282"/>
                  <a:pt x="605542" y="647444"/>
                  <a:pt x="697439" y="648816"/>
                </a:cubicBezTo>
                <a:cubicBezTo>
                  <a:pt x="725024" y="649197"/>
                  <a:pt x="738130" y="643406"/>
                  <a:pt x="742855" y="612545"/>
                </a:cubicBezTo>
                <a:cubicBezTo>
                  <a:pt x="768915" y="442238"/>
                  <a:pt x="798023" y="272388"/>
                  <a:pt x="825227" y="102309"/>
                </a:cubicBezTo>
                <a:cubicBezTo>
                  <a:pt x="834371" y="45159"/>
                  <a:pt x="899369" y="-3532"/>
                  <a:pt x="964673" y="201"/>
                </a:cubicBezTo>
                <a:cubicBezTo>
                  <a:pt x="1068228" y="6069"/>
                  <a:pt x="1120730" y="73277"/>
                  <a:pt x="1101985" y="175919"/>
                </a:cubicBezTo>
                <a:cubicBezTo>
                  <a:pt x="1075087" y="323670"/>
                  <a:pt x="1048874" y="471575"/>
                  <a:pt x="1020680" y="619098"/>
                </a:cubicBezTo>
                <a:cubicBezTo>
                  <a:pt x="1015803" y="644472"/>
                  <a:pt x="1023804" y="648664"/>
                  <a:pt x="1045902" y="648587"/>
                </a:cubicBezTo>
                <a:cubicBezTo>
                  <a:pt x="1191292" y="648054"/>
                  <a:pt x="1336681" y="648054"/>
                  <a:pt x="1482147" y="648587"/>
                </a:cubicBezTo>
                <a:cubicBezTo>
                  <a:pt x="1504245" y="648664"/>
                  <a:pt x="1513465" y="642034"/>
                  <a:pt x="1517123" y="618564"/>
                </a:cubicBezTo>
                <a:cubicBezTo>
                  <a:pt x="1544174" y="446352"/>
                  <a:pt x="1573282" y="274521"/>
                  <a:pt x="1600867" y="102386"/>
                </a:cubicBezTo>
                <a:cubicBezTo>
                  <a:pt x="1610011" y="45236"/>
                  <a:pt x="1674933" y="-3456"/>
                  <a:pt x="1740236" y="201"/>
                </a:cubicBezTo>
                <a:cubicBezTo>
                  <a:pt x="1843792" y="5993"/>
                  <a:pt x="1896370" y="73277"/>
                  <a:pt x="1877625" y="175842"/>
                </a:cubicBezTo>
                <a:cubicBezTo>
                  <a:pt x="1850650" y="323594"/>
                  <a:pt x="1824437" y="471498"/>
                  <a:pt x="1796320" y="619022"/>
                </a:cubicBezTo>
                <a:cubicBezTo>
                  <a:pt x="1791519" y="644244"/>
                  <a:pt x="1799215" y="648664"/>
                  <a:pt x="1821466" y="648587"/>
                </a:cubicBezTo>
                <a:cubicBezTo>
                  <a:pt x="1940642" y="647978"/>
                  <a:pt x="2059743" y="648511"/>
                  <a:pt x="2178920" y="648206"/>
                </a:cubicBezTo>
                <a:cubicBezTo>
                  <a:pt x="2202313" y="648130"/>
                  <a:pt x="2225402" y="650340"/>
                  <a:pt x="2247576" y="657350"/>
                </a:cubicBezTo>
                <a:cubicBezTo>
                  <a:pt x="2306784" y="676172"/>
                  <a:pt x="2335816" y="726921"/>
                  <a:pt x="2331091" y="801673"/>
                </a:cubicBezTo>
                <a:cubicBezTo>
                  <a:pt x="2327586" y="857223"/>
                  <a:pt x="2287886" y="901571"/>
                  <a:pt x="2231269" y="911706"/>
                </a:cubicBezTo>
                <a:cubicBezTo>
                  <a:pt x="2213515" y="914906"/>
                  <a:pt x="2195227" y="916735"/>
                  <a:pt x="2177244" y="916811"/>
                </a:cubicBezTo>
                <a:cubicBezTo>
                  <a:pt x="2042979" y="917192"/>
                  <a:pt x="1908639" y="917726"/>
                  <a:pt x="1774374" y="916507"/>
                </a:cubicBezTo>
                <a:cubicBezTo>
                  <a:pt x="1747018" y="916278"/>
                  <a:pt x="1735436" y="924431"/>
                  <a:pt x="1730788" y="952320"/>
                </a:cubicBezTo>
                <a:cubicBezTo>
                  <a:pt x="1706937" y="1096491"/>
                  <a:pt x="1681181" y="1240357"/>
                  <a:pt x="1655883" y="1384298"/>
                </a:cubicBezTo>
                <a:cubicBezTo>
                  <a:pt x="1649330" y="1421636"/>
                  <a:pt x="1650625" y="1423846"/>
                  <a:pt x="1689335" y="1423846"/>
                </a:cubicBezTo>
                <a:cubicBezTo>
                  <a:pt x="1851869" y="1423922"/>
                  <a:pt x="2014480" y="1424075"/>
                  <a:pt x="2177015" y="1423694"/>
                </a:cubicBezTo>
                <a:cubicBezTo>
                  <a:pt x="2199418" y="1423618"/>
                  <a:pt x="2221516" y="1425599"/>
                  <a:pt x="2242928" y="1431314"/>
                </a:cubicBezTo>
                <a:cubicBezTo>
                  <a:pt x="2302745" y="1447316"/>
                  <a:pt x="2333911" y="1497760"/>
                  <a:pt x="2331167" y="1572284"/>
                </a:cubicBezTo>
                <a:cubicBezTo>
                  <a:pt x="2329034" y="1629815"/>
                  <a:pt x="2289639" y="1675992"/>
                  <a:pt x="2233098" y="1687270"/>
                </a:cubicBezTo>
                <a:cubicBezTo>
                  <a:pt x="2214200" y="1691003"/>
                  <a:pt x="2195303" y="1692680"/>
                  <a:pt x="2175948" y="1692680"/>
                </a:cubicBezTo>
                <a:cubicBezTo>
                  <a:pt x="2000231" y="1692451"/>
                  <a:pt x="1824513" y="1693289"/>
                  <a:pt x="1648873" y="1691842"/>
                </a:cubicBezTo>
                <a:cubicBezTo>
                  <a:pt x="1617478" y="1691613"/>
                  <a:pt x="1605210" y="1701138"/>
                  <a:pt x="1599723" y="1732532"/>
                </a:cubicBezTo>
                <a:cubicBezTo>
                  <a:pt x="1569777" y="1902230"/>
                  <a:pt x="1537164" y="2071546"/>
                  <a:pt x="1506074" y="2241015"/>
                </a:cubicBezTo>
                <a:cubicBezTo>
                  <a:pt x="1495787" y="2296946"/>
                  <a:pt x="1431398" y="2343961"/>
                  <a:pt x="1367466" y="2340685"/>
                </a:cubicBezTo>
                <a:cubicBezTo>
                  <a:pt x="1264139" y="2335427"/>
                  <a:pt x="1210875" y="2267609"/>
                  <a:pt x="1229544" y="2165425"/>
                </a:cubicBezTo>
                <a:cubicBezTo>
                  <a:pt x="1256519" y="2017673"/>
                  <a:pt x="1282732" y="1869769"/>
                  <a:pt x="1310849" y="1722245"/>
                </a:cubicBezTo>
                <a:cubicBezTo>
                  <a:pt x="1315498" y="1698014"/>
                  <a:pt x="1309325" y="1692146"/>
                  <a:pt x="1286237" y="1692299"/>
                </a:cubicBezTo>
                <a:cubicBezTo>
                  <a:pt x="1140847" y="1692908"/>
                  <a:pt x="995457" y="1692908"/>
                  <a:pt x="849992" y="1692299"/>
                </a:cubicBezTo>
                <a:cubicBezTo>
                  <a:pt x="828199" y="1692223"/>
                  <a:pt x="818292" y="1698090"/>
                  <a:pt x="814559" y="1721864"/>
                </a:cubicBezTo>
                <a:cubicBezTo>
                  <a:pt x="787508" y="1894076"/>
                  <a:pt x="758399" y="2065907"/>
                  <a:pt x="730815" y="2238043"/>
                </a:cubicBezTo>
                <a:cubicBezTo>
                  <a:pt x="721671" y="2295193"/>
                  <a:pt x="657206" y="2344037"/>
                  <a:pt x="591750" y="2340608"/>
                </a:cubicBezTo>
                <a:cubicBezTo>
                  <a:pt x="488423" y="2335274"/>
                  <a:pt x="435235" y="2267533"/>
                  <a:pt x="453904" y="2165272"/>
                </a:cubicBezTo>
                <a:cubicBezTo>
                  <a:pt x="480727" y="2018511"/>
                  <a:pt x="506711" y="1871597"/>
                  <a:pt x="534829" y="1725141"/>
                </a:cubicBezTo>
                <a:cubicBezTo>
                  <a:pt x="540010" y="1698014"/>
                  <a:pt x="533381" y="1691842"/>
                  <a:pt x="507473" y="1692070"/>
                </a:cubicBezTo>
                <a:cubicBezTo>
                  <a:pt x="389363" y="1693061"/>
                  <a:pt x="271253" y="1692299"/>
                  <a:pt x="153067" y="1692603"/>
                </a:cubicBezTo>
                <a:cubicBezTo>
                  <a:pt x="129673" y="1692680"/>
                  <a:pt x="106584" y="1690546"/>
                  <a:pt x="84334" y="1683536"/>
                </a:cubicBezTo>
                <a:cubicBezTo>
                  <a:pt x="25127" y="1664867"/>
                  <a:pt x="-3982" y="1614346"/>
                  <a:pt x="438" y="1539518"/>
                </a:cubicBezTo>
                <a:cubicBezTo>
                  <a:pt x="3714" y="1484044"/>
                  <a:pt x="43567" y="1439924"/>
                  <a:pt x="99803" y="1428799"/>
                </a:cubicBezTo>
                <a:cubicBezTo>
                  <a:pt x="118700" y="1425065"/>
                  <a:pt x="137674" y="1423618"/>
                  <a:pt x="156953" y="1423694"/>
                </a:cubicBezTo>
                <a:cubicBezTo>
                  <a:pt x="291217" y="1423922"/>
                  <a:pt x="425558" y="1423084"/>
                  <a:pt x="559822" y="1424380"/>
                </a:cubicBezTo>
                <a:cubicBezTo>
                  <a:pt x="587330" y="1424684"/>
                  <a:pt x="596322" y="1414245"/>
                  <a:pt x="600589" y="1388870"/>
                </a:cubicBezTo>
                <a:cubicBezTo>
                  <a:pt x="625049" y="1243786"/>
                  <a:pt x="650805" y="1098853"/>
                  <a:pt x="676332" y="953997"/>
                </a:cubicBezTo>
                <a:cubicBezTo>
                  <a:pt x="682199" y="920850"/>
                  <a:pt x="679609" y="917040"/>
                  <a:pt x="645700" y="917040"/>
                </a:cubicBezTo>
                <a:cubicBezTo>
                  <a:pt x="482098" y="916888"/>
                  <a:pt x="318573" y="916811"/>
                  <a:pt x="154972" y="917116"/>
                </a:cubicBezTo>
                <a:cubicBezTo>
                  <a:pt x="132569" y="917192"/>
                  <a:pt x="110471" y="915211"/>
                  <a:pt x="88982" y="909572"/>
                </a:cubicBezTo>
                <a:cubicBezTo>
                  <a:pt x="29165" y="893799"/>
                  <a:pt x="-2153" y="843431"/>
                  <a:pt x="362" y="768907"/>
                </a:cubicBezTo>
                <a:cubicBezTo>
                  <a:pt x="2343" y="711224"/>
                  <a:pt x="41510" y="664894"/>
                  <a:pt x="97974" y="653617"/>
                </a:cubicBezTo>
                <a:cubicBezTo>
                  <a:pt x="149028" y="643406"/>
                  <a:pt x="200692" y="649425"/>
                  <a:pt x="252050" y="648511"/>
                </a:cubicBezTo>
                <a:cubicBezTo>
                  <a:pt x="308591" y="647520"/>
                  <a:pt x="365207" y="648282"/>
                  <a:pt x="421748" y="648282"/>
                </a:cubicBezTo>
                <a:close/>
                <a:moveTo>
                  <a:pt x="1121492" y="1423846"/>
                </a:moveTo>
                <a:cubicBezTo>
                  <a:pt x="1193197" y="1423846"/>
                  <a:pt x="1264901" y="1422779"/>
                  <a:pt x="1336529" y="1424380"/>
                </a:cubicBezTo>
                <a:cubicBezTo>
                  <a:pt x="1362284" y="1424989"/>
                  <a:pt x="1371886" y="1415007"/>
                  <a:pt x="1376000" y="1390928"/>
                </a:cubicBezTo>
                <a:cubicBezTo>
                  <a:pt x="1400842" y="1244928"/>
                  <a:pt x="1426292" y="1099006"/>
                  <a:pt x="1452581" y="953235"/>
                </a:cubicBezTo>
                <a:cubicBezTo>
                  <a:pt x="1457306" y="927251"/>
                  <a:pt x="1452505" y="916354"/>
                  <a:pt x="1423549" y="916507"/>
                </a:cubicBezTo>
                <a:cubicBezTo>
                  <a:pt x="1280217" y="917497"/>
                  <a:pt x="1136885" y="917421"/>
                  <a:pt x="993476" y="916507"/>
                </a:cubicBezTo>
                <a:cubicBezTo>
                  <a:pt x="969245" y="916354"/>
                  <a:pt x="959644" y="925346"/>
                  <a:pt x="955757" y="948358"/>
                </a:cubicBezTo>
                <a:cubicBezTo>
                  <a:pt x="930687" y="1095348"/>
                  <a:pt x="905160" y="1242262"/>
                  <a:pt x="878567" y="1389023"/>
                </a:cubicBezTo>
                <a:cubicBezTo>
                  <a:pt x="873461" y="1416988"/>
                  <a:pt x="882758" y="1424684"/>
                  <a:pt x="909504" y="1424227"/>
                </a:cubicBezTo>
                <a:cubicBezTo>
                  <a:pt x="980141" y="1423084"/>
                  <a:pt x="1050779" y="1423846"/>
                  <a:pt x="1121492" y="1423846"/>
                </a:cubicBezTo>
                <a:close/>
              </a:path>
            </a:pathLst>
          </a:custGeom>
          <a:gradFill>
            <a:gsLst>
              <a:gs pos="0">
                <a:schemeClr val="accent2"/>
              </a:gs>
              <a:gs pos="100000">
                <a:schemeClr val="accent1">
                  <a:lumMod val="50000"/>
                  <a:lumOff val="50000"/>
                </a:schemeClr>
              </a:gs>
            </a:gsLst>
            <a:path path="circle">
              <a:fillToRect r="100000" b="100000"/>
            </a:path>
          </a:gradFill>
          <a:ln w="7620" cap="flat">
            <a:noFill/>
            <a:prstDash val="solid"/>
            <a:miter/>
          </a:ln>
        </p:spPr>
        <p:txBody>
          <a:bodyPr rtlCol="0" anchor="ctr"/>
          <a:lstStyle/>
          <a:p>
            <a:endParaRPr lang="en-US"/>
          </a:p>
        </p:txBody>
      </p:sp>
      <p:sp>
        <p:nvSpPr>
          <p:cNvPr id="22" name="Rectangle: Rounded Corners 21">
            <a:extLst>
              <a:ext uri="{FF2B5EF4-FFF2-40B4-BE49-F238E27FC236}">
                <a16:creationId xmlns:a16="http://schemas.microsoft.com/office/drawing/2014/main" id="{5E5AD086-5BAC-4907-8B23-B21DBE4E40AA}"/>
              </a:ext>
            </a:extLst>
          </p:cNvPr>
          <p:cNvSpPr/>
          <p:nvPr/>
        </p:nvSpPr>
        <p:spPr>
          <a:xfrm>
            <a:off x="4209799" y="3201000"/>
            <a:ext cx="1194696" cy="404814"/>
          </a:xfrm>
          <a:prstGeom prst="roundRect">
            <a:avLst>
              <a:gd name="adj" fmla="val 50000"/>
            </a:avLst>
          </a:prstGeom>
          <a:gradFill flip="none" rotWithShape="1">
            <a:gsLst>
              <a:gs pos="0">
                <a:schemeClr val="accent2">
                  <a:alpha val="40000"/>
                </a:schemeClr>
              </a:gs>
              <a:gs pos="100000">
                <a:schemeClr val="accent1">
                  <a:lumMod val="50000"/>
                  <a:lumOff val="50000"/>
                  <a:alpha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ontserrat" panose="00000500000000000000" pitchFamily="50" charset="0"/>
              </a:rPr>
              <a:t>100</a:t>
            </a:r>
          </a:p>
        </p:txBody>
      </p:sp>
      <p:sp>
        <p:nvSpPr>
          <p:cNvPr id="20" name="TextBox 19">
            <a:extLst>
              <a:ext uri="{FF2B5EF4-FFF2-40B4-BE49-F238E27FC236}">
                <a16:creationId xmlns:a16="http://schemas.microsoft.com/office/drawing/2014/main" id="{B5AF0FA0-636E-44E5-95A0-99DFD3CECF63}"/>
              </a:ext>
            </a:extLst>
          </p:cNvPr>
          <p:cNvSpPr txBox="1"/>
          <p:nvPr/>
        </p:nvSpPr>
        <p:spPr>
          <a:xfrm>
            <a:off x="3863559" y="2844641"/>
            <a:ext cx="1473480" cy="261610"/>
          </a:xfrm>
          <a:prstGeom prst="rect">
            <a:avLst/>
          </a:prstGeom>
          <a:noFill/>
        </p:spPr>
        <p:txBody>
          <a:bodyPr wrap="none" rtlCol="0">
            <a:spAutoFit/>
          </a:bodyPr>
          <a:lstStyle/>
          <a:p>
            <a:pPr algn="ctr"/>
            <a:r>
              <a:rPr lang="en-US" sz="1100" dirty="0">
                <a:solidFill>
                  <a:schemeClr val="accent6"/>
                </a:solidFill>
                <a:latin typeface="Montserrat" panose="00000500000000000000" pitchFamily="50" charset="0"/>
              </a:rPr>
              <a:t>Average Deal Size</a:t>
            </a:r>
          </a:p>
        </p:txBody>
      </p:sp>
      <p:sp>
        <p:nvSpPr>
          <p:cNvPr id="5" name="Freeform: Shape 4">
            <a:extLst>
              <a:ext uri="{FF2B5EF4-FFF2-40B4-BE49-F238E27FC236}">
                <a16:creationId xmlns:a16="http://schemas.microsoft.com/office/drawing/2014/main" id="{26B26F19-B7D5-4253-9E53-E0BD6BF679EB}"/>
              </a:ext>
            </a:extLst>
          </p:cNvPr>
          <p:cNvSpPr/>
          <p:nvPr/>
        </p:nvSpPr>
        <p:spPr>
          <a:xfrm>
            <a:off x="6108187" y="3259259"/>
            <a:ext cx="303940" cy="288303"/>
          </a:xfrm>
          <a:custGeom>
            <a:avLst/>
            <a:gdLst>
              <a:gd name="connsiteX0" fmla="*/ 2373083 w 2369820"/>
              <a:gd name="connsiteY0" fmla="*/ 1649141 h 2247900"/>
              <a:gd name="connsiteX1" fmla="*/ 2299702 w 2369820"/>
              <a:gd name="connsiteY1" fmla="*/ 1852138 h 2247900"/>
              <a:gd name="connsiteX2" fmla="*/ 1905443 w 2369820"/>
              <a:gd name="connsiteY2" fmla="*/ 2095673 h 2247900"/>
              <a:gd name="connsiteX3" fmla="*/ 1354898 w 2369820"/>
              <a:gd name="connsiteY3" fmla="*/ 1680383 h 2247900"/>
              <a:gd name="connsiteX4" fmla="*/ 1771179 w 2369820"/>
              <a:gd name="connsiteY4" fmla="*/ 1077031 h 2247900"/>
              <a:gd name="connsiteX5" fmla="*/ 2369501 w 2369820"/>
              <a:gd name="connsiteY5" fmla="*/ 1503751 h 2247900"/>
              <a:gd name="connsiteX6" fmla="*/ 2373083 w 2369820"/>
              <a:gd name="connsiteY6" fmla="*/ 1519448 h 2247900"/>
              <a:gd name="connsiteX7" fmla="*/ 2373083 w 2369820"/>
              <a:gd name="connsiteY7" fmla="*/ 1649141 h 2247900"/>
              <a:gd name="connsiteX8" fmla="*/ 1622818 w 2369820"/>
              <a:gd name="connsiteY8" fmla="*/ 1583380 h 2247900"/>
              <a:gd name="connsiteX9" fmla="*/ 1859876 w 2369820"/>
              <a:gd name="connsiteY9" fmla="*/ 1823563 h 2247900"/>
              <a:gd name="connsiteX10" fmla="*/ 2098839 w 2369820"/>
              <a:gd name="connsiteY10" fmla="*/ 1585133 h 2247900"/>
              <a:gd name="connsiteX11" fmla="*/ 1862695 w 2369820"/>
              <a:gd name="connsiteY11" fmla="*/ 1344798 h 2247900"/>
              <a:gd name="connsiteX12" fmla="*/ 1622818 w 2369820"/>
              <a:gd name="connsiteY12" fmla="*/ 1583380 h 2247900"/>
              <a:gd name="connsiteX13" fmla="*/ 1652002 w 2369820"/>
              <a:gd name="connsiteY13" fmla="*/ 4516 h 2247900"/>
              <a:gd name="connsiteX14" fmla="*/ 1556448 w 2369820"/>
              <a:gd name="connsiteY14" fmla="*/ 88946 h 2247900"/>
              <a:gd name="connsiteX15" fmla="*/ 1046593 w 2369820"/>
              <a:gd name="connsiteY15" fmla="*/ 1091814 h 2247900"/>
              <a:gd name="connsiteX16" fmla="*/ 636333 w 2369820"/>
              <a:gd name="connsiteY16" fmla="*/ 1898620 h 2247900"/>
              <a:gd name="connsiteX17" fmla="*/ 555180 w 2369820"/>
              <a:gd name="connsiteY17" fmla="*/ 2062450 h 2247900"/>
              <a:gd name="connsiteX18" fmla="*/ 579259 w 2369820"/>
              <a:gd name="connsiteY18" fmla="*/ 2204639 h 2247900"/>
              <a:gd name="connsiteX19" fmla="*/ 715428 w 2369820"/>
              <a:gd name="connsiteY19" fmla="*/ 2247311 h 2247900"/>
              <a:gd name="connsiteX20" fmla="*/ 810373 w 2369820"/>
              <a:gd name="connsiteY20" fmla="*/ 2165701 h 2247900"/>
              <a:gd name="connsiteX21" fmla="*/ 1214157 w 2369820"/>
              <a:gd name="connsiteY21" fmla="*/ 1371163 h 2247900"/>
              <a:gd name="connsiteX22" fmla="*/ 1801583 w 2369820"/>
              <a:gd name="connsiteY22" fmla="*/ 215514 h 2247900"/>
              <a:gd name="connsiteX23" fmla="*/ 1823452 w 2369820"/>
              <a:gd name="connsiteY23" fmla="*/ 141067 h 2247900"/>
              <a:gd name="connsiteX24" fmla="*/ 1652002 w 2369820"/>
              <a:gd name="connsiteY24" fmla="*/ 4516 h 2247900"/>
              <a:gd name="connsiteX25" fmla="*/ 63 w 2369820"/>
              <a:gd name="connsiteY25" fmla="*/ 666161 h 2247900"/>
              <a:gd name="connsiteX26" fmla="*/ 514108 w 2369820"/>
              <a:gd name="connsiteY26" fmla="*/ 153106 h 2247900"/>
              <a:gd name="connsiteX27" fmla="*/ 1028839 w 2369820"/>
              <a:gd name="connsiteY27" fmla="*/ 668599 h 2247900"/>
              <a:gd name="connsiteX28" fmla="*/ 512888 w 2369820"/>
              <a:gd name="connsiteY28" fmla="*/ 1182873 h 2247900"/>
              <a:gd name="connsiteX29" fmla="*/ 63 w 2369820"/>
              <a:gd name="connsiteY29" fmla="*/ 666161 h 2247900"/>
              <a:gd name="connsiteX30" fmla="*/ 751928 w 2369820"/>
              <a:gd name="connsiteY30" fmla="*/ 668142 h 2247900"/>
              <a:gd name="connsiteX31" fmla="*/ 514869 w 2369820"/>
              <a:gd name="connsiteY31" fmla="*/ 427960 h 2247900"/>
              <a:gd name="connsiteX32" fmla="*/ 275906 w 2369820"/>
              <a:gd name="connsiteY32" fmla="*/ 666389 h 2247900"/>
              <a:gd name="connsiteX33" fmla="*/ 512050 w 2369820"/>
              <a:gd name="connsiteY33" fmla="*/ 906724 h 2247900"/>
              <a:gd name="connsiteX34" fmla="*/ 751928 w 2369820"/>
              <a:gd name="connsiteY34" fmla="*/ 668142 h 224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69820" h="2247900">
                <a:moveTo>
                  <a:pt x="2373083" y="1649141"/>
                </a:moveTo>
                <a:cubicBezTo>
                  <a:pt x="2359824" y="1720845"/>
                  <a:pt x="2339631" y="1790187"/>
                  <a:pt x="2299702" y="1852138"/>
                </a:cubicBezTo>
                <a:cubicBezTo>
                  <a:pt x="2207043" y="1995927"/>
                  <a:pt x="2076741" y="2078756"/>
                  <a:pt x="1905443" y="2095673"/>
                </a:cubicBezTo>
                <a:cubicBezTo>
                  <a:pt x="1647201" y="2121124"/>
                  <a:pt x="1404276" y="1941596"/>
                  <a:pt x="1354898" y="1680383"/>
                </a:cubicBezTo>
                <a:cubicBezTo>
                  <a:pt x="1300187" y="1390823"/>
                  <a:pt x="1495183" y="1124351"/>
                  <a:pt x="1771179" y="1077031"/>
                </a:cubicBezTo>
                <a:cubicBezTo>
                  <a:pt x="2056929" y="1028035"/>
                  <a:pt x="2322182" y="1217011"/>
                  <a:pt x="2369501" y="1503751"/>
                </a:cubicBezTo>
                <a:cubicBezTo>
                  <a:pt x="2370340" y="1509009"/>
                  <a:pt x="2371864" y="1514191"/>
                  <a:pt x="2373083" y="1519448"/>
                </a:cubicBezTo>
                <a:cubicBezTo>
                  <a:pt x="2373083" y="1562654"/>
                  <a:pt x="2373083" y="1605936"/>
                  <a:pt x="2373083" y="1649141"/>
                </a:cubicBezTo>
                <a:close/>
                <a:moveTo>
                  <a:pt x="1622818" y="1583380"/>
                </a:moveTo>
                <a:cubicBezTo>
                  <a:pt x="1622589" y="1714597"/>
                  <a:pt x="1728964" y="1822343"/>
                  <a:pt x="1859876" y="1823563"/>
                </a:cubicBezTo>
                <a:cubicBezTo>
                  <a:pt x="1988883" y="1824782"/>
                  <a:pt x="2098534" y="1715435"/>
                  <a:pt x="2098839" y="1585133"/>
                </a:cubicBezTo>
                <a:cubicBezTo>
                  <a:pt x="2099220" y="1453155"/>
                  <a:pt x="1993149" y="1345255"/>
                  <a:pt x="1862695" y="1344798"/>
                </a:cubicBezTo>
                <a:cubicBezTo>
                  <a:pt x="1729574" y="1344341"/>
                  <a:pt x="1623046" y="1450259"/>
                  <a:pt x="1622818" y="1583380"/>
                </a:cubicBezTo>
                <a:close/>
                <a:moveTo>
                  <a:pt x="1652002" y="4516"/>
                </a:moveTo>
                <a:cubicBezTo>
                  <a:pt x="1605978" y="16403"/>
                  <a:pt x="1577403" y="47645"/>
                  <a:pt x="1556448" y="88946"/>
                </a:cubicBezTo>
                <a:cubicBezTo>
                  <a:pt x="1386750" y="423388"/>
                  <a:pt x="1216595" y="757525"/>
                  <a:pt x="1046593" y="1091814"/>
                </a:cubicBezTo>
                <a:cubicBezTo>
                  <a:pt x="909814" y="1360724"/>
                  <a:pt x="772959" y="1629634"/>
                  <a:pt x="636333" y="1898620"/>
                </a:cubicBezTo>
                <a:cubicBezTo>
                  <a:pt x="608748" y="1952950"/>
                  <a:pt x="580173" y="2006900"/>
                  <a:pt x="555180" y="2062450"/>
                </a:cubicBezTo>
                <a:cubicBezTo>
                  <a:pt x="532091" y="2113885"/>
                  <a:pt x="542683" y="2163262"/>
                  <a:pt x="579259" y="2204639"/>
                </a:cubicBezTo>
                <a:cubicBezTo>
                  <a:pt x="615149" y="2245254"/>
                  <a:pt x="662088" y="2260036"/>
                  <a:pt x="715428" y="2247311"/>
                </a:cubicBezTo>
                <a:cubicBezTo>
                  <a:pt x="760538" y="2236491"/>
                  <a:pt x="789647" y="2206544"/>
                  <a:pt x="810373" y="2165701"/>
                </a:cubicBezTo>
                <a:cubicBezTo>
                  <a:pt x="944638" y="1900677"/>
                  <a:pt x="1079511" y="1636034"/>
                  <a:pt x="1214157" y="1371163"/>
                </a:cubicBezTo>
                <a:cubicBezTo>
                  <a:pt x="1409991" y="985972"/>
                  <a:pt x="1605749" y="600705"/>
                  <a:pt x="1801583" y="215514"/>
                </a:cubicBezTo>
                <a:cubicBezTo>
                  <a:pt x="1813927" y="191282"/>
                  <a:pt x="1825662" y="166975"/>
                  <a:pt x="1823452" y="141067"/>
                </a:cubicBezTo>
                <a:cubicBezTo>
                  <a:pt x="1823681" y="47417"/>
                  <a:pt x="1740090" y="-18191"/>
                  <a:pt x="1652002" y="4516"/>
                </a:cubicBezTo>
                <a:close/>
                <a:moveTo>
                  <a:pt x="63" y="666161"/>
                </a:moveTo>
                <a:cubicBezTo>
                  <a:pt x="-2376" y="394965"/>
                  <a:pt x="218071" y="152649"/>
                  <a:pt x="514108" y="153106"/>
                </a:cubicBezTo>
                <a:cubicBezTo>
                  <a:pt x="801915" y="153563"/>
                  <a:pt x="1029525" y="380258"/>
                  <a:pt x="1028839" y="668599"/>
                </a:cubicBezTo>
                <a:cubicBezTo>
                  <a:pt x="1028076" y="969513"/>
                  <a:pt x="784465" y="1183559"/>
                  <a:pt x="512888" y="1182873"/>
                </a:cubicBezTo>
                <a:cubicBezTo>
                  <a:pt x="225614" y="1182111"/>
                  <a:pt x="-4358" y="944824"/>
                  <a:pt x="63" y="666161"/>
                </a:cubicBezTo>
                <a:close/>
                <a:moveTo>
                  <a:pt x="751928" y="668142"/>
                </a:moveTo>
                <a:cubicBezTo>
                  <a:pt x="752156" y="536926"/>
                  <a:pt x="645781" y="429179"/>
                  <a:pt x="514869" y="427960"/>
                </a:cubicBezTo>
                <a:cubicBezTo>
                  <a:pt x="385863" y="426740"/>
                  <a:pt x="276211" y="536087"/>
                  <a:pt x="275906" y="666389"/>
                </a:cubicBezTo>
                <a:cubicBezTo>
                  <a:pt x="275525" y="798368"/>
                  <a:pt x="381596" y="906267"/>
                  <a:pt x="512050" y="906724"/>
                </a:cubicBezTo>
                <a:cubicBezTo>
                  <a:pt x="645095" y="907258"/>
                  <a:pt x="751699" y="801187"/>
                  <a:pt x="751928" y="668142"/>
                </a:cubicBezTo>
                <a:close/>
              </a:path>
            </a:pathLst>
          </a:custGeom>
          <a:gradFill>
            <a:gsLst>
              <a:gs pos="0">
                <a:schemeClr val="accent2"/>
              </a:gs>
              <a:gs pos="100000">
                <a:schemeClr val="accent1">
                  <a:lumMod val="50000"/>
                  <a:lumOff val="50000"/>
                </a:schemeClr>
              </a:gs>
            </a:gsLst>
            <a:path path="circle">
              <a:fillToRect r="100000" b="100000"/>
            </a:path>
          </a:gradFill>
          <a:ln w="76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 name="Rectangle: Rounded Corners 26">
            <a:extLst>
              <a:ext uri="{FF2B5EF4-FFF2-40B4-BE49-F238E27FC236}">
                <a16:creationId xmlns:a16="http://schemas.microsoft.com/office/drawing/2014/main" id="{C1F1189F-0A57-4A02-B049-9EE7BFC7D439}"/>
              </a:ext>
            </a:extLst>
          </p:cNvPr>
          <p:cNvSpPr/>
          <p:nvPr/>
        </p:nvSpPr>
        <p:spPr>
          <a:xfrm>
            <a:off x="6531956" y="3201000"/>
            <a:ext cx="1194696" cy="404814"/>
          </a:xfrm>
          <a:prstGeom prst="roundRect">
            <a:avLst>
              <a:gd name="adj" fmla="val 50000"/>
            </a:avLst>
          </a:prstGeom>
          <a:gradFill flip="none" rotWithShape="1">
            <a:gsLst>
              <a:gs pos="0">
                <a:schemeClr val="accent2">
                  <a:alpha val="40000"/>
                </a:schemeClr>
              </a:gs>
              <a:gs pos="100000">
                <a:schemeClr val="accent1">
                  <a:lumMod val="50000"/>
                  <a:lumOff val="50000"/>
                  <a:alpha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ontserrat" panose="00000500000000000000" pitchFamily="50" charset="0"/>
              </a:rPr>
              <a:t>0.25</a:t>
            </a:r>
          </a:p>
        </p:txBody>
      </p:sp>
      <p:sp>
        <p:nvSpPr>
          <p:cNvPr id="25" name="TextBox 24">
            <a:extLst>
              <a:ext uri="{FF2B5EF4-FFF2-40B4-BE49-F238E27FC236}">
                <a16:creationId xmlns:a16="http://schemas.microsoft.com/office/drawing/2014/main" id="{3FDE9964-8337-4868-9F44-6A8C0B538620}"/>
              </a:ext>
            </a:extLst>
          </p:cNvPr>
          <p:cNvSpPr txBox="1"/>
          <p:nvPr/>
        </p:nvSpPr>
        <p:spPr>
          <a:xfrm>
            <a:off x="6062057" y="2844641"/>
            <a:ext cx="1710725" cy="261610"/>
          </a:xfrm>
          <a:prstGeom prst="rect">
            <a:avLst/>
          </a:prstGeom>
          <a:noFill/>
        </p:spPr>
        <p:txBody>
          <a:bodyPr wrap="none" rtlCol="0">
            <a:spAutoFit/>
          </a:bodyPr>
          <a:lstStyle/>
          <a:p>
            <a:pPr algn="ctr"/>
            <a:r>
              <a:rPr lang="en-US" sz="1100" dirty="0">
                <a:solidFill>
                  <a:schemeClr val="accent6"/>
                </a:solidFill>
                <a:latin typeface="Montserrat" panose="00000500000000000000" pitchFamily="50" charset="0"/>
              </a:rPr>
              <a:t>Win Rate in Decimals</a:t>
            </a:r>
          </a:p>
        </p:txBody>
      </p:sp>
      <p:sp>
        <p:nvSpPr>
          <p:cNvPr id="40" name="Graphic 38" descr="Close">
            <a:extLst>
              <a:ext uri="{FF2B5EF4-FFF2-40B4-BE49-F238E27FC236}">
                <a16:creationId xmlns:a16="http://schemas.microsoft.com/office/drawing/2014/main" id="{19C5FD2C-2035-4B57-B5AD-8C448805D2F5}"/>
              </a:ext>
            </a:extLst>
          </p:cNvPr>
          <p:cNvSpPr/>
          <p:nvPr/>
        </p:nvSpPr>
        <p:spPr>
          <a:xfrm>
            <a:off x="3419870" y="3349543"/>
            <a:ext cx="107728" cy="107728"/>
          </a:xfrm>
          <a:custGeom>
            <a:avLst/>
            <a:gdLst>
              <a:gd name="connsiteX0" fmla="*/ 674370 w 666750"/>
              <a:gd name="connsiteY0" fmla="*/ 80963 h 666750"/>
              <a:gd name="connsiteX1" fmla="*/ 593408 w 666750"/>
              <a:gd name="connsiteY1" fmla="*/ 0 h 666750"/>
              <a:gd name="connsiteX2" fmla="*/ 337185 w 666750"/>
              <a:gd name="connsiteY2" fmla="*/ 256223 h 666750"/>
              <a:gd name="connsiteX3" fmla="*/ 80963 w 666750"/>
              <a:gd name="connsiteY3" fmla="*/ 0 h 666750"/>
              <a:gd name="connsiteX4" fmla="*/ 0 w 666750"/>
              <a:gd name="connsiteY4" fmla="*/ 80963 h 666750"/>
              <a:gd name="connsiteX5" fmla="*/ 256223 w 666750"/>
              <a:gd name="connsiteY5" fmla="*/ 337185 h 666750"/>
              <a:gd name="connsiteX6" fmla="*/ 0 w 666750"/>
              <a:gd name="connsiteY6" fmla="*/ 593408 h 666750"/>
              <a:gd name="connsiteX7" fmla="*/ 80963 w 666750"/>
              <a:gd name="connsiteY7" fmla="*/ 674370 h 666750"/>
              <a:gd name="connsiteX8" fmla="*/ 337185 w 666750"/>
              <a:gd name="connsiteY8" fmla="*/ 418148 h 666750"/>
              <a:gd name="connsiteX9" fmla="*/ 593408 w 666750"/>
              <a:gd name="connsiteY9" fmla="*/ 674370 h 666750"/>
              <a:gd name="connsiteX10" fmla="*/ 674370 w 666750"/>
              <a:gd name="connsiteY10" fmla="*/ 593408 h 666750"/>
              <a:gd name="connsiteX11" fmla="*/ 418148 w 666750"/>
              <a:gd name="connsiteY11" fmla="*/ 337185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6750" h="666750">
                <a:moveTo>
                  <a:pt x="674370" y="80963"/>
                </a:moveTo>
                <a:lnTo>
                  <a:pt x="593408" y="0"/>
                </a:lnTo>
                <a:lnTo>
                  <a:pt x="337185" y="256223"/>
                </a:lnTo>
                <a:lnTo>
                  <a:pt x="80963" y="0"/>
                </a:lnTo>
                <a:lnTo>
                  <a:pt x="0" y="80963"/>
                </a:lnTo>
                <a:lnTo>
                  <a:pt x="256223" y="337185"/>
                </a:lnTo>
                <a:lnTo>
                  <a:pt x="0" y="593408"/>
                </a:lnTo>
                <a:lnTo>
                  <a:pt x="80963" y="674370"/>
                </a:lnTo>
                <a:lnTo>
                  <a:pt x="337185" y="418148"/>
                </a:lnTo>
                <a:lnTo>
                  <a:pt x="593408" y="674370"/>
                </a:lnTo>
                <a:lnTo>
                  <a:pt x="674370" y="593408"/>
                </a:lnTo>
                <a:lnTo>
                  <a:pt x="418148" y="337185"/>
                </a:lnTo>
                <a:close/>
              </a:path>
            </a:pathLst>
          </a:custGeom>
          <a:solidFill>
            <a:schemeClr val="bg1"/>
          </a:solidFill>
          <a:ln w="9525" cap="flat">
            <a:noFill/>
            <a:prstDash val="solid"/>
            <a:miter/>
          </a:ln>
        </p:spPr>
        <p:txBody>
          <a:bodyPr rtlCol="0" anchor="ctr"/>
          <a:lstStyle/>
          <a:p>
            <a:endParaRPr lang="en-US"/>
          </a:p>
        </p:txBody>
      </p:sp>
      <p:sp>
        <p:nvSpPr>
          <p:cNvPr id="42" name="Graphic 38" descr="Close">
            <a:extLst>
              <a:ext uri="{FF2B5EF4-FFF2-40B4-BE49-F238E27FC236}">
                <a16:creationId xmlns:a16="http://schemas.microsoft.com/office/drawing/2014/main" id="{56EC480C-11D3-47C6-872D-814D06B5E62B}"/>
              </a:ext>
            </a:extLst>
          </p:cNvPr>
          <p:cNvSpPr/>
          <p:nvPr/>
        </p:nvSpPr>
        <p:spPr>
          <a:xfrm>
            <a:off x="5673000" y="3349543"/>
            <a:ext cx="107728" cy="107728"/>
          </a:xfrm>
          <a:custGeom>
            <a:avLst/>
            <a:gdLst>
              <a:gd name="connsiteX0" fmla="*/ 674370 w 666750"/>
              <a:gd name="connsiteY0" fmla="*/ 80963 h 666750"/>
              <a:gd name="connsiteX1" fmla="*/ 593408 w 666750"/>
              <a:gd name="connsiteY1" fmla="*/ 0 h 666750"/>
              <a:gd name="connsiteX2" fmla="*/ 337185 w 666750"/>
              <a:gd name="connsiteY2" fmla="*/ 256223 h 666750"/>
              <a:gd name="connsiteX3" fmla="*/ 80963 w 666750"/>
              <a:gd name="connsiteY3" fmla="*/ 0 h 666750"/>
              <a:gd name="connsiteX4" fmla="*/ 0 w 666750"/>
              <a:gd name="connsiteY4" fmla="*/ 80963 h 666750"/>
              <a:gd name="connsiteX5" fmla="*/ 256223 w 666750"/>
              <a:gd name="connsiteY5" fmla="*/ 337185 h 666750"/>
              <a:gd name="connsiteX6" fmla="*/ 0 w 666750"/>
              <a:gd name="connsiteY6" fmla="*/ 593408 h 666750"/>
              <a:gd name="connsiteX7" fmla="*/ 80963 w 666750"/>
              <a:gd name="connsiteY7" fmla="*/ 674370 h 666750"/>
              <a:gd name="connsiteX8" fmla="*/ 337185 w 666750"/>
              <a:gd name="connsiteY8" fmla="*/ 418148 h 666750"/>
              <a:gd name="connsiteX9" fmla="*/ 593408 w 666750"/>
              <a:gd name="connsiteY9" fmla="*/ 674370 h 666750"/>
              <a:gd name="connsiteX10" fmla="*/ 674370 w 666750"/>
              <a:gd name="connsiteY10" fmla="*/ 593408 h 666750"/>
              <a:gd name="connsiteX11" fmla="*/ 418148 w 666750"/>
              <a:gd name="connsiteY11" fmla="*/ 337185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6750" h="666750">
                <a:moveTo>
                  <a:pt x="674370" y="80963"/>
                </a:moveTo>
                <a:lnTo>
                  <a:pt x="593408" y="0"/>
                </a:lnTo>
                <a:lnTo>
                  <a:pt x="337185" y="256223"/>
                </a:lnTo>
                <a:lnTo>
                  <a:pt x="80963" y="0"/>
                </a:lnTo>
                <a:lnTo>
                  <a:pt x="0" y="80963"/>
                </a:lnTo>
                <a:lnTo>
                  <a:pt x="256223" y="337185"/>
                </a:lnTo>
                <a:lnTo>
                  <a:pt x="0" y="593408"/>
                </a:lnTo>
                <a:lnTo>
                  <a:pt x="80963" y="674370"/>
                </a:lnTo>
                <a:lnTo>
                  <a:pt x="337185" y="418148"/>
                </a:lnTo>
                <a:lnTo>
                  <a:pt x="593408" y="674370"/>
                </a:lnTo>
                <a:lnTo>
                  <a:pt x="674370" y="593408"/>
                </a:lnTo>
                <a:lnTo>
                  <a:pt x="418148" y="337185"/>
                </a:lnTo>
                <a:close/>
              </a:path>
            </a:pathLst>
          </a:custGeom>
          <a:solidFill>
            <a:schemeClr val="bg1"/>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C93D66CA-F3BC-4A52-8169-3ED7E2B3FAF1}"/>
              </a:ext>
            </a:extLst>
          </p:cNvPr>
          <p:cNvSpPr/>
          <p:nvPr/>
        </p:nvSpPr>
        <p:spPr>
          <a:xfrm>
            <a:off x="3773136" y="4865599"/>
            <a:ext cx="344007" cy="344007"/>
          </a:xfrm>
          <a:custGeom>
            <a:avLst/>
            <a:gdLst>
              <a:gd name="connsiteX0" fmla="*/ 0 w 2682240"/>
              <a:gd name="connsiteY0" fmla="*/ 1342949 h 2682240"/>
              <a:gd name="connsiteX1" fmla="*/ 1349883 w 2682240"/>
              <a:gd name="connsiteY1" fmla="*/ 0 h 2682240"/>
              <a:gd name="connsiteX2" fmla="*/ 2689098 w 2682240"/>
              <a:gd name="connsiteY2" fmla="*/ 1348131 h 2682240"/>
              <a:gd name="connsiteX3" fmla="*/ 1329233 w 2682240"/>
              <a:gd name="connsiteY3" fmla="*/ 2688870 h 2682240"/>
              <a:gd name="connsiteX4" fmla="*/ 0 w 2682240"/>
              <a:gd name="connsiteY4" fmla="*/ 1342949 h 2682240"/>
              <a:gd name="connsiteX5" fmla="*/ 1347902 w 2682240"/>
              <a:gd name="connsiteY5" fmla="*/ 249479 h 2682240"/>
              <a:gd name="connsiteX6" fmla="*/ 251384 w 2682240"/>
              <a:gd name="connsiteY6" fmla="*/ 1342111 h 2682240"/>
              <a:gd name="connsiteX7" fmla="*/ 1342797 w 2682240"/>
              <a:gd name="connsiteY7" fmla="*/ 2437943 h 2682240"/>
              <a:gd name="connsiteX8" fmla="*/ 2437943 w 2682240"/>
              <a:gd name="connsiteY8" fmla="*/ 1342721 h 2682240"/>
              <a:gd name="connsiteX9" fmla="*/ 1347902 w 2682240"/>
              <a:gd name="connsiteY9" fmla="*/ 249479 h 2682240"/>
              <a:gd name="connsiteX10" fmla="*/ 1218133 w 2682240"/>
              <a:gd name="connsiteY10" fmla="*/ 1330300 h 2682240"/>
              <a:gd name="connsiteX11" fmla="*/ 1253566 w 2682240"/>
              <a:gd name="connsiteY11" fmla="*/ 1429817 h 2682240"/>
              <a:gd name="connsiteX12" fmla="*/ 1625193 w 2682240"/>
              <a:gd name="connsiteY12" fmla="*/ 1801140 h 2682240"/>
              <a:gd name="connsiteX13" fmla="*/ 1747419 w 2682240"/>
              <a:gd name="connsiteY13" fmla="*/ 1827429 h 2682240"/>
              <a:gd name="connsiteX14" fmla="*/ 1796187 w 2682240"/>
              <a:gd name="connsiteY14" fmla="*/ 1619708 h 2682240"/>
              <a:gd name="connsiteX15" fmla="*/ 1497254 w 2682240"/>
              <a:gd name="connsiteY15" fmla="*/ 1321004 h 2682240"/>
              <a:gd name="connsiteX16" fmla="*/ 1470965 w 2682240"/>
              <a:gd name="connsiteY16" fmla="*/ 1258672 h 2682240"/>
              <a:gd name="connsiteX17" fmla="*/ 1471498 w 2682240"/>
              <a:gd name="connsiteY17" fmla="*/ 741884 h 2682240"/>
              <a:gd name="connsiteX18" fmla="*/ 1471194 w 2682240"/>
              <a:gd name="connsiteY18" fmla="*/ 619125 h 2682240"/>
              <a:gd name="connsiteX19" fmla="*/ 1311021 w 2682240"/>
              <a:gd name="connsiteY19" fmla="*/ 492786 h 2682240"/>
              <a:gd name="connsiteX20" fmla="*/ 1218362 w 2682240"/>
              <a:gd name="connsiteY20" fmla="*/ 625069 h 2682240"/>
              <a:gd name="connsiteX21" fmla="*/ 1218209 w 2682240"/>
              <a:gd name="connsiteY21" fmla="*/ 979170 h 2682240"/>
              <a:gd name="connsiteX22" fmla="*/ 1218133 w 2682240"/>
              <a:gd name="connsiteY22" fmla="*/ 1330300 h 268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82240" h="2682240">
                <a:moveTo>
                  <a:pt x="0" y="1342949"/>
                </a:moveTo>
                <a:cubicBezTo>
                  <a:pt x="381" y="599999"/>
                  <a:pt x="604038" y="-533"/>
                  <a:pt x="1349883" y="0"/>
                </a:cubicBezTo>
                <a:cubicBezTo>
                  <a:pt x="2087575" y="610"/>
                  <a:pt x="2691460" y="607391"/>
                  <a:pt x="2689098" y="1348131"/>
                </a:cubicBezTo>
                <a:cubicBezTo>
                  <a:pt x="2686736" y="2091386"/>
                  <a:pt x="2084298" y="2697099"/>
                  <a:pt x="1329233" y="2688870"/>
                </a:cubicBezTo>
                <a:cubicBezTo>
                  <a:pt x="594665" y="2680869"/>
                  <a:pt x="1600" y="2086814"/>
                  <a:pt x="0" y="1342949"/>
                </a:cubicBezTo>
                <a:close/>
                <a:moveTo>
                  <a:pt x="1347902" y="249479"/>
                </a:moveTo>
                <a:cubicBezTo>
                  <a:pt x="737082" y="256642"/>
                  <a:pt x="253137" y="730758"/>
                  <a:pt x="251384" y="1342111"/>
                </a:cubicBezTo>
                <a:cubicBezTo>
                  <a:pt x="249631" y="1948816"/>
                  <a:pt x="728015" y="2435962"/>
                  <a:pt x="1342797" y="2437943"/>
                </a:cubicBezTo>
                <a:cubicBezTo>
                  <a:pt x="1943481" y="2439924"/>
                  <a:pt x="2438248" y="1963370"/>
                  <a:pt x="2437943" y="1342721"/>
                </a:cubicBezTo>
                <a:cubicBezTo>
                  <a:pt x="2437562" y="737845"/>
                  <a:pt x="1960093" y="260300"/>
                  <a:pt x="1347902" y="249479"/>
                </a:cubicBezTo>
                <a:close/>
                <a:moveTo>
                  <a:pt x="1218133" y="1330300"/>
                </a:moveTo>
                <a:cubicBezTo>
                  <a:pt x="1218209" y="1367562"/>
                  <a:pt x="1226363" y="1402614"/>
                  <a:pt x="1253566" y="1429817"/>
                </a:cubicBezTo>
                <a:cubicBezTo>
                  <a:pt x="1377163" y="1553947"/>
                  <a:pt x="1500683" y="1678001"/>
                  <a:pt x="1625193" y="1801140"/>
                </a:cubicBezTo>
                <a:cubicBezTo>
                  <a:pt x="1659331" y="1834896"/>
                  <a:pt x="1702689" y="1841145"/>
                  <a:pt x="1747419" y="1827429"/>
                </a:cubicBezTo>
                <a:cubicBezTo>
                  <a:pt x="1837030" y="1799997"/>
                  <a:pt x="1863547" y="1688135"/>
                  <a:pt x="1796187" y="1619708"/>
                </a:cubicBezTo>
                <a:cubicBezTo>
                  <a:pt x="1697431" y="1519276"/>
                  <a:pt x="1597609" y="1419835"/>
                  <a:pt x="1497254" y="1321004"/>
                </a:cubicBezTo>
                <a:cubicBezTo>
                  <a:pt x="1478890" y="1302944"/>
                  <a:pt x="1470813" y="1284732"/>
                  <a:pt x="1470965" y="1258672"/>
                </a:cubicBezTo>
                <a:cubicBezTo>
                  <a:pt x="1472032" y="1086384"/>
                  <a:pt x="1471498" y="914096"/>
                  <a:pt x="1471498" y="741884"/>
                </a:cubicBezTo>
                <a:cubicBezTo>
                  <a:pt x="1471498" y="700964"/>
                  <a:pt x="1472565" y="659969"/>
                  <a:pt x="1471194" y="619125"/>
                </a:cubicBezTo>
                <a:cubicBezTo>
                  <a:pt x="1468145" y="528981"/>
                  <a:pt x="1393393" y="470459"/>
                  <a:pt x="1311021" y="492786"/>
                </a:cubicBezTo>
                <a:cubicBezTo>
                  <a:pt x="1254862" y="507950"/>
                  <a:pt x="1218667" y="558470"/>
                  <a:pt x="1218362" y="625069"/>
                </a:cubicBezTo>
                <a:cubicBezTo>
                  <a:pt x="1217752" y="743103"/>
                  <a:pt x="1218209" y="861137"/>
                  <a:pt x="1218209" y="979170"/>
                </a:cubicBezTo>
                <a:cubicBezTo>
                  <a:pt x="1218057" y="1096137"/>
                  <a:pt x="1217905" y="1213181"/>
                  <a:pt x="1218133" y="1330300"/>
                </a:cubicBezTo>
                <a:close/>
              </a:path>
            </a:pathLst>
          </a:custGeom>
          <a:gradFill>
            <a:gsLst>
              <a:gs pos="0">
                <a:schemeClr val="accent2"/>
              </a:gs>
              <a:gs pos="100000">
                <a:schemeClr val="accent1">
                  <a:lumMod val="50000"/>
                  <a:lumOff val="50000"/>
                </a:schemeClr>
              </a:gs>
            </a:gsLst>
            <a:path path="circle">
              <a:fillToRect r="100000" b="100000"/>
            </a:path>
          </a:gradFill>
          <a:ln w="76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9" name="Rectangle: Rounded Corners 48">
            <a:extLst>
              <a:ext uri="{FF2B5EF4-FFF2-40B4-BE49-F238E27FC236}">
                <a16:creationId xmlns:a16="http://schemas.microsoft.com/office/drawing/2014/main" id="{6C8DB142-10B4-44E4-96B5-9AD550FAE7CD}"/>
              </a:ext>
            </a:extLst>
          </p:cNvPr>
          <p:cNvSpPr/>
          <p:nvPr/>
        </p:nvSpPr>
        <p:spPr>
          <a:xfrm>
            <a:off x="4209799" y="4835196"/>
            <a:ext cx="1194696" cy="404814"/>
          </a:xfrm>
          <a:prstGeom prst="roundRect">
            <a:avLst>
              <a:gd name="adj" fmla="val 50000"/>
            </a:avLst>
          </a:prstGeom>
          <a:gradFill flip="none" rotWithShape="1">
            <a:gsLst>
              <a:gs pos="0">
                <a:schemeClr val="accent2">
                  <a:alpha val="40000"/>
                </a:schemeClr>
              </a:gs>
              <a:gs pos="100000">
                <a:schemeClr val="accent1">
                  <a:lumMod val="50000"/>
                  <a:lumOff val="50000"/>
                  <a:alpha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ontserrat" panose="00000500000000000000" pitchFamily="50" charset="0"/>
              </a:rPr>
              <a:t>1</a:t>
            </a:r>
          </a:p>
        </p:txBody>
      </p:sp>
      <p:sp>
        <p:nvSpPr>
          <p:cNvPr id="50" name="TextBox 49">
            <a:extLst>
              <a:ext uri="{FF2B5EF4-FFF2-40B4-BE49-F238E27FC236}">
                <a16:creationId xmlns:a16="http://schemas.microsoft.com/office/drawing/2014/main" id="{925CFAC4-AE3E-471F-B737-E1C83F743A69}"/>
              </a:ext>
            </a:extLst>
          </p:cNvPr>
          <p:cNvSpPr txBox="1"/>
          <p:nvPr/>
        </p:nvSpPr>
        <p:spPr>
          <a:xfrm>
            <a:off x="3746540" y="4478837"/>
            <a:ext cx="1707520" cy="261610"/>
          </a:xfrm>
          <a:prstGeom prst="rect">
            <a:avLst/>
          </a:prstGeom>
          <a:noFill/>
        </p:spPr>
        <p:txBody>
          <a:bodyPr wrap="none" rtlCol="0">
            <a:spAutoFit/>
          </a:bodyPr>
          <a:lstStyle/>
          <a:p>
            <a:pPr algn="ctr"/>
            <a:r>
              <a:rPr lang="en-US" sz="1100" dirty="0">
                <a:solidFill>
                  <a:schemeClr val="accent6"/>
                </a:solidFill>
                <a:latin typeface="Montserrat" panose="00000500000000000000" pitchFamily="50" charset="0"/>
              </a:rPr>
              <a:t>Cycle Time in Months</a:t>
            </a:r>
          </a:p>
        </p:txBody>
      </p:sp>
      <p:grpSp>
        <p:nvGrpSpPr>
          <p:cNvPr id="2" name="Group 1">
            <a:extLst>
              <a:ext uri="{FF2B5EF4-FFF2-40B4-BE49-F238E27FC236}">
                <a16:creationId xmlns:a16="http://schemas.microsoft.com/office/drawing/2014/main" id="{3AE3CA36-A2D3-A89F-2222-EE8BA0EE8A6A}"/>
              </a:ext>
            </a:extLst>
          </p:cNvPr>
          <p:cNvGrpSpPr/>
          <p:nvPr/>
        </p:nvGrpSpPr>
        <p:grpSpPr>
          <a:xfrm>
            <a:off x="9186758" y="3623147"/>
            <a:ext cx="1717167" cy="818114"/>
            <a:chOff x="9186758" y="3542243"/>
            <a:chExt cx="1717167" cy="818114"/>
          </a:xfrm>
        </p:grpSpPr>
        <p:sp>
          <p:nvSpPr>
            <p:cNvPr id="57" name="Rectangle: Rounded Corners 56">
              <a:extLst>
                <a:ext uri="{FF2B5EF4-FFF2-40B4-BE49-F238E27FC236}">
                  <a16:creationId xmlns:a16="http://schemas.microsoft.com/office/drawing/2014/main" id="{6B4C3A4A-03B9-48C5-86E3-1CF049FD205C}"/>
                </a:ext>
              </a:extLst>
            </p:cNvPr>
            <p:cNvSpPr/>
            <p:nvPr/>
          </p:nvSpPr>
          <p:spPr>
            <a:xfrm>
              <a:off x="9709229" y="3955543"/>
              <a:ext cx="1194696" cy="404814"/>
            </a:xfrm>
            <a:prstGeom prst="roundRect">
              <a:avLst>
                <a:gd name="adj" fmla="val 50000"/>
              </a:avLst>
            </a:prstGeom>
            <a:gradFill flip="none" rotWithShape="1">
              <a:gsLst>
                <a:gs pos="0">
                  <a:schemeClr val="accent2">
                    <a:alpha val="40000"/>
                  </a:schemeClr>
                </a:gs>
                <a:gs pos="100000">
                  <a:schemeClr val="accent1">
                    <a:lumMod val="50000"/>
                    <a:lumOff val="50000"/>
                    <a:alpha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ontserrat" panose="00000500000000000000" pitchFamily="50" charset="0"/>
                </a:rPr>
                <a:t>250</a:t>
              </a:r>
            </a:p>
          </p:txBody>
        </p:sp>
        <p:sp>
          <p:nvSpPr>
            <p:cNvPr id="58" name="TextBox 57">
              <a:extLst>
                <a:ext uri="{FF2B5EF4-FFF2-40B4-BE49-F238E27FC236}">
                  <a16:creationId xmlns:a16="http://schemas.microsoft.com/office/drawing/2014/main" id="{5CBEF7FE-FFD1-44F4-AFA8-BEB40751D4D2}"/>
                </a:ext>
              </a:extLst>
            </p:cNvPr>
            <p:cNvSpPr txBox="1"/>
            <p:nvPr/>
          </p:nvSpPr>
          <p:spPr>
            <a:xfrm>
              <a:off x="9291392" y="3542243"/>
              <a:ext cx="1593706" cy="323165"/>
            </a:xfrm>
            <a:prstGeom prst="rect">
              <a:avLst/>
            </a:prstGeom>
            <a:noFill/>
          </p:spPr>
          <p:txBody>
            <a:bodyPr wrap="none" rtlCol="0">
              <a:spAutoFit/>
            </a:bodyPr>
            <a:lstStyle/>
            <a:p>
              <a:pPr algn="ctr"/>
              <a:r>
                <a:rPr lang="en-US" sz="1500" b="1" dirty="0">
                  <a:solidFill>
                    <a:schemeClr val="bg1"/>
                  </a:solidFill>
                  <a:latin typeface="Montserrat" panose="00000500000000000000" pitchFamily="50" charset="0"/>
                </a:rPr>
                <a:t>Sales Velocity</a:t>
              </a:r>
            </a:p>
          </p:txBody>
        </p:sp>
        <p:sp>
          <p:nvSpPr>
            <p:cNvPr id="61" name="Graphic 59">
              <a:extLst>
                <a:ext uri="{FF2B5EF4-FFF2-40B4-BE49-F238E27FC236}">
                  <a16:creationId xmlns:a16="http://schemas.microsoft.com/office/drawing/2014/main" id="{A84A42EE-E1B0-44EE-9421-3CFC0E277B7F}"/>
                </a:ext>
              </a:extLst>
            </p:cNvPr>
            <p:cNvSpPr/>
            <p:nvPr/>
          </p:nvSpPr>
          <p:spPr>
            <a:xfrm>
              <a:off x="9186758" y="3995019"/>
              <a:ext cx="408572" cy="325862"/>
            </a:xfrm>
            <a:custGeom>
              <a:avLst/>
              <a:gdLst>
                <a:gd name="connsiteX0" fmla="*/ 95 w 3905250"/>
                <a:gd name="connsiteY0" fmla="*/ 1795859 h 3114675"/>
                <a:gd name="connsiteX1" fmla="*/ 57626 w 3905250"/>
                <a:gd name="connsiteY1" fmla="*/ 1470675 h 3114675"/>
                <a:gd name="connsiteX2" fmla="*/ 1483709 w 3905250"/>
                <a:gd name="connsiteY2" fmla="*/ 62594 h 3114675"/>
                <a:gd name="connsiteX3" fmla="*/ 2744534 w 3905250"/>
                <a:gd name="connsiteY3" fmla="*/ 172418 h 3114675"/>
                <a:gd name="connsiteX4" fmla="*/ 2843879 w 3905250"/>
                <a:gd name="connsiteY4" fmla="*/ 346630 h 3114675"/>
                <a:gd name="connsiteX5" fmla="*/ 2702719 w 3905250"/>
                <a:gd name="connsiteY5" fmla="*/ 475313 h 3114675"/>
                <a:gd name="connsiteX6" fmla="*/ 2600039 w 3905250"/>
                <a:gd name="connsiteY6" fmla="*/ 452643 h 3114675"/>
                <a:gd name="connsiteX7" fmla="*/ 2206276 w 3905250"/>
                <a:gd name="connsiteY7" fmla="*/ 339200 h 3114675"/>
                <a:gd name="connsiteX8" fmla="*/ 2176177 w 3905250"/>
                <a:gd name="connsiteY8" fmla="*/ 335105 h 3114675"/>
                <a:gd name="connsiteX9" fmla="*/ 2105787 w 3905250"/>
                <a:gd name="connsiteY9" fmla="*/ 402351 h 3114675"/>
                <a:gd name="connsiteX10" fmla="*/ 2105501 w 3905250"/>
                <a:gd name="connsiteY10" fmla="*/ 554751 h 3114675"/>
                <a:gd name="connsiteX11" fmla="*/ 1951863 w 3905250"/>
                <a:gd name="connsiteY11" fmla="*/ 707532 h 3114675"/>
                <a:gd name="connsiteX12" fmla="*/ 1796034 w 3905250"/>
                <a:gd name="connsiteY12" fmla="*/ 553132 h 3114675"/>
                <a:gd name="connsiteX13" fmla="*/ 1796034 w 3905250"/>
                <a:gd name="connsiteY13" fmla="*/ 358822 h 3114675"/>
                <a:gd name="connsiteX14" fmla="*/ 1761268 w 3905250"/>
                <a:gd name="connsiteY14" fmla="*/ 329199 h 3114675"/>
                <a:gd name="connsiteX15" fmla="*/ 789908 w 3905250"/>
                <a:gd name="connsiteY15" fmla="*/ 800782 h 3114675"/>
                <a:gd name="connsiteX16" fmla="*/ 574358 w 3905250"/>
                <a:gd name="connsiteY16" fmla="*/ 1066529 h 3114675"/>
                <a:gd name="connsiteX17" fmla="*/ 588836 w 3905250"/>
                <a:gd name="connsiteY17" fmla="*/ 1117583 h 3114675"/>
                <a:gd name="connsiteX18" fmla="*/ 770192 w 3905250"/>
                <a:gd name="connsiteY18" fmla="*/ 1205975 h 3114675"/>
                <a:gd name="connsiteX19" fmla="*/ 847820 w 3905250"/>
                <a:gd name="connsiteY19" fmla="*/ 1359137 h 3114675"/>
                <a:gd name="connsiteX20" fmla="*/ 751523 w 3905250"/>
                <a:gd name="connsiteY20" fmla="*/ 1485629 h 3114675"/>
                <a:gd name="connsiteX21" fmla="*/ 622649 w 3905250"/>
                <a:gd name="connsiteY21" fmla="*/ 1480867 h 3114675"/>
                <a:gd name="connsiteX22" fmla="*/ 451104 w 3905250"/>
                <a:gd name="connsiteY22" fmla="*/ 1398285 h 3114675"/>
                <a:gd name="connsiteX23" fmla="*/ 402146 w 3905250"/>
                <a:gd name="connsiteY23" fmla="*/ 1419145 h 3114675"/>
                <a:gd name="connsiteX24" fmla="*/ 312801 w 3905250"/>
                <a:gd name="connsiteY24" fmla="*/ 1903396 h 3114675"/>
                <a:gd name="connsiteX25" fmla="*/ 496634 w 3905250"/>
                <a:gd name="connsiteY25" fmla="*/ 2717593 h 3114675"/>
                <a:gd name="connsiteX26" fmla="*/ 553593 w 3905250"/>
                <a:gd name="connsiteY26" fmla="*/ 2737310 h 3114675"/>
                <a:gd name="connsiteX27" fmla="*/ 693515 w 3905250"/>
                <a:gd name="connsiteY27" fmla="*/ 2668158 h 3114675"/>
                <a:gd name="connsiteX28" fmla="*/ 910304 w 3905250"/>
                <a:gd name="connsiteY28" fmla="*/ 2737786 h 3114675"/>
                <a:gd name="connsiteX29" fmla="*/ 828866 w 3905250"/>
                <a:gd name="connsiteY29" fmla="*/ 2951241 h 3114675"/>
                <a:gd name="connsiteX30" fmla="*/ 537972 w 3905250"/>
                <a:gd name="connsiteY30" fmla="*/ 3093069 h 3114675"/>
                <a:gd name="connsiteX31" fmla="*/ 315563 w 3905250"/>
                <a:gd name="connsiteY31" fmla="*/ 3026965 h 3114675"/>
                <a:gd name="connsiteX32" fmla="*/ 15240 w 3905250"/>
                <a:gd name="connsiteY32" fmla="*/ 2240009 h 3114675"/>
                <a:gd name="connsiteX33" fmla="*/ 0 w 3905250"/>
                <a:gd name="connsiteY33" fmla="*/ 2123423 h 3114675"/>
                <a:gd name="connsiteX34" fmla="*/ 95 w 3905250"/>
                <a:gd name="connsiteY34" fmla="*/ 1795859 h 3114675"/>
                <a:gd name="connsiteX35" fmla="*/ 2165223 w 3905250"/>
                <a:gd name="connsiteY35" fmla="*/ 2368883 h 3114675"/>
                <a:gd name="connsiteX36" fmla="*/ 2366677 w 3905250"/>
                <a:gd name="connsiteY36" fmla="*/ 2175811 h 3114675"/>
                <a:gd name="connsiteX37" fmla="*/ 3112675 w 3905250"/>
                <a:gd name="connsiteY37" fmla="*/ 1118060 h 3114675"/>
                <a:gd name="connsiteX38" fmla="*/ 3330797 w 3905250"/>
                <a:gd name="connsiteY38" fmla="*/ 801353 h 3114675"/>
                <a:gd name="connsiteX39" fmla="*/ 3232595 w 3905250"/>
                <a:gd name="connsiteY39" fmla="*/ 547798 h 3114675"/>
                <a:gd name="connsiteX40" fmla="*/ 3104388 w 3905250"/>
                <a:gd name="connsiteY40" fmla="*/ 583231 h 3114675"/>
                <a:gd name="connsiteX41" fmla="*/ 2355342 w 3905250"/>
                <a:gd name="connsiteY41" fmla="*/ 1099867 h 3114675"/>
                <a:gd name="connsiteX42" fmla="*/ 1664589 w 3905250"/>
                <a:gd name="connsiteY42" fmla="*/ 1599739 h 3114675"/>
                <a:gd name="connsiteX43" fmla="*/ 1491139 w 3905250"/>
                <a:gd name="connsiteY43" fmla="*/ 1889489 h 3114675"/>
                <a:gd name="connsiteX44" fmla="*/ 2165223 w 3905250"/>
                <a:gd name="connsiteY44" fmla="*/ 2368883 h 3114675"/>
                <a:gd name="connsiteX45" fmla="*/ 2066544 w 3905250"/>
                <a:gd name="connsiteY45" fmla="*/ 2049890 h 3114675"/>
                <a:gd name="connsiteX46" fmla="*/ 1920907 w 3905250"/>
                <a:gd name="connsiteY46" fmla="*/ 2103135 h 3114675"/>
                <a:gd name="connsiteX47" fmla="*/ 1810036 w 3905250"/>
                <a:gd name="connsiteY47" fmla="*/ 1999694 h 3114675"/>
                <a:gd name="connsiteX48" fmla="*/ 1858994 w 3905250"/>
                <a:gd name="connsiteY48" fmla="*/ 1845770 h 3114675"/>
                <a:gd name="connsiteX49" fmla="*/ 2341912 w 3905250"/>
                <a:gd name="connsiteY49" fmla="*/ 1493726 h 3114675"/>
                <a:gd name="connsiteX50" fmla="*/ 2581180 w 3905250"/>
                <a:gd name="connsiteY50" fmla="*/ 1325228 h 3114675"/>
                <a:gd name="connsiteX51" fmla="*/ 2066544 w 3905250"/>
                <a:gd name="connsiteY51" fmla="*/ 2049890 h 3114675"/>
                <a:gd name="connsiteX52" fmla="*/ 3849624 w 3905250"/>
                <a:gd name="connsiteY52" fmla="*/ 1491725 h 3114675"/>
                <a:gd name="connsiteX53" fmla="*/ 3733610 w 3905250"/>
                <a:gd name="connsiteY53" fmla="*/ 1158065 h 3114675"/>
                <a:gd name="connsiteX54" fmla="*/ 3559493 w 3905250"/>
                <a:gd name="connsiteY54" fmla="*/ 1067387 h 3114675"/>
                <a:gd name="connsiteX55" fmla="*/ 3451193 w 3905250"/>
                <a:gd name="connsiteY55" fmla="*/ 1293034 h 3114675"/>
                <a:gd name="connsiteX56" fmla="*/ 3580162 w 3905250"/>
                <a:gd name="connsiteY56" fmla="*/ 2143712 h 3114675"/>
                <a:gd name="connsiteX57" fmla="*/ 3398711 w 3905250"/>
                <a:gd name="connsiteY57" fmla="*/ 2728547 h 3114675"/>
                <a:gd name="connsiteX58" fmla="*/ 3357467 w 3905250"/>
                <a:gd name="connsiteY58" fmla="*/ 2742644 h 3114675"/>
                <a:gd name="connsiteX59" fmla="*/ 3206305 w 3905250"/>
                <a:gd name="connsiteY59" fmla="*/ 2670635 h 3114675"/>
                <a:gd name="connsiteX60" fmla="*/ 3099816 w 3905250"/>
                <a:gd name="connsiteY60" fmla="*/ 2650537 h 3114675"/>
                <a:gd name="connsiteX61" fmla="*/ 2970276 w 3905250"/>
                <a:gd name="connsiteY61" fmla="*/ 2778458 h 3114675"/>
                <a:gd name="connsiteX62" fmla="*/ 3059049 w 3905250"/>
                <a:gd name="connsiteY62" fmla="*/ 2948098 h 3114675"/>
                <a:gd name="connsiteX63" fmla="*/ 3371850 w 3905250"/>
                <a:gd name="connsiteY63" fmla="*/ 3096783 h 3114675"/>
                <a:gd name="connsiteX64" fmla="*/ 3582448 w 3905250"/>
                <a:gd name="connsiteY64" fmla="*/ 3032394 h 3114675"/>
                <a:gd name="connsiteX65" fmla="*/ 3905726 w 3905250"/>
                <a:gd name="connsiteY65" fmla="*/ 1894157 h 3114675"/>
                <a:gd name="connsiteX66" fmla="*/ 3849624 w 3905250"/>
                <a:gd name="connsiteY66" fmla="*/ 149172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05250" h="3114675">
                  <a:moveTo>
                    <a:pt x="95" y="1795859"/>
                  </a:moveTo>
                  <a:cubicBezTo>
                    <a:pt x="14478" y="1686607"/>
                    <a:pt x="26861" y="1576879"/>
                    <a:pt x="57626" y="1470675"/>
                  </a:cubicBezTo>
                  <a:cubicBezTo>
                    <a:pt x="270129" y="735345"/>
                    <a:pt x="744760" y="260238"/>
                    <a:pt x="1483709" y="62594"/>
                  </a:cubicBezTo>
                  <a:cubicBezTo>
                    <a:pt x="1913287" y="-52277"/>
                    <a:pt x="2336578" y="-5224"/>
                    <a:pt x="2744534" y="172418"/>
                  </a:cubicBezTo>
                  <a:cubicBezTo>
                    <a:pt x="2819400" y="205088"/>
                    <a:pt x="2854928" y="269287"/>
                    <a:pt x="2843879" y="346630"/>
                  </a:cubicBezTo>
                  <a:cubicBezTo>
                    <a:pt x="2834259" y="414162"/>
                    <a:pt x="2777014" y="466454"/>
                    <a:pt x="2702719" y="475313"/>
                  </a:cubicBezTo>
                  <a:cubicBezTo>
                    <a:pt x="2665952" y="479694"/>
                    <a:pt x="2632710" y="466645"/>
                    <a:pt x="2600039" y="452643"/>
                  </a:cubicBezTo>
                  <a:cubicBezTo>
                    <a:pt x="2473452" y="398541"/>
                    <a:pt x="2342388" y="360060"/>
                    <a:pt x="2206276" y="339200"/>
                  </a:cubicBezTo>
                  <a:cubicBezTo>
                    <a:pt x="2196275" y="337676"/>
                    <a:pt x="2186273" y="335962"/>
                    <a:pt x="2176177" y="335105"/>
                  </a:cubicBezTo>
                  <a:cubicBezTo>
                    <a:pt x="2105787" y="328913"/>
                    <a:pt x="2105787" y="328913"/>
                    <a:pt x="2105787" y="402351"/>
                  </a:cubicBezTo>
                  <a:cubicBezTo>
                    <a:pt x="2105787" y="453119"/>
                    <a:pt x="2106359" y="503983"/>
                    <a:pt x="2105501" y="554751"/>
                  </a:cubicBezTo>
                  <a:cubicBezTo>
                    <a:pt x="2104073" y="639619"/>
                    <a:pt x="2036064" y="706675"/>
                    <a:pt x="1951863" y="707532"/>
                  </a:cubicBezTo>
                  <a:cubicBezTo>
                    <a:pt x="1866710" y="708389"/>
                    <a:pt x="1797177" y="640000"/>
                    <a:pt x="1796034" y="553132"/>
                  </a:cubicBezTo>
                  <a:cubicBezTo>
                    <a:pt x="1795177" y="488362"/>
                    <a:pt x="1795082" y="423592"/>
                    <a:pt x="1796034" y="358822"/>
                  </a:cubicBezTo>
                  <a:cubicBezTo>
                    <a:pt x="1796415" y="332723"/>
                    <a:pt x="1786033" y="326056"/>
                    <a:pt x="1761268" y="329199"/>
                  </a:cubicBezTo>
                  <a:cubicBezTo>
                    <a:pt x="1383982" y="376348"/>
                    <a:pt x="1060323" y="534463"/>
                    <a:pt x="789908" y="800782"/>
                  </a:cubicBezTo>
                  <a:cubicBezTo>
                    <a:pt x="708374" y="881078"/>
                    <a:pt x="637889" y="971089"/>
                    <a:pt x="574358" y="1066529"/>
                  </a:cubicBezTo>
                  <a:cubicBezTo>
                    <a:pt x="557022" y="1092628"/>
                    <a:pt x="560737" y="1104820"/>
                    <a:pt x="588836" y="1117583"/>
                  </a:cubicBezTo>
                  <a:cubicBezTo>
                    <a:pt x="650081" y="1145301"/>
                    <a:pt x="711137" y="1173876"/>
                    <a:pt x="770192" y="1205975"/>
                  </a:cubicBezTo>
                  <a:cubicBezTo>
                    <a:pt x="829723" y="1238360"/>
                    <a:pt x="854488" y="1292177"/>
                    <a:pt x="847820" y="1359137"/>
                  </a:cubicBezTo>
                  <a:cubicBezTo>
                    <a:pt x="841724" y="1420288"/>
                    <a:pt x="807053" y="1461912"/>
                    <a:pt x="751523" y="1485629"/>
                  </a:cubicBezTo>
                  <a:cubicBezTo>
                    <a:pt x="708374" y="1504108"/>
                    <a:pt x="664940" y="1501060"/>
                    <a:pt x="622649" y="1480867"/>
                  </a:cubicBezTo>
                  <a:cubicBezTo>
                    <a:pt x="565309" y="1453625"/>
                    <a:pt x="507397" y="1427527"/>
                    <a:pt x="451104" y="1398285"/>
                  </a:cubicBezTo>
                  <a:cubicBezTo>
                    <a:pt x="422815" y="1383617"/>
                    <a:pt x="411861" y="1390094"/>
                    <a:pt x="402146" y="1419145"/>
                  </a:cubicBezTo>
                  <a:cubicBezTo>
                    <a:pt x="349282" y="1576403"/>
                    <a:pt x="319088" y="1736899"/>
                    <a:pt x="312801" y="1903396"/>
                  </a:cubicBezTo>
                  <a:cubicBezTo>
                    <a:pt x="302038" y="2191813"/>
                    <a:pt x="366427" y="2461561"/>
                    <a:pt x="496634" y="2717593"/>
                  </a:cubicBezTo>
                  <a:cubicBezTo>
                    <a:pt x="511397" y="2746549"/>
                    <a:pt x="523589" y="2754169"/>
                    <a:pt x="553593" y="2737310"/>
                  </a:cubicBezTo>
                  <a:cubicBezTo>
                    <a:pt x="598837" y="2711783"/>
                    <a:pt x="646081" y="2689589"/>
                    <a:pt x="693515" y="2668158"/>
                  </a:cubicBezTo>
                  <a:cubicBezTo>
                    <a:pt x="782955" y="2627868"/>
                    <a:pt x="872871" y="2657395"/>
                    <a:pt x="910304" y="2737786"/>
                  </a:cubicBezTo>
                  <a:cubicBezTo>
                    <a:pt x="948500" y="2819796"/>
                    <a:pt x="916210" y="2907236"/>
                    <a:pt x="828866" y="2951241"/>
                  </a:cubicBezTo>
                  <a:cubicBezTo>
                    <a:pt x="732568" y="2999819"/>
                    <a:pt x="635603" y="3047158"/>
                    <a:pt x="537972" y="3093069"/>
                  </a:cubicBezTo>
                  <a:cubicBezTo>
                    <a:pt x="445199" y="3136693"/>
                    <a:pt x="372047" y="3113357"/>
                    <a:pt x="315563" y="3026965"/>
                  </a:cubicBezTo>
                  <a:cubicBezTo>
                    <a:pt x="158306" y="2786363"/>
                    <a:pt x="60293" y="2523283"/>
                    <a:pt x="15240" y="2240009"/>
                  </a:cubicBezTo>
                  <a:cubicBezTo>
                    <a:pt x="9049" y="2201338"/>
                    <a:pt x="5048" y="2162285"/>
                    <a:pt x="0" y="2123423"/>
                  </a:cubicBezTo>
                  <a:cubicBezTo>
                    <a:pt x="95" y="2014362"/>
                    <a:pt x="95" y="1905110"/>
                    <a:pt x="95" y="1795859"/>
                  </a:cubicBezTo>
                  <a:close/>
                  <a:moveTo>
                    <a:pt x="2165223" y="2368883"/>
                  </a:moveTo>
                  <a:cubicBezTo>
                    <a:pt x="2251710" y="2323925"/>
                    <a:pt x="2310575" y="2251249"/>
                    <a:pt x="2366677" y="2175811"/>
                  </a:cubicBezTo>
                  <a:cubicBezTo>
                    <a:pt x="2624328" y="1829577"/>
                    <a:pt x="2867882" y="1473342"/>
                    <a:pt x="3112675" y="1118060"/>
                  </a:cubicBezTo>
                  <a:cubicBezTo>
                    <a:pt x="3185351" y="1012523"/>
                    <a:pt x="3258598" y="907271"/>
                    <a:pt x="3330797" y="801353"/>
                  </a:cubicBezTo>
                  <a:cubicBezTo>
                    <a:pt x="3402235" y="696578"/>
                    <a:pt x="3353943" y="572563"/>
                    <a:pt x="3232595" y="547798"/>
                  </a:cubicBezTo>
                  <a:cubicBezTo>
                    <a:pt x="3184112" y="537892"/>
                    <a:pt x="3142964" y="556656"/>
                    <a:pt x="3104388" y="583231"/>
                  </a:cubicBezTo>
                  <a:cubicBezTo>
                    <a:pt x="2854547" y="755157"/>
                    <a:pt x="2603373" y="925274"/>
                    <a:pt x="2355342" y="1099867"/>
                  </a:cubicBezTo>
                  <a:cubicBezTo>
                    <a:pt x="2122932" y="1263411"/>
                    <a:pt x="1886903" y="1422193"/>
                    <a:pt x="1664589" y="1599739"/>
                  </a:cubicBezTo>
                  <a:cubicBezTo>
                    <a:pt x="1549051" y="1692036"/>
                    <a:pt x="1492472" y="1812718"/>
                    <a:pt x="1491139" y="1889489"/>
                  </a:cubicBezTo>
                  <a:cubicBezTo>
                    <a:pt x="1491044" y="2307542"/>
                    <a:pt x="1857089" y="2529093"/>
                    <a:pt x="2165223" y="2368883"/>
                  </a:cubicBezTo>
                  <a:close/>
                  <a:moveTo>
                    <a:pt x="2066544" y="2049890"/>
                  </a:moveTo>
                  <a:cubicBezTo>
                    <a:pt x="2029492" y="2096753"/>
                    <a:pt x="1979105" y="2115232"/>
                    <a:pt x="1920907" y="2103135"/>
                  </a:cubicBezTo>
                  <a:cubicBezTo>
                    <a:pt x="1864424" y="2091324"/>
                    <a:pt x="1824609" y="2056082"/>
                    <a:pt x="1810036" y="1999694"/>
                  </a:cubicBezTo>
                  <a:cubicBezTo>
                    <a:pt x="1794510" y="1939591"/>
                    <a:pt x="1809464" y="1885965"/>
                    <a:pt x="1858994" y="1845770"/>
                  </a:cubicBezTo>
                  <a:cubicBezTo>
                    <a:pt x="2013776" y="1720040"/>
                    <a:pt x="2179320" y="1608978"/>
                    <a:pt x="2341912" y="1493726"/>
                  </a:cubicBezTo>
                  <a:cubicBezTo>
                    <a:pt x="2421446" y="1437338"/>
                    <a:pt x="2501360" y="1381331"/>
                    <a:pt x="2581180" y="1325228"/>
                  </a:cubicBezTo>
                  <a:cubicBezTo>
                    <a:pt x="2411921" y="1570116"/>
                    <a:pt x="2250281" y="1817957"/>
                    <a:pt x="2066544" y="2049890"/>
                  </a:cubicBezTo>
                  <a:close/>
                  <a:moveTo>
                    <a:pt x="3849624" y="1491725"/>
                  </a:moveTo>
                  <a:cubicBezTo>
                    <a:pt x="3821716" y="1376854"/>
                    <a:pt x="3783902" y="1265126"/>
                    <a:pt x="3733610" y="1158065"/>
                  </a:cubicBezTo>
                  <a:cubicBezTo>
                    <a:pt x="3699796" y="1086056"/>
                    <a:pt x="3629025" y="1050527"/>
                    <a:pt x="3559493" y="1067387"/>
                  </a:cubicBezTo>
                  <a:cubicBezTo>
                    <a:pt x="3455480" y="1092628"/>
                    <a:pt x="3406521" y="1189973"/>
                    <a:pt x="3451193" y="1293034"/>
                  </a:cubicBezTo>
                  <a:cubicBezTo>
                    <a:pt x="3569303" y="1565544"/>
                    <a:pt x="3612642" y="1848437"/>
                    <a:pt x="3580162" y="2143712"/>
                  </a:cubicBezTo>
                  <a:cubicBezTo>
                    <a:pt x="3557397" y="2350595"/>
                    <a:pt x="3495009" y="2544619"/>
                    <a:pt x="3398711" y="2728547"/>
                  </a:cubicBezTo>
                  <a:cubicBezTo>
                    <a:pt x="3388043" y="2748930"/>
                    <a:pt x="3378232" y="2753121"/>
                    <a:pt x="3357467" y="2742644"/>
                  </a:cubicBezTo>
                  <a:cubicBezTo>
                    <a:pt x="3307652" y="2717498"/>
                    <a:pt x="3257074" y="2693780"/>
                    <a:pt x="3206305" y="2670635"/>
                  </a:cubicBezTo>
                  <a:cubicBezTo>
                    <a:pt x="3172682" y="2655299"/>
                    <a:pt x="3138297" y="2642441"/>
                    <a:pt x="3099816" y="2650537"/>
                  </a:cubicBezTo>
                  <a:cubicBezTo>
                    <a:pt x="3029903" y="2665301"/>
                    <a:pt x="2979611" y="2714545"/>
                    <a:pt x="2970276" y="2778458"/>
                  </a:cubicBezTo>
                  <a:cubicBezTo>
                    <a:pt x="2959703" y="2850848"/>
                    <a:pt x="2990755" y="2914284"/>
                    <a:pt x="3059049" y="2948098"/>
                  </a:cubicBezTo>
                  <a:cubicBezTo>
                    <a:pt x="3162491" y="2999343"/>
                    <a:pt x="3266599" y="3049253"/>
                    <a:pt x="3371850" y="3096783"/>
                  </a:cubicBezTo>
                  <a:cubicBezTo>
                    <a:pt x="3457289" y="3135264"/>
                    <a:pt x="3531299" y="3111166"/>
                    <a:pt x="3582448" y="3032394"/>
                  </a:cubicBezTo>
                  <a:cubicBezTo>
                    <a:pt x="3793808" y="2707115"/>
                    <a:pt x="3903345" y="2351166"/>
                    <a:pt x="3905726" y="1894157"/>
                  </a:cubicBezTo>
                  <a:cubicBezTo>
                    <a:pt x="3908393" y="1803002"/>
                    <a:pt x="3887153" y="1646411"/>
                    <a:pt x="3849624" y="1491725"/>
                  </a:cubicBezTo>
                  <a:close/>
                </a:path>
              </a:pathLst>
            </a:custGeom>
            <a:gradFill>
              <a:gsLst>
                <a:gs pos="0">
                  <a:schemeClr val="accent2"/>
                </a:gs>
                <a:gs pos="100000">
                  <a:schemeClr val="accent1">
                    <a:lumMod val="50000"/>
                    <a:lumOff val="50000"/>
                  </a:schemeClr>
                </a:gs>
              </a:gsLst>
              <a:path path="circle">
                <a:fillToRect r="100000" b="100000"/>
              </a:path>
            </a:gradFill>
            <a:ln w="76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123415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3500" fill="hold"/>
                                        <p:tgtEl>
                                          <p:spTgt spid="65"/>
                                        </p:tgtEl>
                                        <p:attrNameLst>
                                          <p:attrName>ppt_w</p:attrName>
                                        </p:attrNameLst>
                                      </p:cBhvr>
                                      <p:tavLst>
                                        <p:tav tm="0">
                                          <p:val>
                                            <p:strVal val="4/3*#ppt_w"/>
                                          </p:val>
                                        </p:tav>
                                        <p:tav tm="100000">
                                          <p:val>
                                            <p:strVal val="#ppt_w"/>
                                          </p:val>
                                        </p:tav>
                                      </p:tavLst>
                                    </p:anim>
                                    <p:anim calcmode="lin" valueType="num">
                                      <p:cBhvr>
                                        <p:cTn id="8" dur="3500" fill="hold"/>
                                        <p:tgtEl>
                                          <p:spTgt spid="65"/>
                                        </p:tgtEl>
                                        <p:attrNameLst>
                                          <p:attrName>ppt_h</p:attrName>
                                        </p:attrNameLst>
                                      </p:cBhvr>
                                      <p:tavLst>
                                        <p:tav tm="0">
                                          <p:val>
                                            <p:strVal val="4/3*#ppt_h"/>
                                          </p:val>
                                        </p:tav>
                                        <p:tav tm="100000">
                                          <p:val>
                                            <p:strVal val="#ppt_h"/>
                                          </p:val>
                                        </p:tav>
                                      </p:tavLst>
                                    </p:anim>
                                  </p:childTnLst>
                                </p:cTn>
                              </p:par>
                              <p:par>
                                <p:cTn id="9" presetID="23" presetClass="entr" presetSubtype="16" fill="hold" grpId="0" nodeType="withEffect">
                                  <p:stCondLst>
                                    <p:cond delay="1000"/>
                                  </p:stCondLst>
                                  <p:childTnLst>
                                    <p:set>
                                      <p:cBhvr>
                                        <p:cTn id="10" dur="1" fill="hold">
                                          <p:stCondLst>
                                            <p:cond delay="0"/>
                                          </p:stCondLst>
                                        </p:cTn>
                                        <p:tgtEl>
                                          <p:spTgt spid="8"/>
                                        </p:tgtEl>
                                        <p:attrNameLst>
                                          <p:attrName>style.visibility</p:attrName>
                                        </p:attrNameLst>
                                      </p:cBhvr>
                                      <p:to>
                                        <p:strVal val="visible"/>
                                      </p:to>
                                    </p:set>
                                    <p:anim calcmode="lin" valueType="num">
                                      <p:cBhvr>
                                        <p:cTn id="11" dur="1500" fill="hold"/>
                                        <p:tgtEl>
                                          <p:spTgt spid="8"/>
                                        </p:tgtEl>
                                        <p:attrNameLst>
                                          <p:attrName>ppt_w</p:attrName>
                                        </p:attrNameLst>
                                      </p:cBhvr>
                                      <p:tavLst>
                                        <p:tav tm="0">
                                          <p:val>
                                            <p:fltVal val="0"/>
                                          </p:val>
                                        </p:tav>
                                        <p:tav tm="100000">
                                          <p:val>
                                            <p:strVal val="#ppt_w"/>
                                          </p:val>
                                        </p:tav>
                                      </p:tavLst>
                                    </p:anim>
                                    <p:anim calcmode="lin" valueType="num">
                                      <p:cBhvr>
                                        <p:cTn id="12" dur="1500" fill="hold"/>
                                        <p:tgtEl>
                                          <p:spTgt spid="8"/>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1000"/>
                                  </p:stCondLst>
                                  <p:childTnLst>
                                    <p:set>
                                      <p:cBhvr>
                                        <p:cTn id="14" dur="1" fill="hold">
                                          <p:stCondLst>
                                            <p:cond delay="0"/>
                                          </p:stCondLst>
                                        </p:cTn>
                                        <p:tgtEl>
                                          <p:spTgt spid="40"/>
                                        </p:tgtEl>
                                        <p:attrNameLst>
                                          <p:attrName>style.visibility</p:attrName>
                                        </p:attrNameLst>
                                      </p:cBhvr>
                                      <p:to>
                                        <p:strVal val="visible"/>
                                      </p:to>
                                    </p:set>
                                    <p:anim calcmode="lin" valueType="num">
                                      <p:cBhvr>
                                        <p:cTn id="15" dur="1500" fill="hold"/>
                                        <p:tgtEl>
                                          <p:spTgt spid="40"/>
                                        </p:tgtEl>
                                        <p:attrNameLst>
                                          <p:attrName>ppt_w</p:attrName>
                                        </p:attrNameLst>
                                      </p:cBhvr>
                                      <p:tavLst>
                                        <p:tav tm="0">
                                          <p:val>
                                            <p:fltVal val="0"/>
                                          </p:val>
                                        </p:tav>
                                        <p:tav tm="100000">
                                          <p:val>
                                            <p:strVal val="#ppt_w"/>
                                          </p:val>
                                        </p:tav>
                                      </p:tavLst>
                                    </p:anim>
                                    <p:anim calcmode="lin" valueType="num">
                                      <p:cBhvr>
                                        <p:cTn id="16" dur="1500" fill="hold"/>
                                        <p:tgtEl>
                                          <p:spTgt spid="40"/>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1000"/>
                                  </p:stCondLst>
                                  <p:childTnLst>
                                    <p:set>
                                      <p:cBhvr>
                                        <p:cTn id="18" dur="1" fill="hold">
                                          <p:stCondLst>
                                            <p:cond delay="0"/>
                                          </p:stCondLst>
                                        </p:cTn>
                                        <p:tgtEl>
                                          <p:spTgt spid="7"/>
                                        </p:tgtEl>
                                        <p:attrNameLst>
                                          <p:attrName>style.visibility</p:attrName>
                                        </p:attrNameLst>
                                      </p:cBhvr>
                                      <p:to>
                                        <p:strVal val="visible"/>
                                      </p:to>
                                    </p:set>
                                    <p:anim calcmode="lin" valueType="num">
                                      <p:cBhvr>
                                        <p:cTn id="19" dur="1500" fill="hold"/>
                                        <p:tgtEl>
                                          <p:spTgt spid="7"/>
                                        </p:tgtEl>
                                        <p:attrNameLst>
                                          <p:attrName>ppt_w</p:attrName>
                                        </p:attrNameLst>
                                      </p:cBhvr>
                                      <p:tavLst>
                                        <p:tav tm="0">
                                          <p:val>
                                            <p:fltVal val="0"/>
                                          </p:val>
                                        </p:tav>
                                        <p:tav tm="100000">
                                          <p:val>
                                            <p:strVal val="#ppt_w"/>
                                          </p:val>
                                        </p:tav>
                                      </p:tavLst>
                                    </p:anim>
                                    <p:anim calcmode="lin" valueType="num">
                                      <p:cBhvr>
                                        <p:cTn id="20" dur="1500" fill="hold"/>
                                        <p:tgtEl>
                                          <p:spTgt spid="7"/>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1000"/>
                                  </p:stCondLst>
                                  <p:childTnLst>
                                    <p:set>
                                      <p:cBhvr>
                                        <p:cTn id="22" dur="1" fill="hold">
                                          <p:stCondLst>
                                            <p:cond delay="0"/>
                                          </p:stCondLst>
                                        </p:cTn>
                                        <p:tgtEl>
                                          <p:spTgt spid="42"/>
                                        </p:tgtEl>
                                        <p:attrNameLst>
                                          <p:attrName>style.visibility</p:attrName>
                                        </p:attrNameLst>
                                      </p:cBhvr>
                                      <p:to>
                                        <p:strVal val="visible"/>
                                      </p:to>
                                    </p:set>
                                    <p:anim calcmode="lin" valueType="num">
                                      <p:cBhvr>
                                        <p:cTn id="23" dur="1500" fill="hold"/>
                                        <p:tgtEl>
                                          <p:spTgt spid="42"/>
                                        </p:tgtEl>
                                        <p:attrNameLst>
                                          <p:attrName>ppt_w</p:attrName>
                                        </p:attrNameLst>
                                      </p:cBhvr>
                                      <p:tavLst>
                                        <p:tav tm="0">
                                          <p:val>
                                            <p:fltVal val="0"/>
                                          </p:val>
                                        </p:tav>
                                        <p:tav tm="100000">
                                          <p:val>
                                            <p:strVal val="#ppt_w"/>
                                          </p:val>
                                        </p:tav>
                                      </p:tavLst>
                                    </p:anim>
                                    <p:anim calcmode="lin" valueType="num">
                                      <p:cBhvr>
                                        <p:cTn id="24" dur="1500" fill="hold"/>
                                        <p:tgtEl>
                                          <p:spTgt spid="42"/>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1000"/>
                                  </p:stCondLst>
                                  <p:childTnLst>
                                    <p:set>
                                      <p:cBhvr>
                                        <p:cTn id="26" dur="1" fill="hold">
                                          <p:stCondLst>
                                            <p:cond delay="0"/>
                                          </p:stCondLst>
                                        </p:cTn>
                                        <p:tgtEl>
                                          <p:spTgt spid="5"/>
                                        </p:tgtEl>
                                        <p:attrNameLst>
                                          <p:attrName>style.visibility</p:attrName>
                                        </p:attrNameLst>
                                      </p:cBhvr>
                                      <p:to>
                                        <p:strVal val="visible"/>
                                      </p:to>
                                    </p:set>
                                    <p:anim calcmode="lin" valueType="num">
                                      <p:cBhvr>
                                        <p:cTn id="27" dur="1500" fill="hold"/>
                                        <p:tgtEl>
                                          <p:spTgt spid="5"/>
                                        </p:tgtEl>
                                        <p:attrNameLst>
                                          <p:attrName>ppt_w</p:attrName>
                                        </p:attrNameLst>
                                      </p:cBhvr>
                                      <p:tavLst>
                                        <p:tav tm="0">
                                          <p:val>
                                            <p:fltVal val="0"/>
                                          </p:val>
                                        </p:tav>
                                        <p:tav tm="100000">
                                          <p:val>
                                            <p:strVal val="#ppt_w"/>
                                          </p:val>
                                        </p:tav>
                                      </p:tavLst>
                                    </p:anim>
                                    <p:anim calcmode="lin" valueType="num">
                                      <p:cBhvr>
                                        <p:cTn id="28" dur="1500" fill="hold"/>
                                        <p:tgtEl>
                                          <p:spTgt spid="5"/>
                                        </p:tgtEl>
                                        <p:attrNameLst>
                                          <p:attrName>ppt_h</p:attrName>
                                        </p:attrNameLst>
                                      </p:cBhvr>
                                      <p:tavLst>
                                        <p:tav tm="0">
                                          <p:val>
                                            <p:fltVal val="0"/>
                                          </p:val>
                                        </p:tav>
                                        <p:tav tm="100000">
                                          <p:val>
                                            <p:strVal val="#ppt_h"/>
                                          </p:val>
                                        </p:tav>
                                      </p:tavLst>
                                    </p:anim>
                                  </p:childTnLst>
                                </p:cTn>
                              </p:par>
                              <p:par>
                                <p:cTn id="29" presetID="55" presetClass="entr" presetSubtype="0" fill="hold" grpId="0" nodeType="withEffect">
                                  <p:stCondLst>
                                    <p:cond delay="100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500" fill="hold"/>
                                        <p:tgtEl>
                                          <p:spTgt spid="12"/>
                                        </p:tgtEl>
                                        <p:attrNameLst>
                                          <p:attrName>ppt_w</p:attrName>
                                        </p:attrNameLst>
                                      </p:cBhvr>
                                      <p:tavLst>
                                        <p:tav tm="0">
                                          <p:val>
                                            <p:strVal val="#ppt_w*0.70"/>
                                          </p:val>
                                        </p:tav>
                                        <p:tav tm="100000">
                                          <p:val>
                                            <p:strVal val="#ppt_w"/>
                                          </p:val>
                                        </p:tav>
                                      </p:tavLst>
                                    </p:anim>
                                    <p:anim calcmode="lin" valueType="num">
                                      <p:cBhvr>
                                        <p:cTn id="32" dur="1500" fill="hold"/>
                                        <p:tgtEl>
                                          <p:spTgt spid="12"/>
                                        </p:tgtEl>
                                        <p:attrNameLst>
                                          <p:attrName>ppt_h</p:attrName>
                                        </p:attrNameLst>
                                      </p:cBhvr>
                                      <p:tavLst>
                                        <p:tav tm="0">
                                          <p:val>
                                            <p:strVal val="#ppt_h"/>
                                          </p:val>
                                        </p:tav>
                                        <p:tav tm="100000">
                                          <p:val>
                                            <p:strVal val="#ppt_h"/>
                                          </p:val>
                                        </p:tav>
                                      </p:tavLst>
                                    </p:anim>
                                    <p:animEffect transition="in" filter="fade">
                                      <p:cBhvr>
                                        <p:cTn id="33" dur="1500"/>
                                        <p:tgtEl>
                                          <p:spTgt spid="12"/>
                                        </p:tgtEl>
                                      </p:cBhvr>
                                    </p:animEffect>
                                  </p:childTnLst>
                                </p:cTn>
                              </p:par>
                              <p:par>
                                <p:cTn id="34" presetID="55" presetClass="entr" presetSubtype="0" fill="hold" grpId="0" nodeType="withEffect">
                                  <p:stCondLst>
                                    <p:cond delay="1000"/>
                                  </p:stCondLst>
                                  <p:childTnLst>
                                    <p:set>
                                      <p:cBhvr>
                                        <p:cTn id="35" dur="1" fill="hold">
                                          <p:stCondLst>
                                            <p:cond delay="0"/>
                                          </p:stCondLst>
                                        </p:cTn>
                                        <p:tgtEl>
                                          <p:spTgt spid="22"/>
                                        </p:tgtEl>
                                        <p:attrNameLst>
                                          <p:attrName>style.visibility</p:attrName>
                                        </p:attrNameLst>
                                      </p:cBhvr>
                                      <p:to>
                                        <p:strVal val="visible"/>
                                      </p:to>
                                    </p:set>
                                    <p:anim calcmode="lin" valueType="num">
                                      <p:cBhvr>
                                        <p:cTn id="36" dur="1500" fill="hold"/>
                                        <p:tgtEl>
                                          <p:spTgt spid="22"/>
                                        </p:tgtEl>
                                        <p:attrNameLst>
                                          <p:attrName>ppt_w</p:attrName>
                                        </p:attrNameLst>
                                      </p:cBhvr>
                                      <p:tavLst>
                                        <p:tav tm="0">
                                          <p:val>
                                            <p:strVal val="#ppt_w*0.70"/>
                                          </p:val>
                                        </p:tav>
                                        <p:tav tm="100000">
                                          <p:val>
                                            <p:strVal val="#ppt_w"/>
                                          </p:val>
                                        </p:tav>
                                      </p:tavLst>
                                    </p:anim>
                                    <p:anim calcmode="lin" valueType="num">
                                      <p:cBhvr>
                                        <p:cTn id="37" dur="1500" fill="hold"/>
                                        <p:tgtEl>
                                          <p:spTgt spid="22"/>
                                        </p:tgtEl>
                                        <p:attrNameLst>
                                          <p:attrName>ppt_h</p:attrName>
                                        </p:attrNameLst>
                                      </p:cBhvr>
                                      <p:tavLst>
                                        <p:tav tm="0">
                                          <p:val>
                                            <p:strVal val="#ppt_h"/>
                                          </p:val>
                                        </p:tav>
                                        <p:tav tm="100000">
                                          <p:val>
                                            <p:strVal val="#ppt_h"/>
                                          </p:val>
                                        </p:tav>
                                      </p:tavLst>
                                    </p:anim>
                                    <p:animEffect transition="in" filter="fade">
                                      <p:cBhvr>
                                        <p:cTn id="38" dur="1500"/>
                                        <p:tgtEl>
                                          <p:spTgt spid="22"/>
                                        </p:tgtEl>
                                      </p:cBhvr>
                                    </p:animEffect>
                                  </p:childTnLst>
                                </p:cTn>
                              </p:par>
                              <p:par>
                                <p:cTn id="39" presetID="55" presetClass="entr" presetSubtype="0" fill="hold" grpId="0" nodeType="withEffect">
                                  <p:stCondLst>
                                    <p:cond delay="1000"/>
                                  </p:stCondLst>
                                  <p:childTnLst>
                                    <p:set>
                                      <p:cBhvr>
                                        <p:cTn id="40" dur="1" fill="hold">
                                          <p:stCondLst>
                                            <p:cond delay="0"/>
                                          </p:stCondLst>
                                        </p:cTn>
                                        <p:tgtEl>
                                          <p:spTgt spid="27"/>
                                        </p:tgtEl>
                                        <p:attrNameLst>
                                          <p:attrName>style.visibility</p:attrName>
                                        </p:attrNameLst>
                                      </p:cBhvr>
                                      <p:to>
                                        <p:strVal val="visible"/>
                                      </p:to>
                                    </p:set>
                                    <p:anim calcmode="lin" valueType="num">
                                      <p:cBhvr>
                                        <p:cTn id="41" dur="1500" fill="hold"/>
                                        <p:tgtEl>
                                          <p:spTgt spid="27"/>
                                        </p:tgtEl>
                                        <p:attrNameLst>
                                          <p:attrName>ppt_w</p:attrName>
                                        </p:attrNameLst>
                                      </p:cBhvr>
                                      <p:tavLst>
                                        <p:tav tm="0">
                                          <p:val>
                                            <p:strVal val="#ppt_w*0.70"/>
                                          </p:val>
                                        </p:tav>
                                        <p:tav tm="100000">
                                          <p:val>
                                            <p:strVal val="#ppt_w"/>
                                          </p:val>
                                        </p:tav>
                                      </p:tavLst>
                                    </p:anim>
                                    <p:anim calcmode="lin" valueType="num">
                                      <p:cBhvr>
                                        <p:cTn id="42" dur="1500" fill="hold"/>
                                        <p:tgtEl>
                                          <p:spTgt spid="27"/>
                                        </p:tgtEl>
                                        <p:attrNameLst>
                                          <p:attrName>ppt_h</p:attrName>
                                        </p:attrNameLst>
                                      </p:cBhvr>
                                      <p:tavLst>
                                        <p:tav tm="0">
                                          <p:val>
                                            <p:strVal val="#ppt_h"/>
                                          </p:val>
                                        </p:tav>
                                        <p:tav tm="100000">
                                          <p:val>
                                            <p:strVal val="#ppt_h"/>
                                          </p:val>
                                        </p:tav>
                                      </p:tavLst>
                                    </p:anim>
                                    <p:animEffect transition="in" filter="fade">
                                      <p:cBhvr>
                                        <p:cTn id="43" dur="1500"/>
                                        <p:tgtEl>
                                          <p:spTgt spid="27"/>
                                        </p:tgtEl>
                                      </p:cBhvr>
                                    </p:animEffect>
                                  </p:childTnLst>
                                </p:cTn>
                              </p:par>
                              <p:par>
                                <p:cTn id="44" presetID="12" presetClass="entr" presetSubtype="4" fill="hold" grpId="0" nodeType="withEffect">
                                  <p:stCondLst>
                                    <p:cond delay="100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1500"/>
                                        <p:tgtEl>
                                          <p:spTgt spid="14"/>
                                        </p:tgtEl>
                                        <p:attrNameLst>
                                          <p:attrName>ppt_y</p:attrName>
                                        </p:attrNameLst>
                                      </p:cBhvr>
                                      <p:tavLst>
                                        <p:tav tm="0">
                                          <p:val>
                                            <p:strVal val="#ppt_y+#ppt_h*1.125000"/>
                                          </p:val>
                                        </p:tav>
                                        <p:tav tm="100000">
                                          <p:val>
                                            <p:strVal val="#ppt_y"/>
                                          </p:val>
                                        </p:tav>
                                      </p:tavLst>
                                    </p:anim>
                                    <p:animEffect transition="in" filter="wipe(up)">
                                      <p:cBhvr>
                                        <p:cTn id="47" dur="1500"/>
                                        <p:tgtEl>
                                          <p:spTgt spid="14"/>
                                        </p:tgtEl>
                                      </p:cBhvr>
                                    </p:animEffect>
                                  </p:childTnLst>
                                </p:cTn>
                              </p:par>
                              <p:par>
                                <p:cTn id="48" presetID="12" presetClass="entr" presetSubtype="4" fill="hold" grpId="0" nodeType="withEffect">
                                  <p:stCondLst>
                                    <p:cond delay="100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1500"/>
                                        <p:tgtEl>
                                          <p:spTgt spid="20"/>
                                        </p:tgtEl>
                                        <p:attrNameLst>
                                          <p:attrName>ppt_y</p:attrName>
                                        </p:attrNameLst>
                                      </p:cBhvr>
                                      <p:tavLst>
                                        <p:tav tm="0">
                                          <p:val>
                                            <p:strVal val="#ppt_y+#ppt_h*1.125000"/>
                                          </p:val>
                                        </p:tav>
                                        <p:tav tm="100000">
                                          <p:val>
                                            <p:strVal val="#ppt_y"/>
                                          </p:val>
                                        </p:tav>
                                      </p:tavLst>
                                    </p:anim>
                                    <p:animEffect transition="in" filter="wipe(up)">
                                      <p:cBhvr>
                                        <p:cTn id="51" dur="1500"/>
                                        <p:tgtEl>
                                          <p:spTgt spid="20"/>
                                        </p:tgtEl>
                                      </p:cBhvr>
                                    </p:animEffect>
                                  </p:childTnLst>
                                </p:cTn>
                              </p:par>
                              <p:par>
                                <p:cTn id="52" presetID="12" presetClass="entr" presetSubtype="4" fill="hold" grpId="0" nodeType="withEffect">
                                  <p:stCondLst>
                                    <p:cond delay="100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1500"/>
                                        <p:tgtEl>
                                          <p:spTgt spid="25"/>
                                        </p:tgtEl>
                                        <p:attrNameLst>
                                          <p:attrName>ppt_y</p:attrName>
                                        </p:attrNameLst>
                                      </p:cBhvr>
                                      <p:tavLst>
                                        <p:tav tm="0">
                                          <p:val>
                                            <p:strVal val="#ppt_y+#ppt_h*1.125000"/>
                                          </p:val>
                                        </p:tav>
                                        <p:tav tm="100000">
                                          <p:val>
                                            <p:strVal val="#ppt_y"/>
                                          </p:val>
                                        </p:tav>
                                      </p:tavLst>
                                    </p:anim>
                                    <p:animEffect transition="in" filter="wipe(up)">
                                      <p:cBhvr>
                                        <p:cTn id="55" dur="1500"/>
                                        <p:tgtEl>
                                          <p:spTgt spid="25"/>
                                        </p:tgtEl>
                                      </p:cBhvr>
                                    </p:animEffect>
                                  </p:childTnLst>
                                </p:cTn>
                              </p:par>
                              <p:par>
                                <p:cTn id="56" presetID="16" presetClass="entr" presetSubtype="37" fill="hold" nodeType="withEffect">
                                  <p:stCondLst>
                                    <p:cond delay="2000"/>
                                  </p:stCondLst>
                                  <p:childTnLst>
                                    <p:set>
                                      <p:cBhvr>
                                        <p:cTn id="57" dur="1" fill="hold">
                                          <p:stCondLst>
                                            <p:cond delay="0"/>
                                          </p:stCondLst>
                                        </p:cTn>
                                        <p:tgtEl>
                                          <p:spTgt spid="11"/>
                                        </p:tgtEl>
                                        <p:attrNameLst>
                                          <p:attrName>style.visibility</p:attrName>
                                        </p:attrNameLst>
                                      </p:cBhvr>
                                      <p:to>
                                        <p:strVal val="visible"/>
                                      </p:to>
                                    </p:set>
                                    <p:animEffect transition="in" filter="barn(outVertical)">
                                      <p:cBhvr>
                                        <p:cTn id="58" dur="1500"/>
                                        <p:tgtEl>
                                          <p:spTgt spid="11"/>
                                        </p:tgtEl>
                                      </p:cBhvr>
                                    </p:animEffect>
                                  </p:childTnLst>
                                </p:cTn>
                              </p:par>
                              <p:par>
                                <p:cTn id="59" presetID="23" presetClass="entr" presetSubtype="16" fill="hold" grpId="0" nodeType="withEffect">
                                  <p:stCondLst>
                                    <p:cond delay="3000"/>
                                  </p:stCondLst>
                                  <p:childTnLst>
                                    <p:set>
                                      <p:cBhvr>
                                        <p:cTn id="60" dur="1" fill="hold">
                                          <p:stCondLst>
                                            <p:cond delay="0"/>
                                          </p:stCondLst>
                                        </p:cTn>
                                        <p:tgtEl>
                                          <p:spTgt spid="6"/>
                                        </p:tgtEl>
                                        <p:attrNameLst>
                                          <p:attrName>style.visibility</p:attrName>
                                        </p:attrNameLst>
                                      </p:cBhvr>
                                      <p:to>
                                        <p:strVal val="visible"/>
                                      </p:to>
                                    </p:set>
                                    <p:anim calcmode="lin" valueType="num">
                                      <p:cBhvr>
                                        <p:cTn id="61" dur="1500" fill="hold"/>
                                        <p:tgtEl>
                                          <p:spTgt spid="6"/>
                                        </p:tgtEl>
                                        <p:attrNameLst>
                                          <p:attrName>ppt_w</p:attrName>
                                        </p:attrNameLst>
                                      </p:cBhvr>
                                      <p:tavLst>
                                        <p:tav tm="0">
                                          <p:val>
                                            <p:fltVal val="0"/>
                                          </p:val>
                                        </p:tav>
                                        <p:tav tm="100000">
                                          <p:val>
                                            <p:strVal val="#ppt_w"/>
                                          </p:val>
                                        </p:tav>
                                      </p:tavLst>
                                    </p:anim>
                                    <p:anim calcmode="lin" valueType="num">
                                      <p:cBhvr>
                                        <p:cTn id="62" dur="1500" fill="hold"/>
                                        <p:tgtEl>
                                          <p:spTgt spid="6"/>
                                        </p:tgtEl>
                                        <p:attrNameLst>
                                          <p:attrName>ppt_h</p:attrName>
                                        </p:attrNameLst>
                                      </p:cBhvr>
                                      <p:tavLst>
                                        <p:tav tm="0">
                                          <p:val>
                                            <p:fltVal val="0"/>
                                          </p:val>
                                        </p:tav>
                                        <p:tav tm="100000">
                                          <p:val>
                                            <p:strVal val="#ppt_h"/>
                                          </p:val>
                                        </p:tav>
                                      </p:tavLst>
                                    </p:anim>
                                  </p:childTnLst>
                                </p:cTn>
                              </p:par>
                              <p:par>
                                <p:cTn id="63" presetID="55" presetClass="entr" presetSubtype="0" fill="hold" grpId="0" nodeType="withEffect">
                                  <p:stCondLst>
                                    <p:cond delay="3000"/>
                                  </p:stCondLst>
                                  <p:childTnLst>
                                    <p:set>
                                      <p:cBhvr>
                                        <p:cTn id="64" dur="1" fill="hold">
                                          <p:stCondLst>
                                            <p:cond delay="0"/>
                                          </p:stCondLst>
                                        </p:cTn>
                                        <p:tgtEl>
                                          <p:spTgt spid="49"/>
                                        </p:tgtEl>
                                        <p:attrNameLst>
                                          <p:attrName>style.visibility</p:attrName>
                                        </p:attrNameLst>
                                      </p:cBhvr>
                                      <p:to>
                                        <p:strVal val="visible"/>
                                      </p:to>
                                    </p:set>
                                    <p:anim calcmode="lin" valueType="num">
                                      <p:cBhvr>
                                        <p:cTn id="65" dur="1500" fill="hold"/>
                                        <p:tgtEl>
                                          <p:spTgt spid="49"/>
                                        </p:tgtEl>
                                        <p:attrNameLst>
                                          <p:attrName>ppt_w</p:attrName>
                                        </p:attrNameLst>
                                      </p:cBhvr>
                                      <p:tavLst>
                                        <p:tav tm="0">
                                          <p:val>
                                            <p:strVal val="#ppt_w*0.70"/>
                                          </p:val>
                                        </p:tav>
                                        <p:tav tm="100000">
                                          <p:val>
                                            <p:strVal val="#ppt_w"/>
                                          </p:val>
                                        </p:tav>
                                      </p:tavLst>
                                    </p:anim>
                                    <p:anim calcmode="lin" valueType="num">
                                      <p:cBhvr>
                                        <p:cTn id="66" dur="1500" fill="hold"/>
                                        <p:tgtEl>
                                          <p:spTgt spid="49"/>
                                        </p:tgtEl>
                                        <p:attrNameLst>
                                          <p:attrName>ppt_h</p:attrName>
                                        </p:attrNameLst>
                                      </p:cBhvr>
                                      <p:tavLst>
                                        <p:tav tm="0">
                                          <p:val>
                                            <p:strVal val="#ppt_h"/>
                                          </p:val>
                                        </p:tav>
                                        <p:tav tm="100000">
                                          <p:val>
                                            <p:strVal val="#ppt_h"/>
                                          </p:val>
                                        </p:tav>
                                      </p:tavLst>
                                    </p:anim>
                                    <p:animEffect transition="in" filter="fade">
                                      <p:cBhvr>
                                        <p:cTn id="67" dur="1500"/>
                                        <p:tgtEl>
                                          <p:spTgt spid="49"/>
                                        </p:tgtEl>
                                      </p:cBhvr>
                                    </p:animEffect>
                                  </p:childTnLst>
                                </p:cTn>
                              </p:par>
                              <p:par>
                                <p:cTn id="68" presetID="12" presetClass="entr" presetSubtype="4" fill="hold" grpId="0" nodeType="withEffect">
                                  <p:stCondLst>
                                    <p:cond delay="3000"/>
                                  </p:stCondLst>
                                  <p:childTnLst>
                                    <p:set>
                                      <p:cBhvr>
                                        <p:cTn id="69" dur="1" fill="hold">
                                          <p:stCondLst>
                                            <p:cond delay="0"/>
                                          </p:stCondLst>
                                        </p:cTn>
                                        <p:tgtEl>
                                          <p:spTgt spid="50"/>
                                        </p:tgtEl>
                                        <p:attrNameLst>
                                          <p:attrName>style.visibility</p:attrName>
                                        </p:attrNameLst>
                                      </p:cBhvr>
                                      <p:to>
                                        <p:strVal val="visible"/>
                                      </p:to>
                                    </p:set>
                                    <p:anim calcmode="lin" valueType="num">
                                      <p:cBhvr additive="base">
                                        <p:cTn id="70" dur="1500"/>
                                        <p:tgtEl>
                                          <p:spTgt spid="50"/>
                                        </p:tgtEl>
                                        <p:attrNameLst>
                                          <p:attrName>ppt_y</p:attrName>
                                        </p:attrNameLst>
                                      </p:cBhvr>
                                      <p:tavLst>
                                        <p:tav tm="0">
                                          <p:val>
                                            <p:strVal val="#ppt_y+#ppt_h*1.125000"/>
                                          </p:val>
                                        </p:tav>
                                        <p:tav tm="100000">
                                          <p:val>
                                            <p:strVal val="#ppt_y"/>
                                          </p:val>
                                        </p:tav>
                                      </p:tavLst>
                                    </p:anim>
                                    <p:animEffect transition="in" filter="wipe(up)">
                                      <p:cBhvr>
                                        <p:cTn id="71" dur="1500"/>
                                        <p:tgtEl>
                                          <p:spTgt spid="50"/>
                                        </p:tgtEl>
                                      </p:cBhvr>
                                    </p:animEffect>
                                  </p:childTnLst>
                                </p:cTn>
                              </p:par>
                              <p:par>
                                <p:cTn id="72" presetID="22" presetClass="entr" presetSubtype="8" fill="hold" grpId="0" nodeType="withEffect">
                                  <p:stCondLst>
                                    <p:cond delay="4000"/>
                                  </p:stCondLst>
                                  <p:childTnLst>
                                    <p:set>
                                      <p:cBhvr>
                                        <p:cTn id="73" dur="1" fill="hold">
                                          <p:stCondLst>
                                            <p:cond delay="0"/>
                                          </p:stCondLst>
                                        </p:cTn>
                                        <p:tgtEl>
                                          <p:spTgt spid="52"/>
                                        </p:tgtEl>
                                        <p:attrNameLst>
                                          <p:attrName>style.visibility</p:attrName>
                                        </p:attrNameLst>
                                      </p:cBhvr>
                                      <p:to>
                                        <p:strVal val="visible"/>
                                      </p:to>
                                    </p:set>
                                    <p:animEffect transition="in" filter="wipe(left)">
                                      <p:cBhvr>
                                        <p:cTn id="74" dur="1000"/>
                                        <p:tgtEl>
                                          <p:spTgt spid="52"/>
                                        </p:tgtEl>
                                      </p:cBhvr>
                                    </p:animEffect>
                                  </p:childTnLst>
                                </p:cTn>
                              </p:par>
                              <p:par>
                                <p:cTn id="75" presetID="10" presetClass="entr" presetSubtype="0" fill="hold" nodeType="withEffect">
                                  <p:stCondLst>
                                    <p:cond delay="4000"/>
                                  </p:stCondLst>
                                  <p:childTnLst>
                                    <p:set>
                                      <p:cBhvr>
                                        <p:cTn id="76" dur="1" fill="hold">
                                          <p:stCondLst>
                                            <p:cond delay="0"/>
                                          </p:stCondLst>
                                        </p:cTn>
                                        <p:tgtEl>
                                          <p:spTgt spid="2"/>
                                        </p:tgtEl>
                                        <p:attrNameLst>
                                          <p:attrName>style.visibility</p:attrName>
                                        </p:attrNameLst>
                                      </p:cBhvr>
                                      <p:to>
                                        <p:strVal val="visible"/>
                                      </p:to>
                                    </p:set>
                                    <p:animEffect transition="in" filter="fade">
                                      <p:cBhvr>
                                        <p:cTn id="77" dur="1000"/>
                                        <p:tgtEl>
                                          <p:spTgt spid="2"/>
                                        </p:tgtEl>
                                      </p:cBhvr>
                                    </p:animEffect>
                                  </p:childTnLst>
                                </p:cTn>
                              </p:par>
                              <p:par>
                                <p:cTn id="78" presetID="0" presetClass="path" presetSubtype="0" decel="50000" fill="hold" nodeType="withEffect">
                                  <p:stCondLst>
                                    <p:cond delay="4000"/>
                                  </p:stCondLst>
                                  <p:childTnLst>
                                    <p:animMotion origin="layout" path="M -0.03698 -2.96296E-6 L 0.00104 -2.96296E-6 " pathEditMode="relative" rAng="0" ptsTypes="AA">
                                      <p:cBhvr>
                                        <p:cTn id="79" dur="1500" fill="hold"/>
                                        <p:tgtEl>
                                          <p:spTgt spid="2"/>
                                        </p:tgtEl>
                                        <p:attrNameLst>
                                          <p:attrName>ppt_x</p:attrName>
                                          <p:attrName>ppt_y</p:attrName>
                                        </p:attrNameLst>
                                      </p:cBhvr>
                                      <p:rCtr x="19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52" grpId="0"/>
      <p:bldP spid="8" grpId="0" animBg="1"/>
      <p:bldP spid="12" grpId="0" animBg="1"/>
      <p:bldP spid="14" grpId="0"/>
      <p:bldP spid="7" grpId="0" animBg="1"/>
      <p:bldP spid="22" grpId="0" animBg="1"/>
      <p:bldP spid="20" grpId="0"/>
      <p:bldP spid="5" grpId="0" animBg="1"/>
      <p:bldP spid="27" grpId="0" animBg="1"/>
      <p:bldP spid="25" grpId="0"/>
      <p:bldP spid="40" grpId="0" animBg="1"/>
      <p:bldP spid="42" grpId="0" animBg="1"/>
      <p:bldP spid="6" grpId="0" animBg="1"/>
      <p:bldP spid="49" grpId="0" animBg="1"/>
      <p:bldP spid="5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10D3967-242F-45F5-B4D1-8C9DA5268728}"/>
              </a:ext>
            </a:extLst>
          </p:cNvPr>
          <p:cNvGrpSpPr/>
          <p:nvPr/>
        </p:nvGrpSpPr>
        <p:grpSpPr>
          <a:xfrm>
            <a:off x="830525" y="644612"/>
            <a:ext cx="10530951" cy="5331113"/>
            <a:chOff x="830525" y="412461"/>
            <a:chExt cx="10530951" cy="5331113"/>
          </a:xfrm>
        </p:grpSpPr>
        <p:sp>
          <p:nvSpPr>
            <p:cNvPr id="10" name="TextBox 9">
              <a:extLst>
                <a:ext uri="{FF2B5EF4-FFF2-40B4-BE49-F238E27FC236}">
                  <a16:creationId xmlns:a16="http://schemas.microsoft.com/office/drawing/2014/main" id="{0FB742F5-2770-4EBD-9E3F-BFE2F50B8D5A}"/>
                </a:ext>
              </a:extLst>
            </p:cNvPr>
            <p:cNvSpPr txBox="1"/>
            <p:nvPr/>
          </p:nvSpPr>
          <p:spPr>
            <a:xfrm>
              <a:off x="3256922" y="412461"/>
              <a:ext cx="5678157" cy="630942"/>
            </a:xfrm>
            <a:prstGeom prst="rect">
              <a:avLst/>
            </a:prstGeom>
            <a:noFill/>
          </p:spPr>
          <p:txBody>
            <a:bodyPr wrap="none" rtlCol="0">
              <a:spAutoFit/>
            </a:bodyPr>
            <a:lstStyle>
              <a:defPPr>
                <a:defRPr lang="en-US"/>
              </a:defPPr>
              <a:lvl1pPr algn="ctr">
                <a:defRPr sz="3500">
                  <a:solidFill>
                    <a:schemeClr val="accent2"/>
                  </a:solidFill>
                  <a:latin typeface="Montserrat" panose="00000500000000000000" pitchFamily="50" charset="0"/>
                </a:defRPr>
              </a:lvl1pPr>
            </a:lstStyle>
            <a:p>
              <a:r>
                <a:rPr lang="en-US" dirty="0">
                  <a:gradFill>
                    <a:gsLst>
                      <a:gs pos="64000">
                        <a:schemeClr val="bg2"/>
                      </a:gs>
                      <a:gs pos="0">
                        <a:schemeClr val="accent4"/>
                      </a:gs>
                    </a:gsLst>
                    <a:path path="circle">
                      <a:fillToRect r="100000" b="100000"/>
                    </a:path>
                  </a:gradFill>
                </a:rPr>
                <a:t>ABM SUCCESS METRICS</a:t>
              </a:r>
            </a:p>
          </p:txBody>
        </p:sp>
        <p:grpSp>
          <p:nvGrpSpPr>
            <p:cNvPr id="19" name="Group 18">
              <a:extLst>
                <a:ext uri="{FF2B5EF4-FFF2-40B4-BE49-F238E27FC236}">
                  <a16:creationId xmlns:a16="http://schemas.microsoft.com/office/drawing/2014/main" id="{B74A9535-D78A-4A4F-B2E5-F813C3C82027}"/>
                </a:ext>
              </a:extLst>
            </p:cNvPr>
            <p:cNvGrpSpPr/>
            <p:nvPr/>
          </p:nvGrpSpPr>
          <p:grpSpPr>
            <a:xfrm>
              <a:off x="830525" y="1581150"/>
              <a:ext cx="10530951" cy="4162424"/>
              <a:chOff x="830525" y="1390650"/>
              <a:chExt cx="10530951" cy="4162424"/>
            </a:xfrm>
          </p:grpSpPr>
          <p:sp>
            <p:nvSpPr>
              <p:cNvPr id="20" name="Rectangle: Top Corners Rounded 19">
                <a:extLst>
                  <a:ext uri="{FF2B5EF4-FFF2-40B4-BE49-F238E27FC236}">
                    <a16:creationId xmlns:a16="http://schemas.microsoft.com/office/drawing/2014/main" id="{32FD88A2-3166-4460-9C5C-B2B81A84AB70}"/>
                  </a:ext>
                </a:extLst>
              </p:cNvPr>
              <p:cNvSpPr/>
              <p:nvPr/>
            </p:nvSpPr>
            <p:spPr>
              <a:xfrm>
                <a:off x="830525" y="1390650"/>
                <a:ext cx="10530941" cy="871537"/>
              </a:xfrm>
              <a:prstGeom prst="round2SameRect">
                <a:avLst>
                  <a:gd name="adj1" fmla="val 15848"/>
                  <a:gd name="adj2" fmla="val 0"/>
                </a:avLst>
              </a:prstGeom>
              <a:gradFill flip="none" rotWithShape="1">
                <a:gsLst>
                  <a:gs pos="0">
                    <a:schemeClr val="accent1">
                      <a:lumMod val="50000"/>
                      <a:lumOff val="50000"/>
                      <a:alpha val="25000"/>
                    </a:schemeClr>
                  </a:gs>
                  <a:gs pos="100000">
                    <a:schemeClr val="accent2">
                      <a:alpha val="0"/>
                    </a:schemeClr>
                  </a:gs>
                </a:gsLst>
                <a:lin ang="5400000" scaled="0"/>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lIns="182880" tIns="365760" rIns="182880" bIns="182880" rtlCol="0" anchor="t" anchorCtr="0"/>
              <a:lstStyle/>
              <a:p>
                <a:pPr marL="274320" indent="-274320">
                  <a:lnSpc>
                    <a:spcPts val="1700"/>
                  </a:lnSpc>
                  <a:spcAft>
                    <a:spcPts val="600"/>
                  </a:spcAft>
                  <a:buClr>
                    <a:schemeClr val="accent2"/>
                  </a:buClr>
                  <a:buFont typeface="Wingdings 2" panose="05020102010507070707" pitchFamily="18" charset="2"/>
                  <a:buChar char=""/>
                </a:pPr>
                <a:endParaRPr lang="en-US" sz="1100" dirty="0">
                  <a:solidFill>
                    <a:schemeClr val="bg1"/>
                  </a:solidFill>
                  <a:latin typeface="Montserrat" panose="00000500000000000000" pitchFamily="50" charset="0"/>
                </a:endParaRPr>
              </a:p>
            </p:txBody>
          </p:sp>
          <p:sp>
            <p:nvSpPr>
              <p:cNvPr id="9" name="Rectangle: Top Corners Rounded 8">
                <a:extLst>
                  <a:ext uri="{FF2B5EF4-FFF2-40B4-BE49-F238E27FC236}">
                    <a16:creationId xmlns:a16="http://schemas.microsoft.com/office/drawing/2014/main" id="{E0916F57-6078-4EB5-B0E3-1DCAD50A15ED}"/>
                  </a:ext>
                </a:extLst>
              </p:cNvPr>
              <p:cNvSpPr/>
              <p:nvPr/>
            </p:nvSpPr>
            <p:spPr>
              <a:xfrm>
                <a:off x="5079206" y="2505361"/>
                <a:ext cx="2033591" cy="3047713"/>
              </a:xfrm>
              <a:prstGeom prst="round2SameRect">
                <a:avLst>
                  <a:gd name="adj1" fmla="val 0"/>
                  <a:gd name="adj2" fmla="val 6370"/>
                </a:avLst>
              </a:prstGeom>
              <a:gradFill flip="none" rotWithShape="1">
                <a:gsLst>
                  <a:gs pos="100000">
                    <a:schemeClr val="accent3">
                      <a:alpha val="30000"/>
                    </a:schemeClr>
                  </a:gs>
                  <a:gs pos="0">
                    <a:schemeClr val="accent3">
                      <a:alpha val="0"/>
                    </a:schemeClr>
                  </a:gs>
                </a:gsLst>
                <a:lin ang="5400000" scaled="0"/>
                <a:tileRect/>
              </a:gradFill>
              <a:ln w="6350">
                <a:gradFill flip="none" rotWithShape="1">
                  <a:gsLst>
                    <a:gs pos="0">
                      <a:schemeClr val="accent3"/>
                    </a:gs>
                    <a:gs pos="53000">
                      <a:schemeClr val="accent3">
                        <a:alpha val="0"/>
                      </a:schemeClr>
                    </a:gs>
                  </a:gsLst>
                  <a:path path="circle">
                    <a:fillToRect t="100000" r="100000"/>
                  </a:path>
                  <a:tileRect l="-100000" b="-100000"/>
                </a:gradFill>
              </a:ln>
            </p:spPr>
            <p:style>
              <a:lnRef idx="2">
                <a:schemeClr val="accent1">
                  <a:shade val="50000"/>
                </a:schemeClr>
              </a:lnRef>
              <a:fillRef idx="1">
                <a:schemeClr val="accent1"/>
              </a:fillRef>
              <a:effectRef idx="0">
                <a:schemeClr val="accent1"/>
              </a:effectRef>
              <a:fontRef idx="minor">
                <a:schemeClr val="lt1"/>
              </a:fontRef>
            </p:style>
            <p:txBody>
              <a:bodyPr lIns="182880" tIns="365760" rIns="182880" bIns="182880" rtlCol="0" anchor="t" anchorCtr="0"/>
              <a:lstStyle/>
              <a:p>
                <a:pPr marL="274320" indent="-274320">
                  <a:lnSpc>
                    <a:spcPts val="1700"/>
                  </a:lnSpc>
                  <a:spcAft>
                    <a:spcPts val="600"/>
                  </a:spcAft>
                  <a:buClr>
                    <a:srgbClr val="398BE9"/>
                  </a:buClr>
                  <a:buFont typeface="Wingdings 2" panose="05020102010507070707" pitchFamily="18" charset="2"/>
                  <a:buChar char=""/>
                </a:pPr>
                <a:r>
                  <a:rPr lang="en-US" sz="1100" dirty="0">
                    <a:solidFill>
                      <a:schemeClr val="bg1"/>
                    </a:solidFill>
                    <a:latin typeface="Montserrat" panose="00000500000000000000" pitchFamily="50" charset="0"/>
                  </a:rPr>
                  <a:t>Total dollar value of MQLs in pipeline</a:t>
                </a:r>
              </a:p>
              <a:p>
                <a:pPr marL="274320" indent="-274320">
                  <a:lnSpc>
                    <a:spcPts val="1700"/>
                  </a:lnSpc>
                  <a:spcAft>
                    <a:spcPts val="600"/>
                  </a:spcAft>
                  <a:buClr>
                    <a:srgbClr val="398BE9"/>
                  </a:buClr>
                  <a:buFont typeface="Wingdings 2" panose="05020102010507070707" pitchFamily="18" charset="2"/>
                  <a:buChar char=""/>
                </a:pPr>
                <a:r>
                  <a:rPr lang="en-US" sz="1100" dirty="0">
                    <a:solidFill>
                      <a:schemeClr val="bg1"/>
                    </a:solidFill>
                    <a:latin typeface="Montserrat" panose="00000500000000000000" pitchFamily="50" charset="0"/>
                  </a:rPr>
                  <a:t>Value of opportunity</a:t>
                </a:r>
              </a:p>
            </p:txBody>
          </p:sp>
          <p:sp>
            <p:nvSpPr>
              <p:cNvPr id="12" name="Rectangle: Top Corners Rounded 11">
                <a:extLst>
                  <a:ext uri="{FF2B5EF4-FFF2-40B4-BE49-F238E27FC236}">
                    <a16:creationId xmlns:a16="http://schemas.microsoft.com/office/drawing/2014/main" id="{CD73A67B-1A27-419A-84A0-AECB972D5420}"/>
                  </a:ext>
                </a:extLst>
              </p:cNvPr>
              <p:cNvSpPr/>
              <p:nvPr/>
            </p:nvSpPr>
            <p:spPr>
              <a:xfrm>
                <a:off x="7203541" y="2505361"/>
                <a:ext cx="2033591" cy="3047713"/>
              </a:xfrm>
              <a:prstGeom prst="round2SameRect">
                <a:avLst>
                  <a:gd name="adj1" fmla="val 0"/>
                  <a:gd name="adj2" fmla="val 6370"/>
                </a:avLst>
              </a:prstGeom>
              <a:gradFill flip="none" rotWithShape="1">
                <a:gsLst>
                  <a:gs pos="100000">
                    <a:schemeClr val="accent3">
                      <a:alpha val="30000"/>
                    </a:schemeClr>
                  </a:gs>
                  <a:gs pos="0">
                    <a:schemeClr val="accent3">
                      <a:alpha val="0"/>
                    </a:schemeClr>
                  </a:gs>
                </a:gsLst>
                <a:lin ang="5400000" scaled="0"/>
                <a:tileRect/>
              </a:gradFill>
              <a:ln w="6350">
                <a:gradFill flip="none" rotWithShape="1">
                  <a:gsLst>
                    <a:gs pos="0">
                      <a:schemeClr val="accent3"/>
                    </a:gs>
                    <a:gs pos="53000">
                      <a:schemeClr val="accent3">
                        <a:alpha val="0"/>
                      </a:schemeClr>
                    </a:gs>
                  </a:gsLst>
                  <a:path path="circle">
                    <a:fillToRect t="100000" r="100000"/>
                  </a:path>
                  <a:tileRect l="-100000" b="-100000"/>
                </a:gradFill>
              </a:ln>
            </p:spPr>
            <p:style>
              <a:lnRef idx="2">
                <a:schemeClr val="accent1">
                  <a:shade val="50000"/>
                </a:schemeClr>
              </a:lnRef>
              <a:fillRef idx="1">
                <a:schemeClr val="accent1"/>
              </a:fillRef>
              <a:effectRef idx="0">
                <a:schemeClr val="accent1"/>
              </a:effectRef>
              <a:fontRef idx="minor">
                <a:schemeClr val="lt1"/>
              </a:fontRef>
            </p:style>
            <p:txBody>
              <a:bodyPr lIns="182880" tIns="365760" rIns="182880" bIns="182880" rtlCol="0" anchor="t" anchorCtr="0"/>
              <a:lstStyle/>
              <a:p>
                <a:pPr marL="274320" indent="-274320">
                  <a:lnSpc>
                    <a:spcPts val="1700"/>
                  </a:lnSpc>
                  <a:spcAft>
                    <a:spcPts val="600"/>
                  </a:spcAft>
                  <a:buClr>
                    <a:srgbClr val="4475E8"/>
                  </a:buClr>
                  <a:buFont typeface="Wingdings 2" panose="05020102010507070707" pitchFamily="18" charset="2"/>
                  <a:buChar char=""/>
                </a:pPr>
                <a:r>
                  <a:rPr lang="en-US" sz="1100" dirty="0">
                    <a:solidFill>
                      <a:schemeClr val="bg1"/>
                    </a:solidFill>
                    <a:latin typeface="Montserrat" panose="00000500000000000000" pitchFamily="50" charset="0"/>
                  </a:rPr>
                  <a:t>Inquiry-to-MQL rate</a:t>
                </a:r>
              </a:p>
              <a:p>
                <a:pPr marL="274320" indent="-274320">
                  <a:lnSpc>
                    <a:spcPts val="1700"/>
                  </a:lnSpc>
                  <a:spcAft>
                    <a:spcPts val="600"/>
                  </a:spcAft>
                  <a:buClr>
                    <a:srgbClr val="4475E8"/>
                  </a:buClr>
                  <a:buFont typeface="Wingdings 2" panose="05020102010507070707" pitchFamily="18" charset="2"/>
                  <a:buChar char=""/>
                </a:pPr>
                <a:r>
                  <a:rPr lang="en-US" sz="1100" dirty="0">
                    <a:solidFill>
                      <a:schemeClr val="bg1"/>
                    </a:solidFill>
                    <a:latin typeface="Montserrat" panose="00000500000000000000" pitchFamily="50" charset="0"/>
                  </a:rPr>
                  <a:t>MQL-to-SRL rate</a:t>
                </a:r>
              </a:p>
              <a:p>
                <a:pPr marL="274320" indent="-274320">
                  <a:lnSpc>
                    <a:spcPts val="1700"/>
                  </a:lnSpc>
                  <a:spcAft>
                    <a:spcPts val="600"/>
                  </a:spcAft>
                  <a:buClr>
                    <a:srgbClr val="4475E8"/>
                  </a:buClr>
                  <a:buFont typeface="Wingdings 2" panose="05020102010507070707" pitchFamily="18" charset="2"/>
                  <a:buChar char=""/>
                </a:pPr>
                <a:r>
                  <a:rPr lang="en-US" sz="1100" dirty="0">
                    <a:solidFill>
                      <a:schemeClr val="bg1"/>
                    </a:solidFill>
                    <a:latin typeface="Montserrat" panose="00000500000000000000" pitchFamily="50" charset="0"/>
                  </a:rPr>
                  <a:t>SRL-to-opportunity rate</a:t>
                </a:r>
              </a:p>
              <a:p>
                <a:pPr marL="274320" indent="-274320">
                  <a:lnSpc>
                    <a:spcPts val="1700"/>
                  </a:lnSpc>
                  <a:spcAft>
                    <a:spcPts val="600"/>
                  </a:spcAft>
                  <a:buClr>
                    <a:srgbClr val="4475E8"/>
                  </a:buClr>
                  <a:buFont typeface="Wingdings 2" panose="05020102010507070707" pitchFamily="18" charset="2"/>
                  <a:buChar char=""/>
                </a:pPr>
                <a:r>
                  <a:rPr lang="en-US" sz="1100" dirty="0">
                    <a:solidFill>
                      <a:schemeClr val="bg1"/>
                    </a:solidFill>
                    <a:latin typeface="Montserrat" panose="00000500000000000000" pitchFamily="50" charset="0"/>
                  </a:rPr>
                  <a:t>Opportunity-to-win rate</a:t>
                </a:r>
              </a:p>
            </p:txBody>
          </p:sp>
          <p:sp>
            <p:nvSpPr>
              <p:cNvPr id="13" name="Rectangle: Top Corners Rounded 12">
                <a:extLst>
                  <a:ext uri="{FF2B5EF4-FFF2-40B4-BE49-F238E27FC236}">
                    <a16:creationId xmlns:a16="http://schemas.microsoft.com/office/drawing/2014/main" id="{7E5AC419-F0A4-4790-AD49-7852E65FCEF8}"/>
                  </a:ext>
                </a:extLst>
              </p:cNvPr>
              <p:cNvSpPr/>
              <p:nvPr/>
            </p:nvSpPr>
            <p:spPr>
              <a:xfrm>
                <a:off x="9327875" y="2505361"/>
                <a:ext cx="2033591" cy="3047713"/>
              </a:xfrm>
              <a:prstGeom prst="round2SameRect">
                <a:avLst>
                  <a:gd name="adj1" fmla="val 0"/>
                  <a:gd name="adj2" fmla="val 6370"/>
                </a:avLst>
              </a:prstGeom>
              <a:gradFill flip="none" rotWithShape="1">
                <a:gsLst>
                  <a:gs pos="100000">
                    <a:schemeClr val="accent3">
                      <a:alpha val="30000"/>
                    </a:schemeClr>
                  </a:gs>
                  <a:gs pos="0">
                    <a:schemeClr val="accent3">
                      <a:alpha val="0"/>
                    </a:schemeClr>
                  </a:gs>
                </a:gsLst>
                <a:lin ang="5400000" scaled="0"/>
                <a:tileRect/>
              </a:gradFill>
              <a:ln w="6350">
                <a:gradFill flip="none" rotWithShape="1">
                  <a:gsLst>
                    <a:gs pos="0">
                      <a:schemeClr val="accent3"/>
                    </a:gs>
                    <a:gs pos="53000">
                      <a:schemeClr val="accent3">
                        <a:alpha val="0"/>
                      </a:schemeClr>
                    </a:gs>
                  </a:gsLst>
                  <a:path path="circle">
                    <a:fillToRect t="100000" r="100000"/>
                  </a:path>
                  <a:tileRect l="-100000" b="-100000"/>
                </a:gradFill>
              </a:ln>
            </p:spPr>
            <p:style>
              <a:lnRef idx="2">
                <a:schemeClr val="accent1">
                  <a:shade val="50000"/>
                </a:schemeClr>
              </a:lnRef>
              <a:fillRef idx="1">
                <a:schemeClr val="accent1"/>
              </a:fillRef>
              <a:effectRef idx="0">
                <a:schemeClr val="accent1"/>
              </a:effectRef>
              <a:fontRef idx="minor">
                <a:schemeClr val="lt1"/>
              </a:fontRef>
            </p:style>
            <p:txBody>
              <a:bodyPr lIns="182880" tIns="365760" rIns="182880" bIns="182880" rtlCol="0" anchor="t" anchorCtr="0"/>
              <a:lstStyle/>
              <a:p>
                <a:pPr marL="274320" indent="-274320">
                  <a:lnSpc>
                    <a:spcPts val="1700"/>
                  </a:lnSpc>
                  <a:spcAft>
                    <a:spcPts val="600"/>
                  </a:spcAft>
                  <a:buClr>
                    <a:schemeClr val="accent1">
                      <a:lumMod val="50000"/>
                      <a:lumOff val="50000"/>
                    </a:schemeClr>
                  </a:buClr>
                  <a:buFont typeface="Wingdings 2" panose="05020102010507070707" pitchFamily="18" charset="2"/>
                  <a:buChar char=""/>
                </a:pPr>
                <a:r>
                  <a:rPr lang="en-US" sz="1100" dirty="0">
                    <a:solidFill>
                      <a:schemeClr val="bg1"/>
                    </a:solidFill>
                    <a:latin typeface="Montserrat" panose="00000500000000000000" pitchFamily="50" charset="0"/>
                  </a:rPr>
                  <a:t>Costs per MQL</a:t>
                </a:r>
              </a:p>
              <a:p>
                <a:pPr marL="274320" indent="-274320">
                  <a:lnSpc>
                    <a:spcPts val="1700"/>
                  </a:lnSpc>
                  <a:spcAft>
                    <a:spcPts val="600"/>
                  </a:spcAft>
                  <a:buClr>
                    <a:schemeClr val="accent1">
                      <a:lumMod val="50000"/>
                      <a:lumOff val="50000"/>
                    </a:schemeClr>
                  </a:buClr>
                  <a:buFont typeface="Wingdings 2" panose="05020102010507070707" pitchFamily="18" charset="2"/>
                  <a:buChar char=""/>
                </a:pPr>
                <a:r>
                  <a:rPr lang="en-US" sz="1100" dirty="0">
                    <a:solidFill>
                      <a:schemeClr val="bg1"/>
                    </a:solidFill>
                    <a:latin typeface="Montserrat" panose="00000500000000000000" pitchFamily="50" charset="0"/>
                  </a:rPr>
                  <a:t>Costs per sales-qualified lead</a:t>
                </a:r>
              </a:p>
              <a:p>
                <a:pPr marL="274320" indent="-274320">
                  <a:lnSpc>
                    <a:spcPts val="1700"/>
                  </a:lnSpc>
                  <a:spcAft>
                    <a:spcPts val="600"/>
                  </a:spcAft>
                  <a:buClr>
                    <a:schemeClr val="accent1">
                      <a:lumMod val="50000"/>
                      <a:lumOff val="50000"/>
                    </a:schemeClr>
                  </a:buClr>
                  <a:buFont typeface="Wingdings 2" panose="05020102010507070707" pitchFamily="18" charset="2"/>
                  <a:buChar char=""/>
                </a:pPr>
                <a:r>
                  <a:rPr lang="en-US" sz="1100" dirty="0">
                    <a:solidFill>
                      <a:schemeClr val="bg1"/>
                    </a:solidFill>
                    <a:latin typeface="Montserrat" panose="00000500000000000000" pitchFamily="50" charset="0"/>
                  </a:rPr>
                  <a:t>Costs per pipeline opportunity</a:t>
                </a:r>
              </a:p>
              <a:p>
                <a:pPr marL="274320" indent="-274320">
                  <a:lnSpc>
                    <a:spcPts val="1700"/>
                  </a:lnSpc>
                  <a:spcAft>
                    <a:spcPts val="600"/>
                  </a:spcAft>
                  <a:buClr>
                    <a:schemeClr val="accent1">
                      <a:lumMod val="50000"/>
                      <a:lumOff val="50000"/>
                    </a:schemeClr>
                  </a:buClr>
                  <a:buFont typeface="Wingdings 2" panose="05020102010507070707" pitchFamily="18" charset="2"/>
                  <a:buChar char=""/>
                </a:pPr>
                <a:r>
                  <a:rPr lang="en-US" sz="1100" dirty="0">
                    <a:solidFill>
                      <a:schemeClr val="bg1"/>
                    </a:solidFill>
                    <a:latin typeface="Montserrat" panose="00000500000000000000" pitchFamily="50" charset="0"/>
                  </a:rPr>
                  <a:t>Costs per closed deal</a:t>
                </a:r>
              </a:p>
            </p:txBody>
          </p:sp>
          <p:sp>
            <p:nvSpPr>
              <p:cNvPr id="14" name="Rectangle: Top Corners Rounded 13">
                <a:extLst>
                  <a:ext uri="{FF2B5EF4-FFF2-40B4-BE49-F238E27FC236}">
                    <a16:creationId xmlns:a16="http://schemas.microsoft.com/office/drawing/2014/main" id="{90F958A9-7F28-4027-8007-76970B8001F6}"/>
                  </a:ext>
                </a:extLst>
              </p:cNvPr>
              <p:cNvSpPr/>
              <p:nvPr/>
            </p:nvSpPr>
            <p:spPr>
              <a:xfrm>
                <a:off x="2954856" y="2505361"/>
                <a:ext cx="2033591" cy="3047713"/>
              </a:xfrm>
              <a:prstGeom prst="round2SameRect">
                <a:avLst>
                  <a:gd name="adj1" fmla="val 0"/>
                  <a:gd name="adj2" fmla="val 6370"/>
                </a:avLst>
              </a:prstGeom>
              <a:gradFill flip="none" rotWithShape="1">
                <a:gsLst>
                  <a:gs pos="100000">
                    <a:schemeClr val="accent3">
                      <a:alpha val="30000"/>
                    </a:schemeClr>
                  </a:gs>
                  <a:gs pos="0">
                    <a:schemeClr val="accent3">
                      <a:alpha val="0"/>
                    </a:schemeClr>
                  </a:gs>
                </a:gsLst>
                <a:lin ang="5400000" scaled="0"/>
                <a:tileRect/>
              </a:gradFill>
              <a:ln w="6350">
                <a:gradFill flip="none" rotWithShape="1">
                  <a:gsLst>
                    <a:gs pos="0">
                      <a:schemeClr val="accent3"/>
                    </a:gs>
                    <a:gs pos="53000">
                      <a:schemeClr val="accent3">
                        <a:alpha val="0"/>
                      </a:schemeClr>
                    </a:gs>
                  </a:gsLst>
                  <a:path path="circle">
                    <a:fillToRect t="100000" r="100000"/>
                  </a:path>
                  <a:tileRect l="-100000" b="-100000"/>
                </a:gradFill>
              </a:ln>
            </p:spPr>
            <p:style>
              <a:lnRef idx="2">
                <a:schemeClr val="accent1">
                  <a:shade val="50000"/>
                </a:schemeClr>
              </a:lnRef>
              <a:fillRef idx="1">
                <a:schemeClr val="accent1"/>
              </a:fillRef>
              <a:effectRef idx="0">
                <a:schemeClr val="accent1"/>
              </a:effectRef>
              <a:fontRef idx="minor">
                <a:schemeClr val="lt1"/>
              </a:fontRef>
            </p:style>
            <p:txBody>
              <a:bodyPr lIns="182880" tIns="365760" rIns="182880" bIns="182880" rtlCol="0" anchor="t" anchorCtr="0"/>
              <a:lstStyle/>
              <a:p>
                <a:pPr marL="274320" indent="-274320">
                  <a:lnSpc>
                    <a:spcPts val="1700"/>
                  </a:lnSpc>
                  <a:spcAft>
                    <a:spcPts val="600"/>
                  </a:spcAft>
                  <a:buClr>
                    <a:schemeClr val="accent2"/>
                  </a:buClr>
                  <a:buFont typeface="Wingdings 2" panose="05020102010507070707" pitchFamily="18" charset="2"/>
                  <a:buChar char=""/>
                </a:pPr>
                <a:r>
                  <a:rPr lang="en-US" sz="1100" dirty="0">
                    <a:solidFill>
                      <a:schemeClr val="bg1"/>
                    </a:solidFill>
                    <a:latin typeface="Montserrat" panose="00000500000000000000" pitchFamily="50" charset="0"/>
                  </a:rPr>
                  <a:t>Sales cycle time</a:t>
                </a:r>
              </a:p>
              <a:p>
                <a:pPr marL="274320" indent="-274320">
                  <a:lnSpc>
                    <a:spcPts val="1700"/>
                  </a:lnSpc>
                  <a:spcAft>
                    <a:spcPts val="600"/>
                  </a:spcAft>
                  <a:buClr>
                    <a:schemeClr val="accent2"/>
                  </a:buClr>
                  <a:buFont typeface="Wingdings 2" panose="05020102010507070707" pitchFamily="18" charset="2"/>
                  <a:buChar char=""/>
                </a:pPr>
                <a:r>
                  <a:rPr lang="en-US" sz="1100" dirty="0">
                    <a:solidFill>
                      <a:schemeClr val="bg1"/>
                    </a:solidFill>
                    <a:latin typeface="Montserrat" panose="00000500000000000000" pitchFamily="50" charset="0"/>
                  </a:rPr>
                  <a:t>Time-to-MQL</a:t>
                </a:r>
              </a:p>
              <a:p>
                <a:pPr marL="274320" indent="-274320">
                  <a:lnSpc>
                    <a:spcPts val="1700"/>
                  </a:lnSpc>
                  <a:spcAft>
                    <a:spcPts val="600"/>
                  </a:spcAft>
                  <a:buClr>
                    <a:srgbClr val="2A99EA"/>
                  </a:buClr>
                  <a:buFont typeface="Wingdings 2" panose="05020102010507070707" pitchFamily="18" charset="2"/>
                  <a:buChar char=""/>
                </a:pPr>
                <a:r>
                  <a:rPr lang="en-US" sz="1100" dirty="0">
                    <a:solidFill>
                      <a:schemeClr val="bg1"/>
                    </a:solidFill>
                    <a:latin typeface="Montserrat" panose="00000500000000000000" pitchFamily="50" charset="0"/>
                  </a:rPr>
                  <a:t>Time-to-SQL</a:t>
                </a:r>
              </a:p>
              <a:p>
                <a:pPr marL="274320" indent="-274320">
                  <a:lnSpc>
                    <a:spcPts val="1700"/>
                  </a:lnSpc>
                  <a:spcAft>
                    <a:spcPts val="600"/>
                  </a:spcAft>
                  <a:buClr>
                    <a:schemeClr val="accent2"/>
                  </a:buClr>
                  <a:buFont typeface="Wingdings 2" panose="05020102010507070707" pitchFamily="18" charset="2"/>
                  <a:buChar char=""/>
                </a:pPr>
                <a:r>
                  <a:rPr lang="en-US" sz="1100" dirty="0">
                    <a:solidFill>
                      <a:schemeClr val="bg1"/>
                    </a:solidFill>
                    <a:latin typeface="Montserrat" panose="00000500000000000000" pitchFamily="50" charset="0"/>
                  </a:rPr>
                  <a:t>Time-to-opportunity</a:t>
                </a:r>
              </a:p>
              <a:p>
                <a:pPr marL="274320" indent="-274320">
                  <a:lnSpc>
                    <a:spcPts val="1700"/>
                  </a:lnSpc>
                  <a:spcAft>
                    <a:spcPts val="600"/>
                  </a:spcAft>
                  <a:buClr>
                    <a:schemeClr val="accent2"/>
                  </a:buClr>
                  <a:buFont typeface="Wingdings 2" panose="05020102010507070707" pitchFamily="18" charset="2"/>
                  <a:buChar char=""/>
                </a:pPr>
                <a:r>
                  <a:rPr lang="en-US" sz="1100" dirty="0">
                    <a:solidFill>
                      <a:schemeClr val="bg1"/>
                    </a:solidFill>
                    <a:latin typeface="Montserrat" panose="00000500000000000000" pitchFamily="50" charset="0"/>
                  </a:rPr>
                  <a:t>Time-to-close</a:t>
                </a:r>
              </a:p>
            </p:txBody>
          </p:sp>
          <p:sp>
            <p:nvSpPr>
              <p:cNvPr id="15" name="Rectangle: Top Corners Rounded 14">
                <a:extLst>
                  <a:ext uri="{FF2B5EF4-FFF2-40B4-BE49-F238E27FC236}">
                    <a16:creationId xmlns:a16="http://schemas.microsoft.com/office/drawing/2014/main" id="{286F77C2-B419-4D9E-AAF0-C3F8AC3B3183}"/>
                  </a:ext>
                </a:extLst>
              </p:cNvPr>
              <p:cNvSpPr/>
              <p:nvPr/>
            </p:nvSpPr>
            <p:spPr>
              <a:xfrm>
                <a:off x="830525" y="2505361"/>
                <a:ext cx="2033591" cy="3047713"/>
              </a:xfrm>
              <a:prstGeom prst="round2SameRect">
                <a:avLst>
                  <a:gd name="adj1" fmla="val 0"/>
                  <a:gd name="adj2" fmla="val 6370"/>
                </a:avLst>
              </a:prstGeom>
              <a:gradFill flip="none" rotWithShape="1">
                <a:gsLst>
                  <a:gs pos="100000">
                    <a:schemeClr val="accent3">
                      <a:alpha val="30000"/>
                    </a:schemeClr>
                  </a:gs>
                  <a:gs pos="0">
                    <a:schemeClr val="accent3">
                      <a:alpha val="0"/>
                    </a:schemeClr>
                  </a:gs>
                </a:gsLst>
                <a:lin ang="5400000" scaled="0"/>
                <a:tileRect/>
              </a:gradFill>
              <a:ln w="6350">
                <a:gradFill flip="none" rotWithShape="1">
                  <a:gsLst>
                    <a:gs pos="0">
                      <a:schemeClr val="accent3"/>
                    </a:gs>
                    <a:gs pos="53000">
                      <a:schemeClr val="accent3">
                        <a:alpha val="0"/>
                      </a:schemeClr>
                    </a:gs>
                  </a:gsLst>
                  <a:path path="circle">
                    <a:fillToRect t="100000" r="100000"/>
                  </a:path>
                  <a:tileRect l="-100000" b="-100000"/>
                </a:gradFill>
              </a:ln>
            </p:spPr>
            <p:style>
              <a:lnRef idx="2">
                <a:schemeClr val="accent1">
                  <a:shade val="50000"/>
                </a:schemeClr>
              </a:lnRef>
              <a:fillRef idx="1">
                <a:schemeClr val="accent1"/>
              </a:fillRef>
              <a:effectRef idx="0">
                <a:schemeClr val="accent1"/>
              </a:effectRef>
              <a:fontRef idx="minor">
                <a:schemeClr val="lt1"/>
              </a:fontRef>
            </p:style>
            <p:txBody>
              <a:bodyPr lIns="182880" tIns="365760" rIns="182880" bIns="182880" rtlCol="0" anchor="t" anchorCtr="0"/>
              <a:lstStyle/>
              <a:p>
                <a:pPr marL="274320" indent="-274320">
                  <a:lnSpc>
                    <a:spcPts val="1700"/>
                  </a:lnSpc>
                  <a:spcAft>
                    <a:spcPts val="600"/>
                  </a:spcAft>
                  <a:buClr>
                    <a:schemeClr val="accent2"/>
                  </a:buClr>
                  <a:buFont typeface="Wingdings 2" panose="05020102010507070707" pitchFamily="18" charset="2"/>
                  <a:buChar char=""/>
                </a:pPr>
                <a:r>
                  <a:rPr lang="en-US" sz="1100" dirty="0">
                    <a:solidFill>
                      <a:schemeClr val="bg1"/>
                    </a:solidFill>
                    <a:latin typeface="Montserrat" panose="00000500000000000000" pitchFamily="50" charset="0"/>
                  </a:rPr>
                  <a:t># Contacts in database</a:t>
                </a:r>
              </a:p>
              <a:p>
                <a:pPr marL="274320" indent="-274320">
                  <a:lnSpc>
                    <a:spcPts val="1700"/>
                  </a:lnSpc>
                  <a:spcAft>
                    <a:spcPts val="600"/>
                  </a:spcAft>
                  <a:buClr>
                    <a:schemeClr val="accent2"/>
                  </a:buClr>
                  <a:buFont typeface="Wingdings 2" panose="05020102010507070707" pitchFamily="18" charset="2"/>
                  <a:buChar char=""/>
                </a:pPr>
                <a:r>
                  <a:rPr lang="en-US" sz="1100" dirty="0">
                    <a:solidFill>
                      <a:schemeClr val="bg1"/>
                    </a:solidFill>
                    <a:latin typeface="Montserrat" panose="00000500000000000000" pitchFamily="50" charset="0"/>
                  </a:rPr>
                  <a:t># Inquiries</a:t>
                </a:r>
              </a:p>
              <a:p>
                <a:pPr marL="274320" indent="-274320">
                  <a:lnSpc>
                    <a:spcPts val="1700"/>
                  </a:lnSpc>
                  <a:spcAft>
                    <a:spcPts val="600"/>
                  </a:spcAft>
                  <a:buClr>
                    <a:schemeClr val="accent2"/>
                  </a:buClr>
                  <a:buFont typeface="Wingdings 2" panose="05020102010507070707" pitchFamily="18" charset="2"/>
                  <a:buChar char=""/>
                </a:pPr>
                <a:r>
                  <a:rPr lang="en-US" sz="1100" dirty="0">
                    <a:solidFill>
                      <a:schemeClr val="bg1"/>
                    </a:solidFill>
                    <a:latin typeface="Montserrat" panose="00000500000000000000" pitchFamily="50" charset="0"/>
                  </a:rPr>
                  <a:t># qualified leads (MQLs)</a:t>
                </a:r>
              </a:p>
              <a:p>
                <a:pPr marL="274320" indent="-274320">
                  <a:lnSpc>
                    <a:spcPts val="1700"/>
                  </a:lnSpc>
                  <a:spcAft>
                    <a:spcPts val="600"/>
                  </a:spcAft>
                  <a:buClr>
                    <a:schemeClr val="accent2"/>
                  </a:buClr>
                  <a:buFont typeface="Wingdings 2" panose="05020102010507070707" pitchFamily="18" charset="2"/>
                  <a:buChar char=""/>
                </a:pPr>
                <a:r>
                  <a:rPr lang="en-US" sz="1100" dirty="0">
                    <a:solidFill>
                      <a:schemeClr val="bg1"/>
                    </a:solidFill>
                    <a:latin typeface="Montserrat" panose="00000500000000000000" pitchFamily="50" charset="0"/>
                  </a:rPr>
                  <a:t># Sales-ready leads (SRLs)</a:t>
                </a:r>
              </a:p>
              <a:p>
                <a:pPr marL="274320" indent="-274320">
                  <a:lnSpc>
                    <a:spcPts val="1700"/>
                  </a:lnSpc>
                  <a:spcAft>
                    <a:spcPts val="600"/>
                  </a:spcAft>
                  <a:buClr>
                    <a:schemeClr val="accent2"/>
                  </a:buClr>
                  <a:buFont typeface="Wingdings 2" panose="05020102010507070707" pitchFamily="18" charset="2"/>
                  <a:buChar char=""/>
                </a:pPr>
                <a:r>
                  <a:rPr lang="en-US" sz="1100" dirty="0">
                    <a:solidFill>
                      <a:schemeClr val="bg1"/>
                    </a:solidFill>
                    <a:latin typeface="Montserrat" panose="00000500000000000000" pitchFamily="50" charset="0"/>
                  </a:rPr>
                  <a:t># Opportunities</a:t>
                </a:r>
              </a:p>
            </p:txBody>
          </p:sp>
          <p:grpSp>
            <p:nvGrpSpPr>
              <p:cNvPr id="4" name="Group 3">
                <a:extLst>
                  <a:ext uri="{FF2B5EF4-FFF2-40B4-BE49-F238E27FC236}">
                    <a16:creationId xmlns:a16="http://schemas.microsoft.com/office/drawing/2014/main" id="{2693C84B-6786-47A1-A585-520CB9F48095}"/>
                  </a:ext>
                </a:extLst>
              </p:cNvPr>
              <p:cNvGrpSpPr/>
              <p:nvPr/>
            </p:nvGrpSpPr>
            <p:grpSpPr>
              <a:xfrm>
                <a:off x="830527" y="2020730"/>
                <a:ext cx="10530949" cy="484632"/>
                <a:chOff x="-545711" y="537029"/>
                <a:chExt cx="5338602" cy="484632"/>
              </a:xfrm>
              <a:gradFill flip="none" rotWithShape="1">
                <a:gsLst>
                  <a:gs pos="100000">
                    <a:schemeClr val="accent1">
                      <a:lumMod val="50000"/>
                      <a:lumOff val="50000"/>
                    </a:schemeClr>
                  </a:gs>
                  <a:gs pos="0">
                    <a:schemeClr val="accent2"/>
                  </a:gs>
                </a:gsLst>
                <a:lin ang="0" scaled="0"/>
                <a:tileRect/>
              </a:gradFill>
            </p:grpSpPr>
            <p:sp>
              <p:nvSpPr>
                <p:cNvPr id="3" name="Arrow: Pentagon 2">
                  <a:extLst>
                    <a:ext uri="{FF2B5EF4-FFF2-40B4-BE49-F238E27FC236}">
                      <a16:creationId xmlns:a16="http://schemas.microsoft.com/office/drawing/2014/main" id="{1AF515C4-9050-4BC8-AC80-1D5CC639CCE6}"/>
                    </a:ext>
                  </a:extLst>
                </p:cNvPr>
                <p:cNvSpPr/>
                <p:nvPr/>
              </p:nvSpPr>
              <p:spPr>
                <a:xfrm>
                  <a:off x="3761974" y="537029"/>
                  <a:ext cx="1030917" cy="484632"/>
                </a:xfrm>
                <a:prstGeom prst="homePlate">
                  <a:avLst/>
                </a:prstGeom>
                <a:grpFill/>
                <a:ln w="6350">
                  <a:gradFill flip="none" rotWithShape="1">
                    <a:gsLst>
                      <a:gs pos="0">
                        <a:schemeClr val="bg1"/>
                      </a:gs>
                      <a:gs pos="50000">
                        <a:schemeClr val="accent4">
                          <a:alpha val="0"/>
                        </a:schemeClr>
                      </a:gs>
                    </a:gsLst>
                    <a:path path="circle">
                      <a:fillToRect t="100000" r="100000"/>
                    </a:path>
                    <a:tileRect l="-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latin typeface="Montserrat" panose="00000500000000000000" pitchFamily="50" charset="0"/>
                    </a:rPr>
                    <a:t>EFFICIENCY</a:t>
                  </a:r>
                </a:p>
              </p:txBody>
            </p:sp>
            <p:sp>
              <p:nvSpPr>
                <p:cNvPr id="5" name="Rectangle 4">
                  <a:extLst>
                    <a:ext uri="{FF2B5EF4-FFF2-40B4-BE49-F238E27FC236}">
                      <a16:creationId xmlns:a16="http://schemas.microsoft.com/office/drawing/2014/main" id="{61AEDEA5-D106-43FD-8310-23DAA38E217F}"/>
                    </a:ext>
                  </a:extLst>
                </p:cNvPr>
                <p:cNvSpPr/>
                <p:nvPr/>
              </p:nvSpPr>
              <p:spPr>
                <a:xfrm>
                  <a:off x="2685052" y="537029"/>
                  <a:ext cx="1030917" cy="484632"/>
                </a:xfrm>
                <a:prstGeom prst="rect">
                  <a:avLst/>
                </a:prstGeom>
                <a:grpFill/>
                <a:ln w="6350">
                  <a:gradFill flip="none" rotWithShape="1">
                    <a:gsLst>
                      <a:gs pos="0">
                        <a:schemeClr val="bg1"/>
                      </a:gs>
                      <a:gs pos="50000">
                        <a:schemeClr val="accent4">
                          <a:alpha val="0"/>
                        </a:schemeClr>
                      </a:gs>
                    </a:gsLst>
                    <a:path path="circle">
                      <a:fillToRect t="100000" r="100000"/>
                    </a:path>
                    <a:tileRect l="-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latin typeface="Montserrat" panose="00000500000000000000" pitchFamily="50" charset="0"/>
                    </a:rPr>
                    <a:t>EFFECTIVENESS</a:t>
                  </a:r>
                </a:p>
              </p:txBody>
            </p:sp>
            <p:sp>
              <p:nvSpPr>
                <p:cNvPr id="6" name="Rectangle 5">
                  <a:extLst>
                    <a:ext uri="{FF2B5EF4-FFF2-40B4-BE49-F238E27FC236}">
                      <a16:creationId xmlns:a16="http://schemas.microsoft.com/office/drawing/2014/main" id="{0D23ABDB-50C1-4C1C-B89D-1AB2ACAFC60E}"/>
                    </a:ext>
                  </a:extLst>
                </p:cNvPr>
                <p:cNvSpPr/>
                <p:nvPr/>
              </p:nvSpPr>
              <p:spPr>
                <a:xfrm>
                  <a:off x="1608132" y="537029"/>
                  <a:ext cx="1030917" cy="484632"/>
                </a:xfrm>
                <a:prstGeom prst="rect">
                  <a:avLst/>
                </a:prstGeom>
                <a:grpFill/>
                <a:ln w="6350">
                  <a:gradFill flip="none" rotWithShape="1">
                    <a:gsLst>
                      <a:gs pos="0">
                        <a:schemeClr val="bg1"/>
                      </a:gs>
                      <a:gs pos="50000">
                        <a:schemeClr val="accent4">
                          <a:alpha val="0"/>
                        </a:schemeClr>
                      </a:gs>
                    </a:gsLst>
                    <a:path path="circle">
                      <a:fillToRect t="100000" r="100000"/>
                    </a:path>
                    <a:tileRect l="-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latin typeface="Montserrat" panose="00000500000000000000" pitchFamily="50" charset="0"/>
                    </a:rPr>
                    <a:t>VALUE</a:t>
                  </a:r>
                </a:p>
              </p:txBody>
            </p:sp>
            <p:sp>
              <p:nvSpPr>
                <p:cNvPr id="7" name="Rectangle 6">
                  <a:extLst>
                    <a:ext uri="{FF2B5EF4-FFF2-40B4-BE49-F238E27FC236}">
                      <a16:creationId xmlns:a16="http://schemas.microsoft.com/office/drawing/2014/main" id="{23F9C1DF-A472-436C-B7DD-6A8309AF755E}"/>
                    </a:ext>
                  </a:extLst>
                </p:cNvPr>
                <p:cNvSpPr/>
                <p:nvPr/>
              </p:nvSpPr>
              <p:spPr>
                <a:xfrm>
                  <a:off x="531211" y="537029"/>
                  <a:ext cx="1030917" cy="484632"/>
                </a:xfrm>
                <a:prstGeom prst="rect">
                  <a:avLst/>
                </a:prstGeom>
                <a:grpFill/>
                <a:ln w="6350">
                  <a:gradFill flip="none" rotWithShape="1">
                    <a:gsLst>
                      <a:gs pos="0">
                        <a:schemeClr val="bg1"/>
                      </a:gs>
                      <a:gs pos="50000">
                        <a:schemeClr val="accent4">
                          <a:alpha val="0"/>
                        </a:schemeClr>
                      </a:gs>
                    </a:gsLst>
                    <a:path path="circle">
                      <a:fillToRect t="100000" r="100000"/>
                    </a:path>
                    <a:tileRect l="-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latin typeface="Montserrat" panose="00000500000000000000" pitchFamily="50" charset="0"/>
                    </a:rPr>
                    <a:t>VELOCITY</a:t>
                  </a:r>
                </a:p>
              </p:txBody>
            </p:sp>
            <p:sp>
              <p:nvSpPr>
                <p:cNvPr id="8" name="Arrow: Pentagon 7">
                  <a:extLst>
                    <a:ext uri="{FF2B5EF4-FFF2-40B4-BE49-F238E27FC236}">
                      <a16:creationId xmlns:a16="http://schemas.microsoft.com/office/drawing/2014/main" id="{640C9335-977C-46A9-B15F-84913627F6D3}"/>
                    </a:ext>
                  </a:extLst>
                </p:cNvPr>
                <p:cNvSpPr/>
                <p:nvPr/>
              </p:nvSpPr>
              <p:spPr>
                <a:xfrm flipH="1">
                  <a:off x="-545711" y="537029"/>
                  <a:ext cx="1030916" cy="484632"/>
                </a:xfrm>
                <a:prstGeom prst="homePlate">
                  <a:avLst/>
                </a:prstGeom>
                <a:grpFill/>
                <a:ln w="6350">
                  <a:gradFill flip="none" rotWithShape="1">
                    <a:gsLst>
                      <a:gs pos="0">
                        <a:schemeClr val="bg1"/>
                      </a:gs>
                      <a:gs pos="50000">
                        <a:schemeClr val="accent4">
                          <a:alpha val="0"/>
                        </a:schemeClr>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latin typeface="Montserrat" panose="00000500000000000000" pitchFamily="50" charset="0"/>
                    </a:rPr>
                    <a:t>VOLUME</a:t>
                  </a:r>
                </a:p>
              </p:txBody>
            </p:sp>
          </p:grpSp>
          <p:sp>
            <p:nvSpPr>
              <p:cNvPr id="11" name="TextBox 10">
                <a:extLst>
                  <a:ext uri="{FF2B5EF4-FFF2-40B4-BE49-F238E27FC236}">
                    <a16:creationId xmlns:a16="http://schemas.microsoft.com/office/drawing/2014/main" id="{1297D3DF-6B87-4413-BCAE-278368789245}"/>
                  </a:ext>
                </a:extLst>
              </p:cNvPr>
              <p:cNvSpPr txBox="1"/>
              <p:nvPr/>
            </p:nvSpPr>
            <p:spPr>
              <a:xfrm>
                <a:off x="888275" y="1552844"/>
                <a:ext cx="1804020" cy="276999"/>
              </a:xfrm>
              <a:prstGeom prst="rect">
                <a:avLst/>
              </a:prstGeom>
              <a:noFill/>
            </p:spPr>
            <p:txBody>
              <a:bodyPr wrap="none" lIns="182880" rIns="182880" rtlCol="0">
                <a:spAutoFit/>
              </a:bodyPr>
              <a:lstStyle/>
              <a:p>
                <a:r>
                  <a:rPr lang="en-US" sz="1200" b="1" dirty="0">
                    <a:solidFill>
                      <a:schemeClr val="accent2"/>
                    </a:solidFill>
                    <a:latin typeface="Montserrat" panose="00000500000000000000" pitchFamily="50" charset="0"/>
                  </a:rPr>
                  <a:t>Easier to Measure</a:t>
                </a:r>
              </a:p>
            </p:txBody>
          </p:sp>
          <p:sp>
            <p:nvSpPr>
              <p:cNvPr id="17" name="TextBox 16">
                <a:extLst>
                  <a:ext uri="{FF2B5EF4-FFF2-40B4-BE49-F238E27FC236}">
                    <a16:creationId xmlns:a16="http://schemas.microsoft.com/office/drawing/2014/main" id="{14D90E0E-EA83-4EF9-9654-F3CDF4684716}"/>
                  </a:ext>
                </a:extLst>
              </p:cNvPr>
              <p:cNvSpPr txBox="1"/>
              <p:nvPr/>
            </p:nvSpPr>
            <p:spPr>
              <a:xfrm>
                <a:off x="9199823" y="1552844"/>
                <a:ext cx="2090957" cy="276999"/>
              </a:xfrm>
              <a:prstGeom prst="rect">
                <a:avLst/>
              </a:prstGeom>
              <a:noFill/>
            </p:spPr>
            <p:txBody>
              <a:bodyPr wrap="none" lIns="182880" rIns="182880" rtlCol="0">
                <a:spAutoFit/>
              </a:bodyPr>
              <a:lstStyle/>
              <a:p>
                <a:pPr algn="r"/>
                <a:r>
                  <a:rPr lang="en-US" sz="1200" b="1" dirty="0">
                    <a:solidFill>
                      <a:srgbClr val="696CE9"/>
                    </a:solidFill>
                    <a:latin typeface="Montserrat" panose="00000500000000000000" pitchFamily="50" charset="0"/>
                  </a:rPr>
                  <a:t>More Valuable Metric</a:t>
                </a:r>
              </a:p>
            </p:txBody>
          </p:sp>
        </p:grpSp>
      </p:grpSp>
    </p:spTree>
    <p:extLst>
      <p:ext uri="{BB962C8B-B14F-4D97-AF65-F5344CB8AC3E}">
        <p14:creationId xmlns:p14="http://schemas.microsoft.com/office/powerpoint/2010/main" val="25660394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6423FC4E-8F7B-4F87-A281-090E4A217E81}"/>
              </a:ext>
            </a:extLst>
          </p:cNvPr>
          <p:cNvGrpSpPr/>
          <p:nvPr/>
        </p:nvGrpSpPr>
        <p:grpSpPr>
          <a:xfrm>
            <a:off x="1068404" y="495300"/>
            <a:ext cx="9681336" cy="5867400"/>
            <a:chOff x="1068404" y="495300"/>
            <a:chExt cx="9681336" cy="5867400"/>
          </a:xfrm>
        </p:grpSpPr>
        <p:cxnSp>
          <p:nvCxnSpPr>
            <p:cNvPr id="21" name="Connector: Curved 20">
              <a:extLst>
                <a:ext uri="{FF2B5EF4-FFF2-40B4-BE49-F238E27FC236}">
                  <a16:creationId xmlns:a16="http://schemas.microsoft.com/office/drawing/2014/main" id="{C21186EC-20BB-41AB-AF09-CEE2BF7A2190}"/>
                </a:ext>
              </a:extLst>
            </p:cNvPr>
            <p:cNvCxnSpPr>
              <a:cxnSpLocks/>
              <a:stCxn id="17" idx="3"/>
              <a:endCxn id="5" idx="1"/>
            </p:cNvCxnSpPr>
            <p:nvPr/>
          </p:nvCxnSpPr>
          <p:spPr>
            <a:xfrm flipV="1">
              <a:off x="6253249" y="699595"/>
              <a:ext cx="1169901" cy="606534"/>
            </a:xfrm>
            <a:prstGeom prst="curvedConnector3">
              <a:avLst/>
            </a:prstGeom>
            <a:ln w="19050">
              <a:solidFill>
                <a:schemeClr val="accent3">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AAD3BAD2-DEAE-4D0B-90F7-C9FCA1180135}"/>
                </a:ext>
              </a:extLst>
            </p:cNvPr>
            <p:cNvCxnSpPr>
              <a:cxnSpLocks/>
              <a:stCxn id="17" idx="3"/>
              <a:endCxn id="7" idx="1"/>
            </p:cNvCxnSpPr>
            <p:nvPr/>
          </p:nvCxnSpPr>
          <p:spPr>
            <a:xfrm>
              <a:off x="6253249" y="1306129"/>
              <a:ext cx="1169901" cy="606534"/>
            </a:xfrm>
            <a:prstGeom prst="curvedConnector3">
              <a:avLst/>
            </a:prstGeom>
            <a:ln w="19050">
              <a:solidFill>
                <a:schemeClr val="accent3">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36A1450-AE85-4EFE-BC40-FD788B767C2D}"/>
                </a:ext>
              </a:extLst>
            </p:cNvPr>
            <p:cNvCxnSpPr>
              <a:cxnSpLocks/>
              <a:stCxn id="17" idx="3"/>
              <a:endCxn id="6" idx="1"/>
            </p:cNvCxnSpPr>
            <p:nvPr/>
          </p:nvCxnSpPr>
          <p:spPr>
            <a:xfrm>
              <a:off x="6253249" y="1306129"/>
              <a:ext cx="1169901" cy="0"/>
            </a:xfrm>
            <a:prstGeom prst="line">
              <a:avLst/>
            </a:prstGeom>
            <a:ln w="19050">
              <a:solidFill>
                <a:schemeClr val="accent3">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EB246DB2-58A6-4CE4-8B56-218685A75D08}"/>
                </a:ext>
              </a:extLst>
            </p:cNvPr>
            <p:cNvCxnSpPr>
              <a:cxnSpLocks/>
              <a:stCxn id="18" idx="3"/>
              <a:endCxn id="8" idx="1"/>
            </p:cNvCxnSpPr>
            <p:nvPr/>
          </p:nvCxnSpPr>
          <p:spPr>
            <a:xfrm flipV="1">
              <a:off x="6253249" y="2519198"/>
              <a:ext cx="1169901" cy="606534"/>
            </a:xfrm>
            <a:prstGeom prst="curvedConnector3">
              <a:avLst/>
            </a:prstGeom>
            <a:ln w="19050">
              <a:solidFill>
                <a:schemeClr val="accent3">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968C260C-8887-4AC2-9D74-F21A22D58E12}"/>
                </a:ext>
              </a:extLst>
            </p:cNvPr>
            <p:cNvCxnSpPr>
              <a:cxnSpLocks/>
              <a:stCxn id="18" idx="3"/>
              <a:endCxn id="10" idx="1"/>
            </p:cNvCxnSpPr>
            <p:nvPr/>
          </p:nvCxnSpPr>
          <p:spPr>
            <a:xfrm>
              <a:off x="6253249" y="3125732"/>
              <a:ext cx="1169901" cy="606534"/>
            </a:xfrm>
            <a:prstGeom prst="curvedConnector3">
              <a:avLst/>
            </a:prstGeom>
            <a:ln w="19050">
              <a:solidFill>
                <a:schemeClr val="accent3">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5CE6595-15EA-47A0-A63F-78AEC915EA8B}"/>
                </a:ext>
              </a:extLst>
            </p:cNvPr>
            <p:cNvCxnSpPr>
              <a:cxnSpLocks/>
              <a:stCxn id="18" idx="3"/>
              <a:endCxn id="9" idx="1"/>
            </p:cNvCxnSpPr>
            <p:nvPr/>
          </p:nvCxnSpPr>
          <p:spPr>
            <a:xfrm>
              <a:off x="6253249" y="3125732"/>
              <a:ext cx="1169901" cy="0"/>
            </a:xfrm>
            <a:prstGeom prst="line">
              <a:avLst/>
            </a:prstGeom>
            <a:ln w="19050">
              <a:solidFill>
                <a:schemeClr val="accent3">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CD4BB0-9807-43D6-8674-8B9F1996BCE2}"/>
                </a:ext>
              </a:extLst>
            </p:cNvPr>
            <p:cNvCxnSpPr>
              <a:cxnSpLocks/>
              <a:stCxn id="19" idx="3"/>
              <a:endCxn id="11" idx="1"/>
            </p:cNvCxnSpPr>
            <p:nvPr/>
          </p:nvCxnSpPr>
          <p:spPr>
            <a:xfrm>
              <a:off x="6253249" y="4338800"/>
              <a:ext cx="1169901" cy="0"/>
            </a:xfrm>
            <a:prstGeom prst="line">
              <a:avLst/>
            </a:prstGeom>
            <a:ln w="19050">
              <a:solidFill>
                <a:schemeClr val="accent3">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0E845315-C4A7-471E-95EB-5BB7FB6782A1}"/>
                </a:ext>
              </a:extLst>
            </p:cNvPr>
            <p:cNvCxnSpPr>
              <a:cxnSpLocks/>
              <a:stCxn id="20" idx="3"/>
              <a:endCxn id="14" idx="1"/>
            </p:cNvCxnSpPr>
            <p:nvPr/>
          </p:nvCxnSpPr>
          <p:spPr>
            <a:xfrm>
              <a:off x="6253249" y="5551868"/>
              <a:ext cx="1169901" cy="606538"/>
            </a:xfrm>
            <a:prstGeom prst="curvedConnector3">
              <a:avLst/>
            </a:prstGeom>
            <a:ln w="19050">
              <a:solidFill>
                <a:schemeClr val="accent3">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28587045-FB21-451B-90E9-7AE8B453AFF6}"/>
                </a:ext>
              </a:extLst>
            </p:cNvPr>
            <p:cNvCxnSpPr>
              <a:cxnSpLocks/>
              <a:stCxn id="20" idx="3"/>
              <a:endCxn id="12" idx="1"/>
            </p:cNvCxnSpPr>
            <p:nvPr/>
          </p:nvCxnSpPr>
          <p:spPr>
            <a:xfrm flipV="1">
              <a:off x="6253249" y="4945334"/>
              <a:ext cx="1169901" cy="606534"/>
            </a:xfrm>
            <a:prstGeom prst="curvedConnector3">
              <a:avLst/>
            </a:prstGeom>
            <a:ln w="19050">
              <a:solidFill>
                <a:schemeClr val="accent3">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9BDFF6B-4ED3-4739-BD8C-3690D7A7E863}"/>
                </a:ext>
              </a:extLst>
            </p:cNvPr>
            <p:cNvCxnSpPr>
              <a:cxnSpLocks/>
              <a:stCxn id="20" idx="3"/>
              <a:endCxn id="13" idx="1"/>
            </p:cNvCxnSpPr>
            <p:nvPr/>
          </p:nvCxnSpPr>
          <p:spPr>
            <a:xfrm>
              <a:off x="6253249" y="5551868"/>
              <a:ext cx="1169901" cy="0"/>
            </a:xfrm>
            <a:prstGeom prst="line">
              <a:avLst/>
            </a:prstGeom>
            <a:ln w="19050">
              <a:solidFill>
                <a:schemeClr val="accent3">
                  <a:alpha val="25000"/>
                </a:schemeClr>
              </a:solidFill>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826FDA4C-0544-48D1-A5CB-A803CD7B34F7}"/>
                </a:ext>
              </a:extLst>
            </p:cNvPr>
            <p:cNvGrpSpPr/>
            <p:nvPr/>
          </p:nvGrpSpPr>
          <p:grpSpPr>
            <a:xfrm>
              <a:off x="1068404" y="495300"/>
              <a:ext cx="9681336" cy="5867400"/>
              <a:chOff x="779480" y="495300"/>
              <a:chExt cx="9681336" cy="5867400"/>
            </a:xfrm>
          </p:grpSpPr>
          <p:sp>
            <p:nvSpPr>
              <p:cNvPr id="3" name="Rectangle: Rounded Corners 2">
                <a:extLst>
                  <a:ext uri="{FF2B5EF4-FFF2-40B4-BE49-F238E27FC236}">
                    <a16:creationId xmlns:a16="http://schemas.microsoft.com/office/drawing/2014/main" id="{87AD4784-8CBA-4CED-8641-ECE13918F380}"/>
                  </a:ext>
                </a:extLst>
              </p:cNvPr>
              <p:cNvSpPr/>
              <p:nvPr/>
            </p:nvSpPr>
            <p:spPr>
              <a:xfrm>
                <a:off x="779480" y="2921437"/>
                <a:ext cx="2281394" cy="1015122"/>
              </a:xfrm>
              <a:prstGeom prst="roundRect">
                <a:avLst>
                  <a:gd name="adj" fmla="val 50000"/>
                </a:avLst>
              </a:prstGeom>
              <a:gradFill>
                <a:gsLst>
                  <a:gs pos="0">
                    <a:schemeClr val="accent1">
                      <a:lumMod val="50000"/>
                      <a:lumOff val="50000"/>
                      <a:alpha val="15000"/>
                    </a:schemeClr>
                  </a:gs>
                  <a:gs pos="88000">
                    <a:schemeClr val="accent1">
                      <a:lumMod val="50000"/>
                      <a:lumOff val="5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lnSpc>
                    <a:spcPts val="2200"/>
                  </a:lnSpc>
                </a:pPr>
                <a:r>
                  <a:rPr lang="en-US" sz="1500" b="1" dirty="0">
                    <a:latin typeface="Montserrat" panose="00000500000000000000" pitchFamily="50" charset="0"/>
                  </a:rPr>
                  <a:t>TEAM ABM FRAMEWORK</a:t>
                </a:r>
              </a:p>
            </p:txBody>
          </p:sp>
          <p:grpSp>
            <p:nvGrpSpPr>
              <p:cNvPr id="74" name="Group 73">
                <a:extLst>
                  <a:ext uri="{FF2B5EF4-FFF2-40B4-BE49-F238E27FC236}">
                    <a16:creationId xmlns:a16="http://schemas.microsoft.com/office/drawing/2014/main" id="{C57D8E1B-7BBD-4755-AA19-AB3568062E76}"/>
                  </a:ext>
                </a:extLst>
              </p:cNvPr>
              <p:cNvGrpSpPr/>
              <p:nvPr/>
            </p:nvGrpSpPr>
            <p:grpSpPr>
              <a:xfrm>
                <a:off x="7134226" y="495300"/>
                <a:ext cx="3326590" cy="5867400"/>
                <a:chOff x="7134226" y="495300"/>
                <a:chExt cx="3326590" cy="5867400"/>
              </a:xfrm>
            </p:grpSpPr>
            <p:sp>
              <p:nvSpPr>
                <p:cNvPr id="5" name="Rectangle: Rounded Corners 4">
                  <a:extLst>
                    <a:ext uri="{FF2B5EF4-FFF2-40B4-BE49-F238E27FC236}">
                      <a16:creationId xmlns:a16="http://schemas.microsoft.com/office/drawing/2014/main" id="{EB85EA44-F05A-45E7-AF7C-5545E50A1EAD}"/>
                    </a:ext>
                  </a:extLst>
                </p:cNvPr>
                <p:cNvSpPr/>
                <p:nvPr/>
              </p:nvSpPr>
              <p:spPr>
                <a:xfrm>
                  <a:off x="7134226" y="495300"/>
                  <a:ext cx="3326590" cy="408589"/>
                </a:xfrm>
                <a:prstGeom prst="roundRect">
                  <a:avLst>
                    <a:gd name="adj" fmla="val 50000"/>
                  </a:avLst>
                </a:prstGeom>
                <a:gradFill>
                  <a:gsLst>
                    <a:gs pos="0">
                      <a:schemeClr val="accent3">
                        <a:lumMod val="75000"/>
                        <a:alpha val="25000"/>
                      </a:schemeClr>
                    </a:gs>
                    <a:gs pos="100000">
                      <a:schemeClr val="accent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latin typeface="Montserrat" panose="00000500000000000000" pitchFamily="50" charset="0"/>
                    </a:rPr>
                    <a:t>Build account lists</a:t>
                  </a:r>
                </a:p>
              </p:txBody>
            </p:sp>
            <p:sp>
              <p:nvSpPr>
                <p:cNvPr id="6" name="Rectangle: Rounded Corners 5">
                  <a:extLst>
                    <a:ext uri="{FF2B5EF4-FFF2-40B4-BE49-F238E27FC236}">
                      <a16:creationId xmlns:a16="http://schemas.microsoft.com/office/drawing/2014/main" id="{0B0854AE-E7D0-4CE0-AC3B-EC0743C3A736}"/>
                    </a:ext>
                  </a:extLst>
                </p:cNvPr>
                <p:cNvSpPr/>
                <p:nvPr/>
              </p:nvSpPr>
              <p:spPr>
                <a:xfrm>
                  <a:off x="7134226" y="1101834"/>
                  <a:ext cx="3326590" cy="408589"/>
                </a:xfrm>
                <a:prstGeom prst="roundRect">
                  <a:avLst>
                    <a:gd name="adj" fmla="val 50000"/>
                  </a:avLst>
                </a:prstGeom>
                <a:gradFill>
                  <a:gsLst>
                    <a:gs pos="0">
                      <a:schemeClr val="accent3">
                        <a:lumMod val="75000"/>
                        <a:alpha val="25000"/>
                      </a:schemeClr>
                    </a:gs>
                    <a:gs pos="100000">
                      <a:schemeClr val="accent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latin typeface="Montserrat" panose="00000500000000000000" pitchFamily="50" charset="0"/>
                    </a:rPr>
                    <a:t>Get a 360 view of accounts</a:t>
                  </a:r>
                </a:p>
              </p:txBody>
            </p:sp>
            <p:sp>
              <p:nvSpPr>
                <p:cNvPr id="7" name="Rectangle: Rounded Corners 6">
                  <a:extLst>
                    <a:ext uri="{FF2B5EF4-FFF2-40B4-BE49-F238E27FC236}">
                      <a16:creationId xmlns:a16="http://schemas.microsoft.com/office/drawing/2014/main" id="{C67289B9-17C5-479E-BD93-3F4BE92A6C9D}"/>
                    </a:ext>
                  </a:extLst>
                </p:cNvPr>
                <p:cNvSpPr/>
                <p:nvPr/>
              </p:nvSpPr>
              <p:spPr>
                <a:xfrm>
                  <a:off x="7134226" y="1708368"/>
                  <a:ext cx="3326590" cy="408589"/>
                </a:xfrm>
                <a:prstGeom prst="roundRect">
                  <a:avLst>
                    <a:gd name="adj" fmla="val 50000"/>
                  </a:avLst>
                </a:prstGeom>
                <a:gradFill>
                  <a:gsLst>
                    <a:gs pos="0">
                      <a:schemeClr val="accent3">
                        <a:lumMod val="75000"/>
                        <a:alpha val="25000"/>
                      </a:schemeClr>
                    </a:gs>
                    <a:gs pos="100000">
                      <a:schemeClr val="accent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latin typeface="Montserrat" panose="00000500000000000000" pitchFamily="50" charset="0"/>
                    </a:rPr>
                    <a:t>Build account lists</a:t>
                  </a:r>
                </a:p>
              </p:txBody>
            </p:sp>
            <p:sp>
              <p:nvSpPr>
                <p:cNvPr id="8" name="Rectangle: Rounded Corners 7">
                  <a:extLst>
                    <a:ext uri="{FF2B5EF4-FFF2-40B4-BE49-F238E27FC236}">
                      <a16:creationId xmlns:a16="http://schemas.microsoft.com/office/drawing/2014/main" id="{233D722A-E380-4E57-B2F3-55AB05D262F6}"/>
                    </a:ext>
                  </a:extLst>
                </p:cNvPr>
                <p:cNvSpPr/>
                <p:nvPr/>
              </p:nvSpPr>
              <p:spPr>
                <a:xfrm>
                  <a:off x="7134226" y="2314903"/>
                  <a:ext cx="3326590" cy="408589"/>
                </a:xfrm>
                <a:prstGeom prst="roundRect">
                  <a:avLst>
                    <a:gd name="adj" fmla="val 50000"/>
                  </a:avLst>
                </a:prstGeom>
                <a:gradFill>
                  <a:gsLst>
                    <a:gs pos="0">
                      <a:schemeClr val="accent3">
                        <a:lumMod val="75000"/>
                        <a:alpha val="25000"/>
                      </a:schemeClr>
                    </a:gs>
                    <a:gs pos="100000">
                      <a:schemeClr val="accent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latin typeface="Montserrat" panose="00000500000000000000" pitchFamily="50" charset="0"/>
                    </a:rPr>
                    <a:t>Define meaningful engagement</a:t>
                  </a:r>
                </a:p>
              </p:txBody>
            </p:sp>
            <p:sp>
              <p:nvSpPr>
                <p:cNvPr id="9" name="Rectangle: Rounded Corners 8">
                  <a:extLst>
                    <a:ext uri="{FF2B5EF4-FFF2-40B4-BE49-F238E27FC236}">
                      <a16:creationId xmlns:a16="http://schemas.microsoft.com/office/drawing/2014/main" id="{3F087EBC-7924-4B69-95CB-A5DFECCC1EFF}"/>
                    </a:ext>
                  </a:extLst>
                </p:cNvPr>
                <p:cNvSpPr/>
                <p:nvPr/>
              </p:nvSpPr>
              <p:spPr>
                <a:xfrm>
                  <a:off x="7134226" y="2921437"/>
                  <a:ext cx="3326590" cy="408589"/>
                </a:xfrm>
                <a:prstGeom prst="roundRect">
                  <a:avLst>
                    <a:gd name="adj" fmla="val 50000"/>
                  </a:avLst>
                </a:prstGeom>
                <a:gradFill>
                  <a:gsLst>
                    <a:gs pos="0">
                      <a:schemeClr val="accent3">
                        <a:lumMod val="75000"/>
                        <a:alpha val="25000"/>
                      </a:schemeClr>
                    </a:gs>
                    <a:gs pos="100000">
                      <a:schemeClr val="accent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latin typeface="Montserrat" panose="00000500000000000000" pitchFamily="50" charset="0"/>
                    </a:rPr>
                    <a:t>Communicate authentically</a:t>
                  </a:r>
                </a:p>
              </p:txBody>
            </p:sp>
            <p:sp>
              <p:nvSpPr>
                <p:cNvPr id="10" name="Rectangle: Rounded Corners 9">
                  <a:extLst>
                    <a:ext uri="{FF2B5EF4-FFF2-40B4-BE49-F238E27FC236}">
                      <a16:creationId xmlns:a16="http://schemas.microsoft.com/office/drawing/2014/main" id="{39938A6F-92A2-4F8D-BC39-758ABB8741B8}"/>
                    </a:ext>
                  </a:extLst>
                </p:cNvPr>
                <p:cNvSpPr/>
                <p:nvPr/>
              </p:nvSpPr>
              <p:spPr>
                <a:xfrm>
                  <a:off x="7134226" y="3527971"/>
                  <a:ext cx="3326590" cy="408589"/>
                </a:xfrm>
                <a:prstGeom prst="roundRect">
                  <a:avLst>
                    <a:gd name="adj" fmla="val 50000"/>
                  </a:avLst>
                </a:prstGeom>
                <a:gradFill>
                  <a:gsLst>
                    <a:gs pos="0">
                      <a:schemeClr val="accent3">
                        <a:lumMod val="75000"/>
                        <a:alpha val="25000"/>
                      </a:schemeClr>
                    </a:gs>
                    <a:gs pos="100000">
                      <a:schemeClr val="accent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latin typeface="Montserrat" panose="00000500000000000000" pitchFamily="50" charset="0"/>
                    </a:rPr>
                    <a:t>Orchestrate multiple campaigns</a:t>
                  </a:r>
                </a:p>
              </p:txBody>
            </p:sp>
            <p:sp>
              <p:nvSpPr>
                <p:cNvPr id="11" name="Rectangle: Rounded Corners 10">
                  <a:extLst>
                    <a:ext uri="{FF2B5EF4-FFF2-40B4-BE49-F238E27FC236}">
                      <a16:creationId xmlns:a16="http://schemas.microsoft.com/office/drawing/2014/main" id="{86318E40-0CED-4CC5-8435-8F2F880E91F4}"/>
                    </a:ext>
                  </a:extLst>
                </p:cNvPr>
                <p:cNvSpPr/>
                <p:nvPr/>
              </p:nvSpPr>
              <p:spPr>
                <a:xfrm>
                  <a:off x="7134226" y="4134505"/>
                  <a:ext cx="3326590" cy="408589"/>
                </a:xfrm>
                <a:prstGeom prst="roundRect">
                  <a:avLst>
                    <a:gd name="adj" fmla="val 50000"/>
                  </a:avLst>
                </a:prstGeom>
                <a:gradFill>
                  <a:gsLst>
                    <a:gs pos="0">
                      <a:schemeClr val="accent3">
                        <a:lumMod val="75000"/>
                        <a:alpha val="25000"/>
                      </a:schemeClr>
                    </a:gs>
                    <a:gs pos="100000">
                      <a:schemeClr val="accent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latin typeface="Montserrat" panose="00000500000000000000" pitchFamily="50" charset="0"/>
                    </a:rPr>
                    <a:t>Activate sales with data and insights</a:t>
                  </a:r>
                </a:p>
              </p:txBody>
            </p:sp>
            <p:sp>
              <p:nvSpPr>
                <p:cNvPr id="12" name="Rectangle: Rounded Corners 11">
                  <a:extLst>
                    <a:ext uri="{FF2B5EF4-FFF2-40B4-BE49-F238E27FC236}">
                      <a16:creationId xmlns:a16="http://schemas.microsoft.com/office/drawing/2014/main" id="{FE754DFF-BE36-4829-AE7D-CBF6770E1A25}"/>
                    </a:ext>
                  </a:extLst>
                </p:cNvPr>
                <p:cNvSpPr/>
                <p:nvPr/>
              </p:nvSpPr>
              <p:spPr>
                <a:xfrm>
                  <a:off x="7134226" y="4741039"/>
                  <a:ext cx="3326590" cy="408589"/>
                </a:xfrm>
                <a:prstGeom prst="roundRect">
                  <a:avLst>
                    <a:gd name="adj" fmla="val 50000"/>
                  </a:avLst>
                </a:prstGeom>
                <a:gradFill>
                  <a:gsLst>
                    <a:gs pos="0">
                      <a:schemeClr val="accent3">
                        <a:lumMod val="75000"/>
                        <a:alpha val="25000"/>
                      </a:schemeClr>
                    </a:gs>
                    <a:gs pos="100000">
                      <a:schemeClr val="accent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latin typeface="Montserrat" panose="00000500000000000000" pitchFamily="50" charset="0"/>
                    </a:rPr>
                    <a:t>Measure the new B2B Funnel</a:t>
                  </a:r>
                </a:p>
              </p:txBody>
            </p:sp>
            <p:sp>
              <p:nvSpPr>
                <p:cNvPr id="13" name="Rectangle: Rounded Corners 12">
                  <a:extLst>
                    <a:ext uri="{FF2B5EF4-FFF2-40B4-BE49-F238E27FC236}">
                      <a16:creationId xmlns:a16="http://schemas.microsoft.com/office/drawing/2014/main" id="{E558C4BD-BEA6-446D-A119-34932B016776}"/>
                    </a:ext>
                  </a:extLst>
                </p:cNvPr>
                <p:cNvSpPr/>
                <p:nvPr/>
              </p:nvSpPr>
              <p:spPr>
                <a:xfrm>
                  <a:off x="7134226" y="5347573"/>
                  <a:ext cx="3326590" cy="408589"/>
                </a:xfrm>
                <a:prstGeom prst="roundRect">
                  <a:avLst>
                    <a:gd name="adj" fmla="val 50000"/>
                  </a:avLst>
                </a:prstGeom>
                <a:gradFill>
                  <a:gsLst>
                    <a:gs pos="0">
                      <a:schemeClr val="accent3">
                        <a:lumMod val="75000"/>
                        <a:alpha val="25000"/>
                      </a:schemeClr>
                    </a:gs>
                    <a:gs pos="100000">
                      <a:schemeClr val="accent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latin typeface="Montserrat" panose="00000500000000000000" pitchFamily="50" charset="0"/>
                    </a:rPr>
                    <a:t>Measure the new ABM pipeline</a:t>
                  </a:r>
                </a:p>
              </p:txBody>
            </p:sp>
            <p:sp>
              <p:nvSpPr>
                <p:cNvPr id="14" name="Rectangle: Rounded Corners 13">
                  <a:extLst>
                    <a:ext uri="{FF2B5EF4-FFF2-40B4-BE49-F238E27FC236}">
                      <a16:creationId xmlns:a16="http://schemas.microsoft.com/office/drawing/2014/main" id="{67CF0324-909D-4611-801A-1B7420627DEE}"/>
                    </a:ext>
                  </a:extLst>
                </p:cNvPr>
                <p:cNvSpPr/>
                <p:nvPr/>
              </p:nvSpPr>
              <p:spPr>
                <a:xfrm>
                  <a:off x="7134226" y="5954111"/>
                  <a:ext cx="3326590" cy="408589"/>
                </a:xfrm>
                <a:prstGeom prst="roundRect">
                  <a:avLst>
                    <a:gd name="adj" fmla="val 50000"/>
                  </a:avLst>
                </a:prstGeom>
                <a:gradFill>
                  <a:gsLst>
                    <a:gs pos="0">
                      <a:schemeClr val="accent3">
                        <a:lumMod val="75000"/>
                        <a:alpha val="25000"/>
                      </a:schemeClr>
                    </a:gs>
                    <a:gs pos="100000">
                      <a:schemeClr val="accent3"/>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latin typeface="Montserrat" panose="00000500000000000000" pitchFamily="50" charset="0"/>
                    </a:rPr>
                    <a:t>Report to C-Suite</a:t>
                  </a:r>
                </a:p>
              </p:txBody>
            </p:sp>
          </p:grpSp>
          <p:grpSp>
            <p:nvGrpSpPr>
              <p:cNvPr id="73" name="Group 72">
                <a:extLst>
                  <a:ext uri="{FF2B5EF4-FFF2-40B4-BE49-F238E27FC236}">
                    <a16:creationId xmlns:a16="http://schemas.microsoft.com/office/drawing/2014/main" id="{D22B1FB9-CB7C-4011-B1F5-A6CCEE333A5F}"/>
                  </a:ext>
                </a:extLst>
              </p:cNvPr>
              <p:cNvGrpSpPr/>
              <p:nvPr/>
            </p:nvGrpSpPr>
            <p:grpSpPr>
              <a:xfrm>
                <a:off x="4230775" y="1101834"/>
                <a:ext cx="1733550" cy="4654328"/>
                <a:chOff x="4457700" y="1101834"/>
                <a:chExt cx="1733550" cy="4654328"/>
              </a:xfrm>
            </p:grpSpPr>
            <p:sp>
              <p:nvSpPr>
                <p:cNvPr id="17" name="Rectangle: Rounded Corners 16">
                  <a:extLst>
                    <a:ext uri="{FF2B5EF4-FFF2-40B4-BE49-F238E27FC236}">
                      <a16:creationId xmlns:a16="http://schemas.microsoft.com/office/drawing/2014/main" id="{CDAE7681-7CFD-4625-9958-2AF6513FD285}"/>
                    </a:ext>
                  </a:extLst>
                </p:cNvPr>
                <p:cNvSpPr/>
                <p:nvPr/>
              </p:nvSpPr>
              <p:spPr>
                <a:xfrm>
                  <a:off x="4457700" y="1101834"/>
                  <a:ext cx="1733550" cy="408589"/>
                </a:xfrm>
                <a:prstGeom prst="roundRect">
                  <a:avLst>
                    <a:gd name="adj" fmla="val 50000"/>
                  </a:avLst>
                </a:prstGeom>
                <a:gradFill>
                  <a:gsLst>
                    <a:gs pos="0">
                      <a:schemeClr val="accent2">
                        <a:lumMod val="50000"/>
                        <a:alpha val="25000"/>
                      </a:schemeClr>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b="1" dirty="0">
                      <a:latin typeface="Montserrat" panose="00000500000000000000" pitchFamily="50" charset="0"/>
                    </a:rPr>
                    <a:t>Target</a:t>
                  </a:r>
                </a:p>
              </p:txBody>
            </p:sp>
            <p:sp>
              <p:nvSpPr>
                <p:cNvPr id="18" name="Rectangle: Rounded Corners 17">
                  <a:extLst>
                    <a:ext uri="{FF2B5EF4-FFF2-40B4-BE49-F238E27FC236}">
                      <a16:creationId xmlns:a16="http://schemas.microsoft.com/office/drawing/2014/main" id="{28DC4EE9-4083-4A47-BDEE-0B15EAF34EA7}"/>
                    </a:ext>
                  </a:extLst>
                </p:cNvPr>
                <p:cNvSpPr/>
                <p:nvPr/>
              </p:nvSpPr>
              <p:spPr>
                <a:xfrm>
                  <a:off x="4457700" y="2921437"/>
                  <a:ext cx="1733550" cy="408589"/>
                </a:xfrm>
                <a:prstGeom prst="roundRect">
                  <a:avLst>
                    <a:gd name="adj" fmla="val 50000"/>
                  </a:avLst>
                </a:prstGeom>
                <a:gradFill>
                  <a:gsLst>
                    <a:gs pos="0">
                      <a:schemeClr val="accent2">
                        <a:lumMod val="50000"/>
                        <a:alpha val="25000"/>
                      </a:schemeClr>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b="1" dirty="0">
                      <a:latin typeface="Montserrat" panose="00000500000000000000" pitchFamily="50" charset="0"/>
                    </a:rPr>
                    <a:t>Engage</a:t>
                  </a:r>
                </a:p>
              </p:txBody>
            </p:sp>
            <p:sp>
              <p:nvSpPr>
                <p:cNvPr id="19" name="Rectangle: Rounded Corners 18">
                  <a:extLst>
                    <a:ext uri="{FF2B5EF4-FFF2-40B4-BE49-F238E27FC236}">
                      <a16:creationId xmlns:a16="http://schemas.microsoft.com/office/drawing/2014/main" id="{C6613334-4D9A-406E-870A-F4683E556A9C}"/>
                    </a:ext>
                  </a:extLst>
                </p:cNvPr>
                <p:cNvSpPr/>
                <p:nvPr/>
              </p:nvSpPr>
              <p:spPr>
                <a:xfrm>
                  <a:off x="4457700" y="4134505"/>
                  <a:ext cx="1733550" cy="408589"/>
                </a:xfrm>
                <a:prstGeom prst="roundRect">
                  <a:avLst>
                    <a:gd name="adj" fmla="val 50000"/>
                  </a:avLst>
                </a:prstGeom>
                <a:gradFill>
                  <a:gsLst>
                    <a:gs pos="0">
                      <a:schemeClr val="accent2">
                        <a:lumMod val="50000"/>
                        <a:alpha val="25000"/>
                      </a:schemeClr>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b="1" dirty="0">
                      <a:latin typeface="Montserrat" panose="00000500000000000000" pitchFamily="50" charset="0"/>
                    </a:rPr>
                    <a:t>Activate</a:t>
                  </a:r>
                </a:p>
              </p:txBody>
            </p:sp>
            <p:sp>
              <p:nvSpPr>
                <p:cNvPr id="20" name="Rectangle: Rounded Corners 19">
                  <a:extLst>
                    <a:ext uri="{FF2B5EF4-FFF2-40B4-BE49-F238E27FC236}">
                      <a16:creationId xmlns:a16="http://schemas.microsoft.com/office/drawing/2014/main" id="{E2330EF8-C492-41F1-999E-883A1BB7CDDE}"/>
                    </a:ext>
                  </a:extLst>
                </p:cNvPr>
                <p:cNvSpPr/>
                <p:nvPr/>
              </p:nvSpPr>
              <p:spPr>
                <a:xfrm>
                  <a:off x="4457700" y="5347573"/>
                  <a:ext cx="1733550" cy="408589"/>
                </a:xfrm>
                <a:prstGeom prst="roundRect">
                  <a:avLst>
                    <a:gd name="adj" fmla="val 50000"/>
                  </a:avLst>
                </a:prstGeom>
                <a:gradFill>
                  <a:gsLst>
                    <a:gs pos="0">
                      <a:schemeClr val="accent2">
                        <a:lumMod val="50000"/>
                        <a:alpha val="25000"/>
                      </a:schemeClr>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b="1" dirty="0">
                      <a:latin typeface="Montserrat" panose="00000500000000000000" pitchFamily="50" charset="0"/>
                    </a:rPr>
                    <a:t>Measure</a:t>
                  </a:r>
                </a:p>
              </p:txBody>
            </p:sp>
          </p:grpSp>
        </p:grpSp>
        <p:cxnSp>
          <p:nvCxnSpPr>
            <p:cNvPr id="62" name="Connector: Curved 61">
              <a:extLst>
                <a:ext uri="{FF2B5EF4-FFF2-40B4-BE49-F238E27FC236}">
                  <a16:creationId xmlns:a16="http://schemas.microsoft.com/office/drawing/2014/main" id="{090ABDEE-8745-46A6-A526-68443E96E13D}"/>
                </a:ext>
              </a:extLst>
            </p:cNvPr>
            <p:cNvCxnSpPr>
              <a:cxnSpLocks/>
              <a:stCxn id="3" idx="3"/>
              <a:endCxn id="17" idx="1"/>
            </p:cNvCxnSpPr>
            <p:nvPr/>
          </p:nvCxnSpPr>
          <p:spPr>
            <a:xfrm flipV="1">
              <a:off x="3349798" y="1306129"/>
              <a:ext cx="1169901" cy="2122869"/>
            </a:xfrm>
            <a:prstGeom prst="curvedConnector3">
              <a:avLst>
                <a:gd name="adj1" fmla="val 50000"/>
              </a:avLst>
            </a:prstGeom>
            <a:ln w="19050">
              <a:solidFill>
                <a:schemeClr val="accent3">
                  <a:alpha val="25000"/>
                </a:schemeClr>
              </a:solidFill>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4415A200-CFCF-47A8-87AA-553DE9F2CCD0}"/>
                </a:ext>
              </a:extLst>
            </p:cNvPr>
            <p:cNvCxnSpPr>
              <a:cxnSpLocks/>
              <a:stCxn id="3" idx="3"/>
              <a:endCxn id="20" idx="1"/>
            </p:cNvCxnSpPr>
            <p:nvPr/>
          </p:nvCxnSpPr>
          <p:spPr>
            <a:xfrm>
              <a:off x="3349798" y="3428998"/>
              <a:ext cx="1169901" cy="2122870"/>
            </a:xfrm>
            <a:prstGeom prst="curvedConnector3">
              <a:avLst/>
            </a:prstGeom>
            <a:ln w="19050">
              <a:solidFill>
                <a:schemeClr val="accent3">
                  <a:alpha val="25000"/>
                </a:schemeClr>
              </a:solidFill>
            </a:ln>
          </p:spPr>
          <p:style>
            <a:lnRef idx="1">
              <a:schemeClr val="accent1"/>
            </a:lnRef>
            <a:fillRef idx="0">
              <a:schemeClr val="accent1"/>
            </a:fillRef>
            <a:effectRef idx="0">
              <a:schemeClr val="accent1"/>
            </a:effectRef>
            <a:fontRef idx="minor">
              <a:schemeClr val="tx1"/>
            </a:fontRef>
          </p:style>
        </p:cxnSp>
        <p:cxnSp>
          <p:nvCxnSpPr>
            <p:cNvPr id="68" name="Connector: Curved 67">
              <a:extLst>
                <a:ext uri="{FF2B5EF4-FFF2-40B4-BE49-F238E27FC236}">
                  <a16:creationId xmlns:a16="http://schemas.microsoft.com/office/drawing/2014/main" id="{34EE420F-9946-48D4-B44B-8E4847B6F1D7}"/>
                </a:ext>
              </a:extLst>
            </p:cNvPr>
            <p:cNvCxnSpPr>
              <a:cxnSpLocks/>
              <a:stCxn id="3" idx="3"/>
              <a:endCxn id="19" idx="1"/>
            </p:cNvCxnSpPr>
            <p:nvPr/>
          </p:nvCxnSpPr>
          <p:spPr>
            <a:xfrm>
              <a:off x="3349798" y="3428998"/>
              <a:ext cx="1169901" cy="909802"/>
            </a:xfrm>
            <a:prstGeom prst="curvedConnector3">
              <a:avLst>
                <a:gd name="adj1" fmla="val 50000"/>
              </a:avLst>
            </a:prstGeom>
            <a:ln w="19050">
              <a:solidFill>
                <a:schemeClr val="accent3">
                  <a:alpha val="25000"/>
                </a:schemeClr>
              </a:solidFill>
            </a:ln>
          </p:spPr>
          <p:style>
            <a:lnRef idx="1">
              <a:schemeClr val="accent1"/>
            </a:lnRef>
            <a:fillRef idx="0">
              <a:schemeClr val="accent1"/>
            </a:fillRef>
            <a:effectRef idx="0">
              <a:schemeClr val="accent1"/>
            </a:effectRef>
            <a:fontRef idx="minor">
              <a:schemeClr val="tx1"/>
            </a:fontRef>
          </p:style>
        </p:cxnSp>
        <p:cxnSp>
          <p:nvCxnSpPr>
            <p:cNvPr id="71" name="Connector: Curved 70">
              <a:extLst>
                <a:ext uri="{FF2B5EF4-FFF2-40B4-BE49-F238E27FC236}">
                  <a16:creationId xmlns:a16="http://schemas.microsoft.com/office/drawing/2014/main" id="{EDC20ACD-AE1D-4589-AC9B-7398CC4FDF0D}"/>
                </a:ext>
              </a:extLst>
            </p:cNvPr>
            <p:cNvCxnSpPr>
              <a:cxnSpLocks/>
              <a:stCxn id="3" idx="3"/>
              <a:endCxn id="18" idx="1"/>
            </p:cNvCxnSpPr>
            <p:nvPr/>
          </p:nvCxnSpPr>
          <p:spPr>
            <a:xfrm flipV="1">
              <a:off x="3349798" y="3125732"/>
              <a:ext cx="1169901" cy="303266"/>
            </a:xfrm>
            <a:prstGeom prst="curvedConnector3">
              <a:avLst>
                <a:gd name="adj1" fmla="val 50000"/>
              </a:avLst>
            </a:prstGeom>
            <a:ln w="19050">
              <a:solidFill>
                <a:schemeClr val="accent3">
                  <a:alpha val="25000"/>
                </a:schemeClr>
              </a:solidFill>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DEDBF744-5161-4D29-895D-EE6FFC6F2A1F}"/>
                </a:ext>
              </a:extLst>
            </p:cNvPr>
            <p:cNvSpPr/>
            <p:nvPr/>
          </p:nvSpPr>
          <p:spPr>
            <a:xfrm>
              <a:off x="3429000" y="3305173"/>
              <a:ext cx="247650" cy="247650"/>
            </a:xfrm>
            <a:prstGeom prst="ellipse">
              <a:avLst/>
            </a:prstGeom>
            <a:solidFill>
              <a:srgbClr val="1C1D53"/>
            </a:solidFill>
            <a:ln w="19050">
              <a:solidFill>
                <a:schemeClr val="accent3">
                  <a:alpha val="25000"/>
                </a:schemeClr>
              </a:solidFill>
            </a:ln>
          </p:spPr>
          <p:style>
            <a:lnRef idx="1">
              <a:schemeClr val="accent1"/>
            </a:lnRef>
            <a:fillRef idx="0">
              <a:schemeClr val="accent1"/>
            </a:fillRef>
            <a:effectRef idx="0">
              <a:schemeClr val="accent1"/>
            </a:effectRef>
            <a:fontRef idx="minor">
              <a:schemeClr val="tx1"/>
            </a:fontRef>
          </p:style>
          <p:txBody>
            <a:bodyPr bIns="73152" rtlCol="0" anchor="ctr"/>
            <a:lstStyle/>
            <a:p>
              <a:pPr algn="ctr"/>
              <a:r>
                <a:rPr lang="en-US" dirty="0">
                  <a:solidFill>
                    <a:schemeClr val="bg1"/>
                  </a:solidFill>
                </a:rPr>
                <a:t>-</a:t>
              </a:r>
            </a:p>
          </p:txBody>
        </p:sp>
        <p:sp>
          <p:nvSpPr>
            <p:cNvPr id="78" name="Oval 77">
              <a:extLst>
                <a:ext uri="{FF2B5EF4-FFF2-40B4-BE49-F238E27FC236}">
                  <a16:creationId xmlns:a16="http://schemas.microsoft.com/office/drawing/2014/main" id="{F350E654-E867-4BB1-A39D-341D02C4CA21}"/>
                </a:ext>
              </a:extLst>
            </p:cNvPr>
            <p:cNvSpPr/>
            <p:nvPr/>
          </p:nvSpPr>
          <p:spPr>
            <a:xfrm>
              <a:off x="6332451" y="3001908"/>
              <a:ext cx="247650" cy="247650"/>
            </a:xfrm>
            <a:prstGeom prst="ellipse">
              <a:avLst/>
            </a:prstGeom>
            <a:solidFill>
              <a:srgbClr val="1C1D53"/>
            </a:solidFill>
            <a:ln w="19050">
              <a:solidFill>
                <a:schemeClr val="accent3">
                  <a:alpha val="25000"/>
                </a:schemeClr>
              </a:solidFill>
            </a:ln>
          </p:spPr>
          <p:style>
            <a:lnRef idx="1">
              <a:schemeClr val="accent1"/>
            </a:lnRef>
            <a:fillRef idx="0">
              <a:schemeClr val="accent1"/>
            </a:fillRef>
            <a:effectRef idx="0">
              <a:schemeClr val="accent1"/>
            </a:effectRef>
            <a:fontRef idx="minor">
              <a:schemeClr val="tx1"/>
            </a:fontRef>
          </p:style>
          <p:txBody>
            <a:bodyPr bIns="73152" rtlCol="0" anchor="ctr"/>
            <a:lstStyle/>
            <a:p>
              <a:pPr algn="ctr"/>
              <a:r>
                <a:rPr lang="en-US" dirty="0">
                  <a:solidFill>
                    <a:schemeClr val="bg1"/>
                  </a:solidFill>
                </a:rPr>
                <a:t>-</a:t>
              </a:r>
            </a:p>
          </p:txBody>
        </p:sp>
        <p:sp>
          <p:nvSpPr>
            <p:cNvPr id="79" name="Oval 78">
              <a:extLst>
                <a:ext uri="{FF2B5EF4-FFF2-40B4-BE49-F238E27FC236}">
                  <a16:creationId xmlns:a16="http://schemas.microsoft.com/office/drawing/2014/main" id="{AA9F90BD-1234-4878-A189-37946ED55034}"/>
                </a:ext>
              </a:extLst>
            </p:cNvPr>
            <p:cNvSpPr/>
            <p:nvPr/>
          </p:nvSpPr>
          <p:spPr>
            <a:xfrm>
              <a:off x="6332451" y="1186486"/>
              <a:ext cx="247650" cy="247650"/>
            </a:xfrm>
            <a:prstGeom prst="ellipse">
              <a:avLst/>
            </a:prstGeom>
            <a:solidFill>
              <a:srgbClr val="1C1D53"/>
            </a:solidFill>
            <a:ln w="19050">
              <a:solidFill>
                <a:schemeClr val="accent3">
                  <a:alpha val="25000"/>
                </a:schemeClr>
              </a:solidFill>
            </a:ln>
          </p:spPr>
          <p:style>
            <a:lnRef idx="1">
              <a:schemeClr val="accent1"/>
            </a:lnRef>
            <a:fillRef idx="0">
              <a:schemeClr val="accent1"/>
            </a:fillRef>
            <a:effectRef idx="0">
              <a:schemeClr val="accent1"/>
            </a:effectRef>
            <a:fontRef idx="minor">
              <a:schemeClr val="tx1"/>
            </a:fontRef>
          </p:style>
          <p:txBody>
            <a:bodyPr bIns="73152" rtlCol="0" anchor="ctr"/>
            <a:lstStyle/>
            <a:p>
              <a:pPr algn="ctr"/>
              <a:r>
                <a:rPr lang="en-US" dirty="0">
                  <a:solidFill>
                    <a:schemeClr val="bg1"/>
                  </a:solidFill>
                </a:rPr>
                <a:t>-</a:t>
              </a:r>
            </a:p>
          </p:txBody>
        </p:sp>
        <p:sp>
          <p:nvSpPr>
            <p:cNvPr id="80" name="Oval 79">
              <a:extLst>
                <a:ext uri="{FF2B5EF4-FFF2-40B4-BE49-F238E27FC236}">
                  <a16:creationId xmlns:a16="http://schemas.microsoft.com/office/drawing/2014/main" id="{D60FBFDE-2E25-459E-A82C-FFFA599C1A4C}"/>
                </a:ext>
              </a:extLst>
            </p:cNvPr>
            <p:cNvSpPr/>
            <p:nvPr/>
          </p:nvSpPr>
          <p:spPr>
            <a:xfrm>
              <a:off x="6332451" y="4214972"/>
              <a:ext cx="247650" cy="247650"/>
            </a:xfrm>
            <a:prstGeom prst="ellipse">
              <a:avLst/>
            </a:prstGeom>
            <a:solidFill>
              <a:srgbClr val="1C1D53"/>
            </a:solidFill>
            <a:ln w="19050">
              <a:solidFill>
                <a:schemeClr val="accent3">
                  <a:alpha val="25000"/>
                </a:schemeClr>
              </a:solidFill>
            </a:ln>
          </p:spPr>
          <p:style>
            <a:lnRef idx="1">
              <a:schemeClr val="accent1"/>
            </a:lnRef>
            <a:fillRef idx="0">
              <a:schemeClr val="accent1"/>
            </a:fillRef>
            <a:effectRef idx="0">
              <a:schemeClr val="accent1"/>
            </a:effectRef>
            <a:fontRef idx="minor">
              <a:schemeClr val="tx1"/>
            </a:fontRef>
          </p:style>
          <p:txBody>
            <a:bodyPr bIns="73152" rtlCol="0" anchor="ctr"/>
            <a:lstStyle/>
            <a:p>
              <a:pPr algn="ctr"/>
              <a:r>
                <a:rPr lang="en-US" dirty="0">
                  <a:solidFill>
                    <a:schemeClr val="bg1"/>
                  </a:solidFill>
                </a:rPr>
                <a:t>-</a:t>
              </a:r>
            </a:p>
          </p:txBody>
        </p:sp>
        <p:sp>
          <p:nvSpPr>
            <p:cNvPr id="81" name="Oval 80">
              <a:extLst>
                <a:ext uri="{FF2B5EF4-FFF2-40B4-BE49-F238E27FC236}">
                  <a16:creationId xmlns:a16="http://schemas.microsoft.com/office/drawing/2014/main" id="{2E70F108-5D80-4CE2-A9E1-1A46EE216394}"/>
                </a:ext>
              </a:extLst>
            </p:cNvPr>
            <p:cNvSpPr/>
            <p:nvPr/>
          </p:nvSpPr>
          <p:spPr>
            <a:xfrm>
              <a:off x="6332451" y="5423864"/>
              <a:ext cx="247650" cy="247650"/>
            </a:xfrm>
            <a:prstGeom prst="ellipse">
              <a:avLst/>
            </a:prstGeom>
            <a:solidFill>
              <a:srgbClr val="1C1D53"/>
            </a:solidFill>
            <a:ln w="19050">
              <a:solidFill>
                <a:schemeClr val="accent3">
                  <a:alpha val="25000"/>
                </a:schemeClr>
              </a:solidFill>
            </a:ln>
          </p:spPr>
          <p:style>
            <a:lnRef idx="1">
              <a:schemeClr val="accent1"/>
            </a:lnRef>
            <a:fillRef idx="0">
              <a:schemeClr val="accent1"/>
            </a:fillRef>
            <a:effectRef idx="0">
              <a:schemeClr val="accent1"/>
            </a:effectRef>
            <a:fontRef idx="minor">
              <a:schemeClr val="tx1"/>
            </a:fontRef>
          </p:style>
          <p:txBody>
            <a:bodyPr bIns="73152" rtlCol="0" anchor="ctr"/>
            <a:lstStyle/>
            <a:p>
              <a:pPr algn="ctr"/>
              <a:r>
                <a:rPr lang="en-US" dirty="0">
                  <a:solidFill>
                    <a:schemeClr val="bg1"/>
                  </a:solidFill>
                </a:rPr>
                <a:t>-</a:t>
              </a:r>
            </a:p>
          </p:txBody>
        </p:sp>
      </p:grpSp>
    </p:spTree>
    <p:extLst>
      <p:ext uri="{BB962C8B-B14F-4D97-AF65-F5344CB8AC3E}">
        <p14:creationId xmlns:p14="http://schemas.microsoft.com/office/powerpoint/2010/main" val="3673733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4518352C-0D06-4047-B469-B67FEFAC3C76}"/>
              </a:ext>
            </a:extLst>
          </p:cNvPr>
          <p:cNvSpPr/>
          <p:nvPr/>
        </p:nvSpPr>
        <p:spPr>
          <a:xfrm>
            <a:off x="9643106" y="3147777"/>
            <a:ext cx="1113794" cy="1111704"/>
          </a:xfrm>
          <a:custGeom>
            <a:avLst/>
            <a:gdLst>
              <a:gd name="connsiteX0" fmla="*/ 814482 w 809625"/>
              <a:gd name="connsiteY0" fmla="*/ 37582 h 1095375"/>
              <a:gd name="connsiteX1" fmla="*/ 814482 w 809625"/>
              <a:gd name="connsiteY1" fmla="*/ 1059996 h 1095375"/>
              <a:gd name="connsiteX2" fmla="*/ 767905 w 809625"/>
              <a:gd name="connsiteY2" fmla="*/ 1096477 h 1095375"/>
              <a:gd name="connsiteX3" fmla="*/ 28575 w 809625"/>
              <a:gd name="connsiteY3" fmla="*/ 914549 h 1095375"/>
              <a:gd name="connsiteX4" fmla="*/ 0 w 809625"/>
              <a:gd name="connsiteY4" fmla="*/ 878068 h 1095375"/>
              <a:gd name="connsiteX5" fmla="*/ 0 w 809625"/>
              <a:gd name="connsiteY5" fmla="*/ 219415 h 1095375"/>
              <a:gd name="connsiteX6" fmla="*/ 28575 w 809625"/>
              <a:gd name="connsiteY6" fmla="*/ 182934 h 1095375"/>
              <a:gd name="connsiteX7" fmla="*/ 767905 w 809625"/>
              <a:gd name="connsiteY7" fmla="*/ 1102 h 1095375"/>
              <a:gd name="connsiteX8" fmla="*/ 814482 w 809625"/>
              <a:gd name="connsiteY8" fmla="*/ 37582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1095375">
                <a:moveTo>
                  <a:pt x="814482" y="37582"/>
                </a:moveTo>
                <a:lnTo>
                  <a:pt x="814482" y="1059996"/>
                </a:lnTo>
                <a:cubicBezTo>
                  <a:pt x="814482" y="1084380"/>
                  <a:pt x="791623" y="1102287"/>
                  <a:pt x="767905" y="1096477"/>
                </a:cubicBezTo>
                <a:lnTo>
                  <a:pt x="28575" y="914549"/>
                </a:lnTo>
                <a:cubicBezTo>
                  <a:pt x="11811" y="910453"/>
                  <a:pt x="0" y="895404"/>
                  <a:pt x="0" y="878068"/>
                </a:cubicBezTo>
                <a:lnTo>
                  <a:pt x="0" y="219415"/>
                </a:lnTo>
                <a:cubicBezTo>
                  <a:pt x="0" y="202079"/>
                  <a:pt x="11811" y="187030"/>
                  <a:pt x="28575" y="182934"/>
                </a:cubicBezTo>
                <a:lnTo>
                  <a:pt x="767905" y="1102"/>
                </a:lnTo>
                <a:cubicBezTo>
                  <a:pt x="791623" y="-4709"/>
                  <a:pt x="814482" y="13198"/>
                  <a:pt x="814482" y="37582"/>
                </a:cubicBezTo>
                <a:close/>
              </a:path>
            </a:pathLst>
          </a:custGeom>
          <a:gradFill flip="none" rotWithShape="1">
            <a:gsLst>
              <a:gs pos="100000">
                <a:schemeClr val="accent2">
                  <a:alpha val="15000"/>
                </a:schemeClr>
              </a:gs>
              <a:gs pos="0">
                <a:schemeClr val="accent2"/>
              </a:gs>
            </a:gsLst>
            <a:lin ang="5400000" scaled="0"/>
            <a:tileRect/>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00"/>
              </a:lnSpc>
            </a:pPr>
            <a:r>
              <a:rPr lang="en-US" sz="1200" b="1" dirty="0">
                <a:solidFill>
                  <a:schemeClr val="accent2">
                    <a:lumMod val="20000"/>
                    <a:lumOff val="80000"/>
                  </a:schemeClr>
                </a:solidFill>
                <a:latin typeface="Montserrat" panose="00000500000000000000" pitchFamily="50" charset="0"/>
              </a:rPr>
              <a:t>Lifetime Value</a:t>
            </a:r>
          </a:p>
        </p:txBody>
      </p:sp>
      <p:sp>
        <p:nvSpPr>
          <p:cNvPr id="22" name="Freeform: Shape 21">
            <a:extLst>
              <a:ext uri="{FF2B5EF4-FFF2-40B4-BE49-F238E27FC236}">
                <a16:creationId xmlns:a16="http://schemas.microsoft.com/office/drawing/2014/main" id="{7607238D-6898-4177-82D3-4F4BA0FFA354}"/>
              </a:ext>
            </a:extLst>
          </p:cNvPr>
          <p:cNvSpPr/>
          <p:nvPr/>
        </p:nvSpPr>
        <p:spPr>
          <a:xfrm>
            <a:off x="8478339" y="3241058"/>
            <a:ext cx="1048276" cy="918364"/>
          </a:xfrm>
          <a:custGeom>
            <a:avLst/>
            <a:gdLst>
              <a:gd name="connsiteX0" fmla="*/ 770477 w 762000"/>
              <a:gd name="connsiteY0" fmla="*/ 133409 h 904875"/>
              <a:gd name="connsiteX1" fmla="*/ 770477 w 762000"/>
              <a:gd name="connsiteY1" fmla="*/ 780252 h 904875"/>
              <a:gd name="connsiteX2" fmla="*/ 737997 w 762000"/>
              <a:gd name="connsiteY2" fmla="*/ 817495 h 904875"/>
              <a:gd name="connsiteX3" fmla="*/ 42672 w 762000"/>
              <a:gd name="connsiteY3" fmla="*/ 913221 h 904875"/>
              <a:gd name="connsiteX4" fmla="*/ 0 w 762000"/>
              <a:gd name="connsiteY4" fmla="*/ 875979 h 904875"/>
              <a:gd name="connsiteX5" fmla="*/ 0 w 762000"/>
              <a:gd name="connsiteY5" fmla="*/ 37588 h 904875"/>
              <a:gd name="connsiteX6" fmla="*/ 42672 w 762000"/>
              <a:gd name="connsiteY6" fmla="*/ 345 h 904875"/>
              <a:gd name="connsiteX7" fmla="*/ 737997 w 762000"/>
              <a:gd name="connsiteY7" fmla="*/ 96071 h 904875"/>
              <a:gd name="connsiteX8" fmla="*/ 770477 w 762000"/>
              <a:gd name="connsiteY8" fmla="*/ 133409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0" h="904875">
                <a:moveTo>
                  <a:pt x="770477" y="133409"/>
                </a:moveTo>
                <a:lnTo>
                  <a:pt x="770477" y="780252"/>
                </a:lnTo>
                <a:cubicBezTo>
                  <a:pt x="770477" y="799017"/>
                  <a:pt x="756666" y="814923"/>
                  <a:pt x="737997" y="817495"/>
                </a:cubicBezTo>
                <a:lnTo>
                  <a:pt x="42672" y="913221"/>
                </a:lnTo>
                <a:cubicBezTo>
                  <a:pt x="20098" y="916364"/>
                  <a:pt x="0" y="898838"/>
                  <a:pt x="0" y="875979"/>
                </a:cubicBezTo>
                <a:lnTo>
                  <a:pt x="0" y="37588"/>
                </a:lnTo>
                <a:cubicBezTo>
                  <a:pt x="0" y="14823"/>
                  <a:pt x="20098" y="-2703"/>
                  <a:pt x="42672" y="345"/>
                </a:cubicBezTo>
                <a:lnTo>
                  <a:pt x="737997" y="96071"/>
                </a:lnTo>
                <a:cubicBezTo>
                  <a:pt x="756666" y="98738"/>
                  <a:pt x="770477" y="114645"/>
                  <a:pt x="770477" y="133409"/>
                </a:cubicBezTo>
                <a:close/>
              </a:path>
            </a:pathLst>
          </a:custGeom>
          <a:gradFill flip="none" rotWithShape="1">
            <a:gsLst>
              <a:gs pos="100000">
                <a:schemeClr val="accent3">
                  <a:alpha val="14000"/>
                </a:schemeClr>
              </a:gs>
              <a:gs pos="0">
                <a:schemeClr val="accent3">
                  <a:alpha val="81000"/>
                </a:schemeClr>
              </a:gs>
            </a:gsLst>
            <a:lin ang="5400000" scaled="0"/>
            <a:tileRect/>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00"/>
              </a:lnSpc>
            </a:pPr>
            <a:r>
              <a:rPr lang="en-US" sz="1200" b="1" dirty="0">
                <a:solidFill>
                  <a:schemeClr val="lt1"/>
                </a:solidFill>
                <a:latin typeface="Montserrat" panose="00000500000000000000" pitchFamily="50" charset="0"/>
              </a:rPr>
              <a:t>Closed Won</a:t>
            </a:r>
          </a:p>
        </p:txBody>
      </p:sp>
      <p:sp>
        <p:nvSpPr>
          <p:cNvPr id="21" name="Freeform: Shape 20">
            <a:extLst>
              <a:ext uri="{FF2B5EF4-FFF2-40B4-BE49-F238E27FC236}">
                <a16:creationId xmlns:a16="http://schemas.microsoft.com/office/drawing/2014/main" id="{2FF355A7-5BCE-4682-878E-1356719827CB}"/>
              </a:ext>
            </a:extLst>
          </p:cNvPr>
          <p:cNvSpPr/>
          <p:nvPr/>
        </p:nvSpPr>
        <p:spPr>
          <a:xfrm>
            <a:off x="7313704" y="3122734"/>
            <a:ext cx="1048276" cy="1160039"/>
          </a:xfrm>
          <a:custGeom>
            <a:avLst/>
            <a:gdLst>
              <a:gd name="connsiteX0" fmla="*/ 770382 w 762000"/>
              <a:gd name="connsiteY0" fmla="*/ 133409 h 1143000"/>
              <a:gd name="connsiteX1" fmla="*/ 770382 w 762000"/>
              <a:gd name="connsiteY1" fmla="*/ 1013424 h 1143000"/>
              <a:gd name="connsiteX2" fmla="*/ 737902 w 762000"/>
              <a:gd name="connsiteY2" fmla="*/ 1050667 h 1143000"/>
              <a:gd name="connsiteX3" fmla="*/ 42672 w 762000"/>
              <a:gd name="connsiteY3" fmla="*/ 1146393 h 1143000"/>
              <a:gd name="connsiteX4" fmla="*/ 0 w 762000"/>
              <a:gd name="connsiteY4" fmla="*/ 1109150 h 1143000"/>
              <a:gd name="connsiteX5" fmla="*/ 0 w 762000"/>
              <a:gd name="connsiteY5" fmla="*/ 37588 h 1143000"/>
              <a:gd name="connsiteX6" fmla="*/ 42672 w 762000"/>
              <a:gd name="connsiteY6" fmla="*/ 345 h 1143000"/>
              <a:gd name="connsiteX7" fmla="*/ 737902 w 762000"/>
              <a:gd name="connsiteY7" fmla="*/ 96071 h 1143000"/>
              <a:gd name="connsiteX8" fmla="*/ 770382 w 762000"/>
              <a:gd name="connsiteY8" fmla="*/ 133409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0" h="1143000">
                <a:moveTo>
                  <a:pt x="770382" y="133409"/>
                </a:moveTo>
                <a:lnTo>
                  <a:pt x="770382" y="1013424"/>
                </a:lnTo>
                <a:cubicBezTo>
                  <a:pt x="770382" y="1032188"/>
                  <a:pt x="756571" y="1048095"/>
                  <a:pt x="737902" y="1050667"/>
                </a:cubicBezTo>
                <a:lnTo>
                  <a:pt x="42672" y="1146393"/>
                </a:lnTo>
                <a:cubicBezTo>
                  <a:pt x="20098" y="1149536"/>
                  <a:pt x="0" y="1132011"/>
                  <a:pt x="0" y="1109150"/>
                </a:cubicBezTo>
                <a:lnTo>
                  <a:pt x="0" y="37588"/>
                </a:lnTo>
                <a:cubicBezTo>
                  <a:pt x="0" y="14823"/>
                  <a:pt x="20098" y="-2703"/>
                  <a:pt x="42672" y="345"/>
                </a:cubicBezTo>
                <a:lnTo>
                  <a:pt x="737902" y="96071"/>
                </a:lnTo>
                <a:cubicBezTo>
                  <a:pt x="756571" y="98738"/>
                  <a:pt x="770382" y="114645"/>
                  <a:pt x="770382" y="133409"/>
                </a:cubicBezTo>
                <a:close/>
              </a:path>
            </a:pathLst>
          </a:custGeom>
          <a:gradFill flip="none" rotWithShape="1">
            <a:gsLst>
              <a:gs pos="100000">
                <a:schemeClr val="accent3">
                  <a:alpha val="14000"/>
                </a:schemeClr>
              </a:gs>
              <a:gs pos="0">
                <a:schemeClr val="accent3">
                  <a:alpha val="81000"/>
                </a:schemeClr>
              </a:gs>
            </a:gsLst>
            <a:lin ang="5400000" scaled="0"/>
            <a:tileRect/>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00"/>
              </a:lnSpc>
            </a:pPr>
            <a:r>
              <a:rPr lang="en-US" sz="1200" b="1" dirty="0">
                <a:solidFill>
                  <a:schemeClr val="lt1"/>
                </a:solidFill>
                <a:latin typeface="Montserrat" panose="00000500000000000000" pitchFamily="50" charset="0"/>
              </a:rPr>
              <a:t>Target Accoun</a:t>
            </a:r>
            <a:r>
              <a:rPr lang="en-US" sz="1200" b="1" dirty="0">
                <a:latin typeface="Montserrat" panose="00000500000000000000" pitchFamily="50" charset="0"/>
              </a:rPr>
              <a:t>t Pipeline</a:t>
            </a:r>
            <a:endParaRPr lang="en-US" sz="1200" b="1" dirty="0">
              <a:solidFill>
                <a:schemeClr val="lt1"/>
              </a:solidFill>
              <a:latin typeface="Montserrat" panose="00000500000000000000" pitchFamily="50" charset="0"/>
            </a:endParaRPr>
          </a:p>
        </p:txBody>
      </p:sp>
      <p:sp>
        <p:nvSpPr>
          <p:cNvPr id="20" name="Freeform: Shape 19">
            <a:extLst>
              <a:ext uri="{FF2B5EF4-FFF2-40B4-BE49-F238E27FC236}">
                <a16:creationId xmlns:a16="http://schemas.microsoft.com/office/drawing/2014/main" id="{6946F9AD-90B3-4C7C-BF27-BB4A7697B3AB}"/>
              </a:ext>
            </a:extLst>
          </p:cNvPr>
          <p:cNvSpPr/>
          <p:nvPr/>
        </p:nvSpPr>
        <p:spPr>
          <a:xfrm>
            <a:off x="6148938" y="3004410"/>
            <a:ext cx="1048276" cy="1392046"/>
          </a:xfrm>
          <a:custGeom>
            <a:avLst/>
            <a:gdLst>
              <a:gd name="connsiteX0" fmla="*/ 770477 w 762000"/>
              <a:gd name="connsiteY0" fmla="*/ 133409 h 1371600"/>
              <a:gd name="connsiteX1" fmla="*/ 770477 w 762000"/>
              <a:gd name="connsiteY1" fmla="*/ 1246691 h 1371600"/>
              <a:gd name="connsiteX2" fmla="*/ 737997 w 762000"/>
              <a:gd name="connsiteY2" fmla="*/ 1283934 h 1371600"/>
              <a:gd name="connsiteX3" fmla="*/ 42672 w 762000"/>
              <a:gd name="connsiteY3" fmla="*/ 1379660 h 1371600"/>
              <a:gd name="connsiteX4" fmla="*/ 0 w 762000"/>
              <a:gd name="connsiteY4" fmla="*/ 1342418 h 1371600"/>
              <a:gd name="connsiteX5" fmla="*/ 0 w 762000"/>
              <a:gd name="connsiteY5" fmla="*/ 37588 h 1371600"/>
              <a:gd name="connsiteX6" fmla="*/ 42672 w 762000"/>
              <a:gd name="connsiteY6" fmla="*/ 345 h 1371600"/>
              <a:gd name="connsiteX7" fmla="*/ 737997 w 762000"/>
              <a:gd name="connsiteY7" fmla="*/ 96071 h 1371600"/>
              <a:gd name="connsiteX8" fmla="*/ 770477 w 762000"/>
              <a:gd name="connsiteY8" fmla="*/ 133409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0" h="1371600">
                <a:moveTo>
                  <a:pt x="770477" y="133409"/>
                </a:moveTo>
                <a:lnTo>
                  <a:pt x="770477" y="1246691"/>
                </a:lnTo>
                <a:cubicBezTo>
                  <a:pt x="770477" y="1265456"/>
                  <a:pt x="756666" y="1281363"/>
                  <a:pt x="737997" y="1283934"/>
                </a:cubicBezTo>
                <a:lnTo>
                  <a:pt x="42672" y="1379660"/>
                </a:lnTo>
                <a:cubicBezTo>
                  <a:pt x="20098" y="1382804"/>
                  <a:pt x="0" y="1365278"/>
                  <a:pt x="0" y="1342418"/>
                </a:cubicBezTo>
                <a:lnTo>
                  <a:pt x="0" y="37588"/>
                </a:lnTo>
                <a:cubicBezTo>
                  <a:pt x="0" y="14823"/>
                  <a:pt x="20098" y="-2703"/>
                  <a:pt x="42672" y="345"/>
                </a:cubicBezTo>
                <a:lnTo>
                  <a:pt x="737997" y="96071"/>
                </a:lnTo>
                <a:cubicBezTo>
                  <a:pt x="756666" y="98738"/>
                  <a:pt x="770477" y="114645"/>
                  <a:pt x="770477" y="133409"/>
                </a:cubicBezTo>
                <a:close/>
              </a:path>
            </a:pathLst>
          </a:custGeom>
          <a:gradFill flip="none" rotWithShape="1">
            <a:gsLst>
              <a:gs pos="100000">
                <a:schemeClr val="accent3">
                  <a:alpha val="14000"/>
                </a:schemeClr>
              </a:gs>
              <a:gs pos="0">
                <a:schemeClr val="accent3">
                  <a:alpha val="81000"/>
                </a:schemeClr>
              </a:gs>
            </a:gsLst>
            <a:lin ang="5400000" scaled="0"/>
            <a:tileRect/>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00"/>
              </a:lnSpc>
            </a:pPr>
            <a:r>
              <a:rPr lang="en-US" sz="1200" b="1" dirty="0">
                <a:solidFill>
                  <a:schemeClr val="lt1"/>
                </a:solidFill>
                <a:latin typeface="Montserrat" panose="00000500000000000000" pitchFamily="50" charset="0"/>
              </a:rPr>
              <a:t>Sales Accepted Opportunity</a:t>
            </a:r>
          </a:p>
        </p:txBody>
      </p:sp>
      <p:sp>
        <p:nvSpPr>
          <p:cNvPr id="19" name="Freeform: Shape 18">
            <a:extLst>
              <a:ext uri="{FF2B5EF4-FFF2-40B4-BE49-F238E27FC236}">
                <a16:creationId xmlns:a16="http://schemas.microsoft.com/office/drawing/2014/main" id="{445ECF50-AE0A-4506-A955-820B6488552D}"/>
              </a:ext>
            </a:extLst>
          </p:cNvPr>
          <p:cNvSpPr/>
          <p:nvPr/>
        </p:nvSpPr>
        <p:spPr>
          <a:xfrm>
            <a:off x="4984303" y="2885990"/>
            <a:ext cx="1048276" cy="1633721"/>
          </a:xfrm>
          <a:custGeom>
            <a:avLst/>
            <a:gdLst>
              <a:gd name="connsiteX0" fmla="*/ 770382 w 762000"/>
              <a:gd name="connsiteY0" fmla="*/ 133409 h 1609725"/>
              <a:gd name="connsiteX1" fmla="*/ 770382 w 762000"/>
              <a:gd name="connsiteY1" fmla="*/ 1479959 h 1609725"/>
              <a:gd name="connsiteX2" fmla="*/ 737902 w 762000"/>
              <a:gd name="connsiteY2" fmla="*/ 1517201 h 1609725"/>
              <a:gd name="connsiteX3" fmla="*/ 42672 w 762000"/>
              <a:gd name="connsiteY3" fmla="*/ 1612928 h 1609725"/>
              <a:gd name="connsiteX4" fmla="*/ 0 w 762000"/>
              <a:gd name="connsiteY4" fmla="*/ 1575685 h 1609725"/>
              <a:gd name="connsiteX5" fmla="*/ 0 w 762000"/>
              <a:gd name="connsiteY5" fmla="*/ 37588 h 1609725"/>
              <a:gd name="connsiteX6" fmla="*/ 42672 w 762000"/>
              <a:gd name="connsiteY6" fmla="*/ 345 h 1609725"/>
              <a:gd name="connsiteX7" fmla="*/ 737902 w 762000"/>
              <a:gd name="connsiteY7" fmla="*/ 96071 h 1609725"/>
              <a:gd name="connsiteX8" fmla="*/ 770382 w 762000"/>
              <a:gd name="connsiteY8" fmla="*/ 133409 h 160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0" h="1609725">
                <a:moveTo>
                  <a:pt x="770382" y="133409"/>
                </a:moveTo>
                <a:lnTo>
                  <a:pt x="770382" y="1479959"/>
                </a:lnTo>
                <a:cubicBezTo>
                  <a:pt x="770382" y="1498723"/>
                  <a:pt x="756571" y="1514630"/>
                  <a:pt x="737902" y="1517201"/>
                </a:cubicBezTo>
                <a:lnTo>
                  <a:pt x="42672" y="1612928"/>
                </a:lnTo>
                <a:cubicBezTo>
                  <a:pt x="20098" y="1616071"/>
                  <a:pt x="0" y="1598545"/>
                  <a:pt x="0" y="1575685"/>
                </a:cubicBezTo>
                <a:lnTo>
                  <a:pt x="0" y="37588"/>
                </a:lnTo>
                <a:cubicBezTo>
                  <a:pt x="0" y="14823"/>
                  <a:pt x="20098" y="-2703"/>
                  <a:pt x="42672" y="345"/>
                </a:cubicBezTo>
                <a:lnTo>
                  <a:pt x="737902" y="96071"/>
                </a:lnTo>
                <a:cubicBezTo>
                  <a:pt x="756571" y="98738"/>
                  <a:pt x="770382" y="114645"/>
                  <a:pt x="770382" y="133409"/>
                </a:cubicBezTo>
                <a:close/>
              </a:path>
            </a:pathLst>
          </a:custGeom>
          <a:gradFill flip="none" rotWithShape="1">
            <a:gsLst>
              <a:gs pos="100000">
                <a:schemeClr val="accent3">
                  <a:alpha val="14000"/>
                </a:schemeClr>
              </a:gs>
              <a:gs pos="0">
                <a:schemeClr val="accent3">
                  <a:alpha val="81000"/>
                </a:schemeClr>
              </a:gs>
            </a:gsLst>
            <a:lin ang="5400000" scaled="0"/>
            <a:tileRect/>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00"/>
              </a:lnSpc>
            </a:pPr>
            <a:r>
              <a:rPr lang="en-US" sz="1200" b="1" dirty="0">
                <a:solidFill>
                  <a:schemeClr val="lt1"/>
                </a:solidFill>
                <a:latin typeface="Montserrat" panose="00000500000000000000" pitchFamily="50" charset="0"/>
              </a:rPr>
              <a:t>Sales Qualified Lead</a:t>
            </a:r>
          </a:p>
        </p:txBody>
      </p:sp>
      <p:sp>
        <p:nvSpPr>
          <p:cNvPr id="18" name="Freeform: Shape 17">
            <a:extLst>
              <a:ext uri="{FF2B5EF4-FFF2-40B4-BE49-F238E27FC236}">
                <a16:creationId xmlns:a16="http://schemas.microsoft.com/office/drawing/2014/main" id="{C9B92D12-779E-46CA-A9E3-054B25B7C1BC}"/>
              </a:ext>
            </a:extLst>
          </p:cNvPr>
          <p:cNvSpPr/>
          <p:nvPr/>
        </p:nvSpPr>
        <p:spPr>
          <a:xfrm>
            <a:off x="3819537" y="2767741"/>
            <a:ext cx="1048276" cy="1865729"/>
          </a:xfrm>
          <a:custGeom>
            <a:avLst/>
            <a:gdLst>
              <a:gd name="connsiteX0" fmla="*/ 42672 w 762000"/>
              <a:gd name="connsiteY0" fmla="*/ 366 h 1838325"/>
              <a:gd name="connsiteX1" fmla="*/ 737997 w 762000"/>
              <a:gd name="connsiteY1" fmla="*/ 96092 h 1838325"/>
              <a:gd name="connsiteX2" fmla="*/ 770477 w 762000"/>
              <a:gd name="connsiteY2" fmla="*/ 133335 h 1838325"/>
              <a:gd name="connsiteX3" fmla="*/ 770477 w 762000"/>
              <a:gd name="connsiteY3" fmla="*/ 1713056 h 1838325"/>
              <a:gd name="connsiteX4" fmla="*/ 737997 w 762000"/>
              <a:gd name="connsiteY4" fmla="*/ 1750299 h 1838325"/>
              <a:gd name="connsiteX5" fmla="*/ 42672 w 762000"/>
              <a:gd name="connsiteY5" fmla="*/ 1846120 h 1838325"/>
              <a:gd name="connsiteX6" fmla="*/ 0 w 762000"/>
              <a:gd name="connsiteY6" fmla="*/ 1808877 h 1838325"/>
              <a:gd name="connsiteX7" fmla="*/ 0 w 762000"/>
              <a:gd name="connsiteY7" fmla="*/ 37513 h 1838325"/>
              <a:gd name="connsiteX8" fmla="*/ 42672 w 762000"/>
              <a:gd name="connsiteY8" fmla="*/ 366 h 183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0" h="1838325">
                <a:moveTo>
                  <a:pt x="42672" y="366"/>
                </a:moveTo>
                <a:lnTo>
                  <a:pt x="737997" y="96092"/>
                </a:lnTo>
                <a:cubicBezTo>
                  <a:pt x="756571" y="98664"/>
                  <a:pt x="770477" y="114570"/>
                  <a:pt x="770477" y="133335"/>
                </a:cubicBezTo>
                <a:lnTo>
                  <a:pt x="770477" y="1713056"/>
                </a:lnTo>
                <a:cubicBezTo>
                  <a:pt x="770477" y="1731820"/>
                  <a:pt x="756666" y="1747727"/>
                  <a:pt x="737997" y="1750299"/>
                </a:cubicBezTo>
                <a:lnTo>
                  <a:pt x="42672" y="1846120"/>
                </a:lnTo>
                <a:cubicBezTo>
                  <a:pt x="20098" y="1849263"/>
                  <a:pt x="0" y="1831737"/>
                  <a:pt x="0" y="1808877"/>
                </a:cubicBezTo>
                <a:lnTo>
                  <a:pt x="0" y="37513"/>
                </a:lnTo>
                <a:cubicBezTo>
                  <a:pt x="0" y="14748"/>
                  <a:pt x="20098" y="-2778"/>
                  <a:pt x="42672" y="366"/>
                </a:cubicBezTo>
                <a:close/>
              </a:path>
            </a:pathLst>
          </a:custGeom>
          <a:gradFill flip="none" rotWithShape="1">
            <a:gsLst>
              <a:gs pos="100000">
                <a:schemeClr val="accent3">
                  <a:alpha val="14000"/>
                </a:schemeClr>
              </a:gs>
              <a:gs pos="0">
                <a:schemeClr val="accent3">
                  <a:alpha val="81000"/>
                </a:schemeClr>
              </a:gs>
            </a:gsLst>
            <a:lin ang="5400000" scaled="0"/>
            <a:tileRect/>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00"/>
              </a:lnSpc>
            </a:pPr>
            <a:r>
              <a:rPr lang="en-US" sz="1200" b="1" dirty="0">
                <a:latin typeface="Montserrat" panose="00000500000000000000" pitchFamily="50" charset="0"/>
              </a:rPr>
              <a:t>Engaged Account</a:t>
            </a:r>
            <a:endParaRPr lang="en-US" sz="1200" b="1" dirty="0">
              <a:solidFill>
                <a:schemeClr val="lt1"/>
              </a:solidFill>
              <a:latin typeface="Montserrat" panose="00000500000000000000" pitchFamily="50" charset="0"/>
            </a:endParaRPr>
          </a:p>
        </p:txBody>
      </p:sp>
      <p:sp>
        <p:nvSpPr>
          <p:cNvPr id="17" name="Freeform: Shape 16">
            <a:extLst>
              <a:ext uri="{FF2B5EF4-FFF2-40B4-BE49-F238E27FC236}">
                <a16:creationId xmlns:a16="http://schemas.microsoft.com/office/drawing/2014/main" id="{B1456FBF-615E-4FD9-8EA8-684D419161BC}"/>
              </a:ext>
            </a:extLst>
          </p:cNvPr>
          <p:cNvSpPr/>
          <p:nvPr/>
        </p:nvSpPr>
        <p:spPr>
          <a:xfrm>
            <a:off x="2654772" y="2649417"/>
            <a:ext cx="1048276" cy="2107403"/>
          </a:xfrm>
          <a:custGeom>
            <a:avLst/>
            <a:gdLst>
              <a:gd name="connsiteX0" fmla="*/ 42672 w 762000"/>
              <a:gd name="connsiteY0" fmla="*/ 366 h 2076450"/>
              <a:gd name="connsiteX1" fmla="*/ 737997 w 762000"/>
              <a:gd name="connsiteY1" fmla="*/ 96092 h 2076450"/>
              <a:gd name="connsiteX2" fmla="*/ 770477 w 762000"/>
              <a:gd name="connsiteY2" fmla="*/ 133335 h 2076450"/>
              <a:gd name="connsiteX3" fmla="*/ 770477 w 762000"/>
              <a:gd name="connsiteY3" fmla="*/ 1946323 h 2076450"/>
              <a:gd name="connsiteX4" fmla="*/ 737997 w 762000"/>
              <a:gd name="connsiteY4" fmla="*/ 1983566 h 2076450"/>
              <a:gd name="connsiteX5" fmla="*/ 42672 w 762000"/>
              <a:gd name="connsiteY5" fmla="*/ 2079292 h 2076450"/>
              <a:gd name="connsiteX6" fmla="*/ 0 w 762000"/>
              <a:gd name="connsiteY6" fmla="*/ 2042049 h 2076450"/>
              <a:gd name="connsiteX7" fmla="*/ 0 w 762000"/>
              <a:gd name="connsiteY7" fmla="*/ 37513 h 2076450"/>
              <a:gd name="connsiteX8" fmla="*/ 42672 w 762000"/>
              <a:gd name="connsiteY8" fmla="*/ 366 h 207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0" h="2076450">
                <a:moveTo>
                  <a:pt x="42672" y="366"/>
                </a:moveTo>
                <a:lnTo>
                  <a:pt x="737997" y="96092"/>
                </a:lnTo>
                <a:cubicBezTo>
                  <a:pt x="756571" y="98664"/>
                  <a:pt x="770477" y="114570"/>
                  <a:pt x="770477" y="133335"/>
                </a:cubicBezTo>
                <a:lnTo>
                  <a:pt x="770477" y="1946323"/>
                </a:lnTo>
                <a:cubicBezTo>
                  <a:pt x="770477" y="1965087"/>
                  <a:pt x="756666" y="1980994"/>
                  <a:pt x="737997" y="1983566"/>
                </a:cubicBezTo>
                <a:lnTo>
                  <a:pt x="42672" y="2079292"/>
                </a:lnTo>
                <a:cubicBezTo>
                  <a:pt x="20098" y="2082435"/>
                  <a:pt x="0" y="2064909"/>
                  <a:pt x="0" y="2042049"/>
                </a:cubicBezTo>
                <a:lnTo>
                  <a:pt x="0" y="37513"/>
                </a:lnTo>
                <a:cubicBezTo>
                  <a:pt x="0" y="14748"/>
                  <a:pt x="20098" y="-2778"/>
                  <a:pt x="42672" y="366"/>
                </a:cubicBezTo>
                <a:close/>
              </a:path>
            </a:pathLst>
          </a:custGeom>
          <a:gradFill flip="none" rotWithShape="1">
            <a:gsLst>
              <a:gs pos="100000">
                <a:schemeClr val="accent3">
                  <a:alpha val="14000"/>
                </a:schemeClr>
              </a:gs>
              <a:gs pos="0">
                <a:schemeClr val="accent3">
                  <a:alpha val="81000"/>
                </a:schemeClr>
              </a:gs>
            </a:gsLst>
            <a:lin ang="5400000" scaled="0"/>
            <a:tileRect/>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00"/>
              </a:lnSpc>
            </a:pPr>
            <a:r>
              <a:rPr lang="en-US" sz="1200" b="1" dirty="0">
                <a:solidFill>
                  <a:schemeClr val="lt1"/>
                </a:solidFill>
                <a:latin typeface="Montserrat" panose="00000500000000000000" pitchFamily="50" charset="0"/>
              </a:rPr>
              <a:t>Target Account List</a:t>
            </a:r>
          </a:p>
        </p:txBody>
      </p:sp>
      <p:sp>
        <p:nvSpPr>
          <p:cNvPr id="3" name="TextBox 2">
            <a:extLst>
              <a:ext uri="{FF2B5EF4-FFF2-40B4-BE49-F238E27FC236}">
                <a16:creationId xmlns:a16="http://schemas.microsoft.com/office/drawing/2014/main" id="{6390E5F9-5736-40AF-9B47-1804AFB5B42F}"/>
              </a:ext>
            </a:extLst>
          </p:cNvPr>
          <p:cNvSpPr txBox="1"/>
          <p:nvPr/>
        </p:nvSpPr>
        <p:spPr>
          <a:xfrm>
            <a:off x="1681971" y="536735"/>
            <a:ext cx="8828058" cy="630942"/>
          </a:xfrm>
          <a:prstGeom prst="rect">
            <a:avLst/>
          </a:prstGeom>
          <a:noFill/>
        </p:spPr>
        <p:txBody>
          <a:bodyPr wrap="none" rtlCol="0">
            <a:spAutoFit/>
          </a:bodyPr>
          <a:lstStyle>
            <a:defPPr>
              <a:defRPr lang="en-US"/>
            </a:defPPr>
            <a:lvl1pPr algn="ctr">
              <a:defRPr sz="3500">
                <a:solidFill>
                  <a:schemeClr val="accent2"/>
                </a:solidFill>
                <a:latin typeface="Montserrat" panose="00000500000000000000" pitchFamily="50" charset="0"/>
              </a:defRPr>
            </a:lvl1pPr>
          </a:lstStyle>
          <a:p>
            <a:r>
              <a:rPr lang="en-US" dirty="0">
                <a:gradFill>
                  <a:gsLst>
                    <a:gs pos="64000">
                      <a:schemeClr val="bg2"/>
                    </a:gs>
                    <a:gs pos="0">
                      <a:schemeClr val="accent4"/>
                    </a:gs>
                  </a:gsLst>
                  <a:path path="circle">
                    <a:fillToRect r="100000" b="100000"/>
                  </a:path>
                </a:gradFill>
              </a:rPr>
              <a:t>THE TOPO ACCOUNT-BASED FUNNEL</a:t>
            </a:r>
          </a:p>
        </p:txBody>
      </p:sp>
      <p:sp>
        <p:nvSpPr>
          <p:cNvPr id="26" name="TextBox 25">
            <a:extLst>
              <a:ext uri="{FF2B5EF4-FFF2-40B4-BE49-F238E27FC236}">
                <a16:creationId xmlns:a16="http://schemas.microsoft.com/office/drawing/2014/main" id="{1C92ABE1-1CBA-4BDC-97DA-E9E87763BC31}"/>
              </a:ext>
            </a:extLst>
          </p:cNvPr>
          <p:cNvSpPr txBox="1"/>
          <p:nvPr/>
        </p:nvSpPr>
        <p:spPr>
          <a:xfrm>
            <a:off x="596900" y="1449718"/>
            <a:ext cx="2790198" cy="792718"/>
          </a:xfrm>
          <a:prstGeom prst="rect">
            <a:avLst/>
          </a:prstGeom>
          <a:noFill/>
        </p:spPr>
        <p:txBody>
          <a:bodyPr wrap="square" rtlCol="0">
            <a:spAutoFit/>
          </a:bodyPr>
          <a:lstStyle/>
          <a:p>
            <a:pPr algn="ctr">
              <a:lnSpc>
                <a:spcPts val="1400"/>
              </a:lnSpc>
            </a:pPr>
            <a:r>
              <a:rPr lang="en-US" sz="900" dirty="0">
                <a:solidFill>
                  <a:schemeClr val="bg1"/>
                </a:solidFill>
                <a:latin typeface="Montserrat" panose="00000500000000000000" pitchFamily="50" charset="0"/>
              </a:rPr>
              <a:t>The Ideal Customer Profile (ICP) identifies the most valuable accounts for the organization to target. A well-defined ICP is imperative to the success of an account-based strategy</a:t>
            </a:r>
          </a:p>
        </p:txBody>
      </p:sp>
      <p:grpSp>
        <p:nvGrpSpPr>
          <p:cNvPr id="4" name="Group 3">
            <a:extLst>
              <a:ext uri="{FF2B5EF4-FFF2-40B4-BE49-F238E27FC236}">
                <a16:creationId xmlns:a16="http://schemas.microsoft.com/office/drawing/2014/main" id="{72174C57-5099-69FB-39D8-E19D5DBE5D71}"/>
              </a:ext>
            </a:extLst>
          </p:cNvPr>
          <p:cNvGrpSpPr/>
          <p:nvPr/>
        </p:nvGrpSpPr>
        <p:grpSpPr>
          <a:xfrm>
            <a:off x="2654772" y="4396458"/>
            <a:ext cx="6883505" cy="688964"/>
            <a:chOff x="2654772" y="4396458"/>
            <a:chExt cx="6883505" cy="688964"/>
          </a:xfrm>
        </p:grpSpPr>
        <p:cxnSp>
          <p:nvCxnSpPr>
            <p:cNvPr id="28" name="Straight Arrow Connector 27">
              <a:extLst>
                <a:ext uri="{FF2B5EF4-FFF2-40B4-BE49-F238E27FC236}">
                  <a16:creationId xmlns:a16="http://schemas.microsoft.com/office/drawing/2014/main" id="{048F4595-9738-4932-9464-B96EF68BFC7D}"/>
                </a:ext>
              </a:extLst>
            </p:cNvPr>
            <p:cNvCxnSpPr>
              <a:cxnSpLocks/>
              <a:stCxn id="29" idx="3"/>
            </p:cNvCxnSpPr>
            <p:nvPr/>
          </p:nvCxnSpPr>
          <p:spPr>
            <a:xfrm flipV="1">
              <a:off x="7686864" y="4396458"/>
              <a:ext cx="1851413" cy="183012"/>
            </a:xfrm>
            <a:prstGeom prst="straightConnector1">
              <a:avLst/>
            </a:prstGeom>
            <a:ln w="12700">
              <a:solidFill>
                <a:schemeClr val="accent3">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4BF7502-48E0-4F46-8C05-A3E570C62B02}"/>
                </a:ext>
              </a:extLst>
            </p:cNvPr>
            <p:cNvSpPr txBox="1"/>
            <p:nvPr/>
          </p:nvSpPr>
          <p:spPr>
            <a:xfrm rot="21252155">
              <a:off x="4498011" y="4610133"/>
              <a:ext cx="3197029" cy="261610"/>
            </a:xfrm>
            <a:prstGeom prst="rect">
              <a:avLst/>
            </a:prstGeom>
            <a:noFill/>
          </p:spPr>
          <p:txBody>
            <a:bodyPr wrap="none" lIns="182880" rIns="182880" rtlCol="0">
              <a:spAutoFit/>
            </a:bodyPr>
            <a:lstStyle/>
            <a:p>
              <a:pPr algn="ctr"/>
              <a:r>
                <a:rPr lang="en-US" sz="1100" b="1" dirty="0">
                  <a:solidFill>
                    <a:schemeClr val="accent3"/>
                  </a:solidFill>
                  <a:latin typeface="Montserrat" panose="00000500000000000000" pitchFamily="50" charset="0"/>
                </a:rPr>
                <a:t>ACCOUNT ENGAGEMENT SCORE (AES)</a:t>
              </a:r>
            </a:p>
          </p:txBody>
        </p:sp>
        <p:cxnSp>
          <p:nvCxnSpPr>
            <p:cNvPr id="31" name="Straight Arrow Connector 30">
              <a:extLst>
                <a:ext uri="{FF2B5EF4-FFF2-40B4-BE49-F238E27FC236}">
                  <a16:creationId xmlns:a16="http://schemas.microsoft.com/office/drawing/2014/main" id="{40D1381C-CF49-44F8-8F74-93E224BAC154}"/>
                </a:ext>
              </a:extLst>
            </p:cNvPr>
            <p:cNvCxnSpPr>
              <a:cxnSpLocks/>
              <a:endCxn id="29" idx="1"/>
            </p:cNvCxnSpPr>
            <p:nvPr/>
          </p:nvCxnSpPr>
          <p:spPr>
            <a:xfrm flipV="1">
              <a:off x="2654772" y="4902406"/>
              <a:ext cx="1851415" cy="183016"/>
            </a:xfrm>
            <a:prstGeom prst="straightConnector1">
              <a:avLst/>
            </a:prstGeom>
            <a:ln w="12700">
              <a:solidFill>
                <a:schemeClr val="accent3">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CDF4BDF-AD90-0A48-EC7D-79912F856683}"/>
              </a:ext>
            </a:extLst>
          </p:cNvPr>
          <p:cNvGrpSpPr/>
          <p:nvPr/>
        </p:nvGrpSpPr>
        <p:grpSpPr>
          <a:xfrm>
            <a:off x="4348981" y="2468008"/>
            <a:ext cx="4658803" cy="823108"/>
            <a:chOff x="4348981" y="2468008"/>
            <a:chExt cx="4658803" cy="823108"/>
          </a:xfrm>
        </p:grpSpPr>
        <p:cxnSp>
          <p:nvCxnSpPr>
            <p:cNvPr id="42" name="Connector: Elbow 41">
              <a:extLst>
                <a:ext uri="{FF2B5EF4-FFF2-40B4-BE49-F238E27FC236}">
                  <a16:creationId xmlns:a16="http://schemas.microsoft.com/office/drawing/2014/main" id="{F6FBF818-A706-4BEE-A49B-AA8BCF931D0B}"/>
                </a:ext>
              </a:extLst>
            </p:cNvPr>
            <p:cNvCxnSpPr>
              <a:cxnSpLocks/>
            </p:cNvCxnSpPr>
            <p:nvPr/>
          </p:nvCxnSpPr>
          <p:spPr>
            <a:xfrm rot="16200000" flipV="1">
              <a:off x="6443433" y="726764"/>
              <a:ext cx="469900" cy="4658803"/>
            </a:xfrm>
            <a:prstGeom prst="bentConnector3">
              <a:avLst>
                <a:gd name="adj1" fmla="val 193713"/>
              </a:avLst>
            </a:prstGeom>
            <a:ln w="12700">
              <a:solidFill>
                <a:schemeClr val="accent3">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19C6C84-FD18-434B-88DE-78B4A4242EA8}"/>
                </a:ext>
              </a:extLst>
            </p:cNvPr>
            <p:cNvSpPr txBox="1"/>
            <p:nvPr/>
          </p:nvSpPr>
          <p:spPr>
            <a:xfrm>
              <a:off x="6049686" y="2468008"/>
              <a:ext cx="1257395" cy="261610"/>
            </a:xfrm>
            <a:prstGeom prst="rect">
              <a:avLst/>
            </a:prstGeom>
            <a:noFill/>
          </p:spPr>
          <p:txBody>
            <a:bodyPr wrap="none" lIns="182880" rIns="182880" rtlCol="0">
              <a:spAutoFit/>
            </a:bodyPr>
            <a:lstStyle/>
            <a:p>
              <a:pPr algn="ctr"/>
              <a:r>
                <a:rPr lang="en-US" sz="1100" b="1" dirty="0">
                  <a:solidFill>
                    <a:schemeClr val="accent3"/>
                  </a:solidFill>
                  <a:latin typeface="Montserrat" panose="00000500000000000000" pitchFamily="50" charset="0"/>
                </a:rPr>
                <a:t>EXPANSION</a:t>
              </a:r>
            </a:p>
          </p:txBody>
        </p:sp>
      </p:grpSp>
      <p:sp>
        <p:nvSpPr>
          <p:cNvPr id="46" name="TextBox 45">
            <a:extLst>
              <a:ext uri="{FF2B5EF4-FFF2-40B4-BE49-F238E27FC236}">
                <a16:creationId xmlns:a16="http://schemas.microsoft.com/office/drawing/2014/main" id="{F35CD499-2821-4C34-AE18-BEB01B29B709}"/>
              </a:ext>
            </a:extLst>
          </p:cNvPr>
          <p:cNvSpPr txBox="1"/>
          <p:nvPr/>
        </p:nvSpPr>
        <p:spPr>
          <a:xfrm>
            <a:off x="4867813" y="1449718"/>
            <a:ext cx="3610526" cy="792718"/>
          </a:xfrm>
          <a:prstGeom prst="rect">
            <a:avLst/>
          </a:prstGeom>
          <a:noFill/>
        </p:spPr>
        <p:txBody>
          <a:bodyPr wrap="square" rtlCol="0">
            <a:spAutoFit/>
          </a:bodyPr>
          <a:lstStyle/>
          <a:p>
            <a:pPr algn="ctr">
              <a:lnSpc>
                <a:spcPts val="1400"/>
              </a:lnSpc>
            </a:pPr>
            <a:r>
              <a:rPr lang="en-US" sz="900" dirty="0">
                <a:solidFill>
                  <a:schemeClr val="bg1"/>
                </a:solidFill>
                <a:latin typeface="Montserrat" panose="00000500000000000000" pitchFamily="50" charset="0"/>
              </a:rPr>
              <a:t>Account expansion is a critical part of an account-based strategy and should align to the same account-based milestones as acquiring net new customers, even though the underlying activities are unique</a:t>
            </a:r>
          </a:p>
        </p:txBody>
      </p:sp>
      <p:sp>
        <p:nvSpPr>
          <p:cNvPr id="47" name="TextBox 46">
            <a:extLst>
              <a:ext uri="{FF2B5EF4-FFF2-40B4-BE49-F238E27FC236}">
                <a16:creationId xmlns:a16="http://schemas.microsoft.com/office/drawing/2014/main" id="{68B10FA6-B7AF-49E8-80C2-0F8318940DEE}"/>
              </a:ext>
            </a:extLst>
          </p:cNvPr>
          <p:cNvSpPr txBox="1"/>
          <p:nvPr/>
        </p:nvSpPr>
        <p:spPr>
          <a:xfrm>
            <a:off x="9309343" y="1449718"/>
            <a:ext cx="1781320" cy="792718"/>
          </a:xfrm>
          <a:prstGeom prst="rect">
            <a:avLst/>
          </a:prstGeom>
          <a:noFill/>
        </p:spPr>
        <p:txBody>
          <a:bodyPr wrap="square" rtlCol="0">
            <a:spAutoFit/>
          </a:bodyPr>
          <a:lstStyle/>
          <a:p>
            <a:pPr algn="ctr">
              <a:lnSpc>
                <a:spcPts val="1400"/>
              </a:lnSpc>
            </a:pPr>
            <a:r>
              <a:rPr lang="en-US" sz="900" dirty="0">
                <a:solidFill>
                  <a:schemeClr val="bg1"/>
                </a:solidFill>
                <a:latin typeface="Montserrat" panose="00000500000000000000" pitchFamily="50" charset="0"/>
              </a:rPr>
              <a:t>The ultimate impact of an account-based strategy is significantly higher customer lifetime value</a:t>
            </a:r>
          </a:p>
        </p:txBody>
      </p:sp>
      <p:cxnSp>
        <p:nvCxnSpPr>
          <p:cNvPr id="48" name="Straight Arrow Connector 47">
            <a:extLst>
              <a:ext uri="{FF2B5EF4-FFF2-40B4-BE49-F238E27FC236}">
                <a16:creationId xmlns:a16="http://schemas.microsoft.com/office/drawing/2014/main" id="{FECA68F0-3590-49BC-B623-C814E29F1FE6}"/>
              </a:ext>
            </a:extLst>
          </p:cNvPr>
          <p:cNvCxnSpPr>
            <a:cxnSpLocks/>
            <a:stCxn id="26" idx="2"/>
          </p:cNvCxnSpPr>
          <p:nvPr/>
        </p:nvCxnSpPr>
        <p:spPr>
          <a:xfrm>
            <a:off x="1991999" y="2242436"/>
            <a:ext cx="0" cy="283051"/>
          </a:xfrm>
          <a:prstGeom prst="straightConnector1">
            <a:avLst/>
          </a:prstGeom>
          <a:ln w="12700">
            <a:solidFill>
              <a:schemeClr val="accent3">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FE41765-D94B-434B-BEE1-04464E062D24}"/>
              </a:ext>
            </a:extLst>
          </p:cNvPr>
          <p:cNvCxnSpPr>
            <a:cxnSpLocks/>
          </p:cNvCxnSpPr>
          <p:nvPr/>
        </p:nvCxnSpPr>
        <p:spPr>
          <a:xfrm>
            <a:off x="10200003" y="2242436"/>
            <a:ext cx="0" cy="905341"/>
          </a:xfrm>
          <a:prstGeom prst="straightConnector1">
            <a:avLst/>
          </a:prstGeom>
          <a:ln w="12700">
            <a:solidFill>
              <a:schemeClr val="accent3">
                <a:alpha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AE7AB464-8BFD-DFBD-3E2D-D92D5B4E2E4A}"/>
              </a:ext>
            </a:extLst>
          </p:cNvPr>
          <p:cNvGrpSpPr/>
          <p:nvPr/>
        </p:nvGrpSpPr>
        <p:grpSpPr>
          <a:xfrm>
            <a:off x="1435102" y="2525487"/>
            <a:ext cx="1291287" cy="2349078"/>
            <a:chOff x="1435102" y="2525487"/>
            <a:chExt cx="1291287" cy="2349078"/>
          </a:xfrm>
        </p:grpSpPr>
        <p:sp>
          <p:nvSpPr>
            <p:cNvPr id="16" name="Freeform: Shape 15">
              <a:extLst>
                <a:ext uri="{FF2B5EF4-FFF2-40B4-BE49-F238E27FC236}">
                  <a16:creationId xmlns:a16="http://schemas.microsoft.com/office/drawing/2014/main" id="{9E04C0F0-3BE2-44A9-BE11-DE44ADA02B77}"/>
                </a:ext>
              </a:extLst>
            </p:cNvPr>
            <p:cNvSpPr/>
            <p:nvPr/>
          </p:nvSpPr>
          <p:spPr>
            <a:xfrm>
              <a:off x="1435102" y="2525487"/>
              <a:ext cx="1113794" cy="2349078"/>
            </a:xfrm>
            <a:custGeom>
              <a:avLst/>
              <a:gdLst>
                <a:gd name="connsiteX0" fmla="*/ 42672 w 809625"/>
                <a:gd name="connsiteY0" fmla="*/ 366 h 2314575"/>
                <a:gd name="connsiteX1" fmla="*/ 777907 w 809625"/>
                <a:gd name="connsiteY1" fmla="*/ 101616 h 2314575"/>
                <a:gd name="connsiteX2" fmla="*/ 810387 w 809625"/>
                <a:gd name="connsiteY2" fmla="*/ 138859 h 2314575"/>
                <a:gd name="connsiteX3" fmla="*/ 810387 w 809625"/>
                <a:gd name="connsiteY3" fmla="*/ 2185020 h 2314575"/>
                <a:gd name="connsiteX4" fmla="*/ 777907 w 809625"/>
                <a:gd name="connsiteY4" fmla="*/ 2222262 h 2314575"/>
                <a:gd name="connsiteX5" fmla="*/ 42672 w 809625"/>
                <a:gd name="connsiteY5" fmla="*/ 2323513 h 2314575"/>
                <a:gd name="connsiteX6" fmla="*/ 0 w 809625"/>
                <a:gd name="connsiteY6" fmla="*/ 2286270 h 2314575"/>
                <a:gd name="connsiteX7" fmla="*/ 0 w 809625"/>
                <a:gd name="connsiteY7" fmla="*/ 37513 h 2314575"/>
                <a:gd name="connsiteX8" fmla="*/ 42672 w 809625"/>
                <a:gd name="connsiteY8" fmla="*/ 36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2314575">
                  <a:moveTo>
                    <a:pt x="42672" y="366"/>
                  </a:moveTo>
                  <a:lnTo>
                    <a:pt x="777907" y="101616"/>
                  </a:lnTo>
                  <a:cubicBezTo>
                    <a:pt x="796481" y="104188"/>
                    <a:pt x="810387" y="120095"/>
                    <a:pt x="810387" y="138859"/>
                  </a:cubicBezTo>
                  <a:lnTo>
                    <a:pt x="810387" y="2185020"/>
                  </a:lnTo>
                  <a:cubicBezTo>
                    <a:pt x="810387" y="2203784"/>
                    <a:pt x="796576" y="2219691"/>
                    <a:pt x="777907" y="2222262"/>
                  </a:cubicBezTo>
                  <a:lnTo>
                    <a:pt x="42672" y="2323513"/>
                  </a:lnTo>
                  <a:cubicBezTo>
                    <a:pt x="20098" y="2326657"/>
                    <a:pt x="0" y="2309130"/>
                    <a:pt x="0" y="2286270"/>
                  </a:cubicBezTo>
                  <a:lnTo>
                    <a:pt x="0" y="37513"/>
                  </a:lnTo>
                  <a:cubicBezTo>
                    <a:pt x="0" y="14748"/>
                    <a:pt x="20098" y="-2778"/>
                    <a:pt x="42672" y="366"/>
                  </a:cubicBezTo>
                  <a:close/>
                </a:path>
              </a:pathLst>
            </a:custGeom>
            <a:gradFill flip="none" rotWithShape="1">
              <a:gsLst>
                <a:gs pos="100000">
                  <a:schemeClr val="accent1">
                    <a:lumMod val="50000"/>
                    <a:lumOff val="50000"/>
                    <a:alpha val="15000"/>
                  </a:schemeClr>
                </a:gs>
                <a:gs pos="0">
                  <a:schemeClr val="accent1">
                    <a:lumMod val="25000"/>
                    <a:lumOff val="75000"/>
                  </a:schemeClr>
                </a:gs>
              </a:gsLst>
              <a:lin ang="5400000" scaled="0"/>
              <a:tileRect/>
            </a:gra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00"/>
                </a:lnSpc>
              </a:pPr>
              <a:r>
                <a:rPr lang="en-US" sz="1200" b="1" dirty="0">
                  <a:solidFill>
                    <a:schemeClr val="accent1">
                      <a:lumMod val="10000"/>
                      <a:lumOff val="90000"/>
                    </a:schemeClr>
                  </a:solidFill>
                  <a:latin typeface="Montserrat" panose="00000500000000000000" pitchFamily="50" charset="0"/>
                </a:rPr>
                <a:t>Ideal Customer Profile</a:t>
              </a:r>
            </a:p>
          </p:txBody>
        </p:sp>
        <p:sp>
          <p:nvSpPr>
            <p:cNvPr id="53" name="Isosceles Triangle 52">
              <a:extLst>
                <a:ext uri="{FF2B5EF4-FFF2-40B4-BE49-F238E27FC236}">
                  <a16:creationId xmlns:a16="http://schemas.microsoft.com/office/drawing/2014/main" id="{B7C8A0BF-9612-4EF0-88DE-8DAB6ACAC7FD}"/>
                </a:ext>
              </a:extLst>
            </p:cNvPr>
            <p:cNvSpPr/>
            <p:nvPr/>
          </p:nvSpPr>
          <p:spPr>
            <a:xfrm rot="5400000">
              <a:off x="2424792" y="3611279"/>
              <a:ext cx="425702" cy="177493"/>
            </a:xfrm>
            <a:prstGeom prst="triangle">
              <a:avLst/>
            </a:prstGeom>
            <a:gradFill flip="none" rotWithShape="1">
              <a:gsLst>
                <a:gs pos="100000">
                  <a:schemeClr val="accent1">
                    <a:lumMod val="50000"/>
                    <a:lumOff val="50000"/>
                    <a:alpha val="15000"/>
                  </a:schemeClr>
                </a:gs>
                <a:gs pos="0">
                  <a:schemeClr val="accent1">
                    <a:lumMod val="25000"/>
                    <a:lumOff val="75000"/>
                  </a:schemeClr>
                </a:gs>
              </a:gsLst>
              <a:lin ang="5400000" scaled="0"/>
              <a:tileRect/>
            </a:gra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800"/>
                </a:lnSpc>
              </a:pPr>
              <a:endParaRPr lang="en-US" sz="1200" b="1">
                <a:solidFill>
                  <a:schemeClr val="accent1">
                    <a:lumMod val="10000"/>
                    <a:lumOff val="90000"/>
                  </a:schemeClr>
                </a:solidFill>
                <a:latin typeface="Montserrat" panose="00000500000000000000" pitchFamily="50" charset="0"/>
              </a:endParaRPr>
            </a:p>
          </p:txBody>
        </p:sp>
      </p:grpSp>
      <p:sp>
        <p:nvSpPr>
          <p:cNvPr id="55" name="TextBox 54">
            <a:extLst>
              <a:ext uri="{FF2B5EF4-FFF2-40B4-BE49-F238E27FC236}">
                <a16:creationId xmlns:a16="http://schemas.microsoft.com/office/drawing/2014/main" id="{479D3C5B-FA02-4EC7-9F41-BB16A0A17FA6}"/>
              </a:ext>
            </a:extLst>
          </p:cNvPr>
          <p:cNvSpPr txBox="1"/>
          <p:nvPr/>
        </p:nvSpPr>
        <p:spPr>
          <a:xfrm>
            <a:off x="2197100" y="5411709"/>
            <a:ext cx="3012156" cy="792718"/>
          </a:xfrm>
          <a:prstGeom prst="rect">
            <a:avLst/>
          </a:prstGeom>
          <a:noFill/>
        </p:spPr>
        <p:txBody>
          <a:bodyPr wrap="square" rtlCol="0">
            <a:spAutoFit/>
          </a:bodyPr>
          <a:lstStyle/>
          <a:p>
            <a:pPr algn="ctr">
              <a:lnSpc>
                <a:spcPts val="1400"/>
              </a:lnSpc>
            </a:pPr>
            <a:r>
              <a:rPr lang="en-US" sz="900" dirty="0">
                <a:solidFill>
                  <a:schemeClr val="bg1"/>
                </a:solidFill>
                <a:latin typeface="Montserrat" panose="00000500000000000000" pitchFamily="50" charset="0"/>
              </a:rPr>
              <a:t>The Account Engagement Score is the definitive measure of an account’s interactions with an organization, including marketing, sales-development, sales and customer success.</a:t>
            </a:r>
          </a:p>
        </p:txBody>
      </p:sp>
      <p:cxnSp>
        <p:nvCxnSpPr>
          <p:cNvPr id="56" name="Straight Arrow Connector 55">
            <a:extLst>
              <a:ext uri="{FF2B5EF4-FFF2-40B4-BE49-F238E27FC236}">
                <a16:creationId xmlns:a16="http://schemas.microsoft.com/office/drawing/2014/main" id="{78F0CBEF-83B5-4A81-95C4-4457A238F6F5}"/>
              </a:ext>
            </a:extLst>
          </p:cNvPr>
          <p:cNvCxnSpPr>
            <a:cxnSpLocks/>
            <a:stCxn id="55" idx="0"/>
          </p:cNvCxnSpPr>
          <p:nvPr/>
        </p:nvCxnSpPr>
        <p:spPr>
          <a:xfrm flipV="1">
            <a:off x="3703178" y="5032543"/>
            <a:ext cx="0" cy="379166"/>
          </a:xfrm>
          <a:prstGeom prst="straightConnector1">
            <a:avLst/>
          </a:prstGeom>
          <a:ln w="12700">
            <a:solidFill>
              <a:schemeClr val="accent3">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348FEA6A-AC3D-40C8-A1FD-7E7460660CA8}"/>
              </a:ext>
            </a:extLst>
          </p:cNvPr>
          <p:cNvSpPr txBox="1"/>
          <p:nvPr/>
        </p:nvSpPr>
        <p:spPr>
          <a:xfrm>
            <a:off x="6514459" y="5411709"/>
            <a:ext cx="3012156" cy="972254"/>
          </a:xfrm>
          <a:prstGeom prst="rect">
            <a:avLst/>
          </a:prstGeom>
          <a:noFill/>
        </p:spPr>
        <p:txBody>
          <a:bodyPr wrap="square" rtlCol="0">
            <a:spAutoFit/>
          </a:bodyPr>
          <a:lstStyle/>
          <a:p>
            <a:pPr algn="ctr">
              <a:lnSpc>
                <a:spcPts val="1400"/>
              </a:lnSpc>
            </a:pPr>
            <a:r>
              <a:rPr lang="en-US" sz="900" dirty="0">
                <a:solidFill>
                  <a:schemeClr val="bg1"/>
                </a:solidFill>
                <a:latin typeface="Montserrat" panose="00000500000000000000" pitchFamily="50" charset="0"/>
              </a:rPr>
              <a:t>The Target Account Pipeline (TAP) is the value of all opportunities created with your target accounts. TAP replaces earlier-stage metrics as the primary way to measure the success of marketing and sales development.</a:t>
            </a:r>
          </a:p>
        </p:txBody>
      </p:sp>
      <p:cxnSp>
        <p:nvCxnSpPr>
          <p:cNvPr id="62" name="Straight Arrow Connector 61">
            <a:extLst>
              <a:ext uri="{FF2B5EF4-FFF2-40B4-BE49-F238E27FC236}">
                <a16:creationId xmlns:a16="http://schemas.microsoft.com/office/drawing/2014/main" id="{FF5F5CF4-4F5F-4F49-9566-7D57FB81731A}"/>
              </a:ext>
            </a:extLst>
          </p:cNvPr>
          <p:cNvCxnSpPr>
            <a:cxnSpLocks/>
            <a:stCxn id="61" idx="0"/>
          </p:cNvCxnSpPr>
          <p:nvPr/>
        </p:nvCxnSpPr>
        <p:spPr>
          <a:xfrm flipV="1">
            <a:off x="8020537" y="4259481"/>
            <a:ext cx="0" cy="1152228"/>
          </a:xfrm>
          <a:prstGeom prst="straightConnector1">
            <a:avLst/>
          </a:prstGeom>
          <a:ln w="12700">
            <a:solidFill>
              <a:schemeClr val="accent3">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6BAC5EA-20C4-4499-8346-91334D68F477}"/>
              </a:ext>
            </a:extLst>
          </p:cNvPr>
          <p:cNvSpPr txBox="1"/>
          <p:nvPr/>
        </p:nvSpPr>
        <p:spPr>
          <a:xfrm>
            <a:off x="3759673" y="5032543"/>
            <a:ext cx="1224630" cy="254109"/>
          </a:xfrm>
          <a:prstGeom prst="rect">
            <a:avLst/>
          </a:prstGeom>
          <a:noFill/>
        </p:spPr>
        <p:txBody>
          <a:bodyPr wrap="square" rtlCol="0">
            <a:spAutoFit/>
          </a:bodyPr>
          <a:lstStyle/>
          <a:p>
            <a:pPr algn="ctr">
              <a:lnSpc>
                <a:spcPts val="1400"/>
              </a:lnSpc>
            </a:pPr>
            <a:r>
              <a:rPr lang="en-US" sz="900" dirty="0">
                <a:solidFill>
                  <a:schemeClr val="bg1"/>
                </a:solidFill>
                <a:latin typeface="Montserrat" panose="00000500000000000000" pitchFamily="50" charset="0"/>
              </a:rPr>
              <a:t>Minimum AES</a:t>
            </a:r>
          </a:p>
        </p:txBody>
      </p:sp>
      <p:cxnSp>
        <p:nvCxnSpPr>
          <p:cNvPr id="65" name="Straight Arrow Connector 64">
            <a:extLst>
              <a:ext uri="{FF2B5EF4-FFF2-40B4-BE49-F238E27FC236}">
                <a16:creationId xmlns:a16="http://schemas.microsoft.com/office/drawing/2014/main" id="{99A5F2F1-84B0-4BAB-AB7A-F8A926643AA4}"/>
              </a:ext>
            </a:extLst>
          </p:cNvPr>
          <p:cNvCxnSpPr>
            <a:cxnSpLocks/>
            <a:stCxn id="64" idx="0"/>
          </p:cNvCxnSpPr>
          <p:nvPr/>
        </p:nvCxnSpPr>
        <p:spPr>
          <a:xfrm flipV="1">
            <a:off x="4371988" y="4579470"/>
            <a:ext cx="0" cy="453073"/>
          </a:xfrm>
          <a:prstGeom prst="straightConnector1">
            <a:avLst/>
          </a:prstGeom>
          <a:ln w="12700">
            <a:solidFill>
              <a:schemeClr val="accent3">
                <a:alpha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93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0" fill="hold"/>
                                        <p:tgtEl>
                                          <p:spTgt spid="2"/>
                                        </p:tgtEl>
                                        <p:attrNameLst>
                                          <p:attrName>ppt_x</p:attrName>
                                        </p:attrNameLst>
                                      </p:cBhvr>
                                      <p:tavLst>
                                        <p:tav tm="0">
                                          <p:val>
                                            <p:strVal val="0-#ppt_w/2"/>
                                          </p:val>
                                        </p:tav>
                                        <p:tav tm="100000">
                                          <p:val>
                                            <p:strVal val="#ppt_x"/>
                                          </p:val>
                                        </p:tav>
                                      </p:tavLst>
                                    </p:anim>
                                    <p:anim calcmode="lin" valueType="num">
                                      <p:cBhvr additive="base">
                                        <p:cTn id="8" dur="3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5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3000" fill="hold"/>
                                        <p:tgtEl>
                                          <p:spTgt spid="17"/>
                                        </p:tgtEl>
                                        <p:attrNameLst>
                                          <p:attrName>ppt_x</p:attrName>
                                        </p:attrNameLst>
                                      </p:cBhvr>
                                      <p:tavLst>
                                        <p:tav tm="0">
                                          <p:val>
                                            <p:strVal val="0-#ppt_w/2"/>
                                          </p:val>
                                        </p:tav>
                                        <p:tav tm="100000">
                                          <p:val>
                                            <p:strVal val="#ppt_x"/>
                                          </p:val>
                                        </p:tav>
                                      </p:tavLst>
                                    </p:anim>
                                    <p:anim calcmode="lin" valueType="num">
                                      <p:cBhvr additive="base">
                                        <p:cTn id="12" dur="30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decel="5000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3000" fill="hold"/>
                                        <p:tgtEl>
                                          <p:spTgt spid="18"/>
                                        </p:tgtEl>
                                        <p:attrNameLst>
                                          <p:attrName>ppt_x</p:attrName>
                                        </p:attrNameLst>
                                      </p:cBhvr>
                                      <p:tavLst>
                                        <p:tav tm="0">
                                          <p:val>
                                            <p:strVal val="0-#ppt_w/2"/>
                                          </p:val>
                                        </p:tav>
                                        <p:tav tm="100000">
                                          <p:val>
                                            <p:strVal val="#ppt_x"/>
                                          </p:val>
                                        </p:tav>
                                      </p:tavLst>
                                    </p:anim>
                                    <p:anim calcmode="lin" valueType="num">
                                      <p:cBhvr additive="base">
                                        <p:cTn id="16" dur="3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decel="5000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3000" fill="hold"/>
                                        <p:tgtEl>
                                          <p:spTgt spid="19"/>
                                        </p:tgtEl>
                                        <p:attrNameLst>
                                          <p:attrName>ppt_x</p:attrName>
                                        </p:attrNameLst>
                                      </p:cBhvr>
                                      <p:tavLst>
                                        <p:tav tm="0">
                                          <p:val>
                                            <p:strVal val="0-#ppt_w/2"/>
                                          </p:val>
                                        </p:tav>
                                        <p:tav tm="100000">
                                          <p:val>
                                            <p:strVal val="#ppt_x"/>
                                          </p:val>
                                        </p:tav>
                                      </p:tavLst>
                                    </p:anim>
                                    <p:anim calcmode="lin" valueType="num">
                                      <p:cBhvr additive="base">
                                        <p:cTn id="20" dur="3000" fill="hold"/>
                                        <p:tgtEl>
                                          <p:spTgt spid="19"/>
                                        </p:tgtEl>
                                        <p:attrNameLst>
                                          <p:attrName>ppt_y</p:attrName>
                                        </p:attrNameLst>
                                      </p:cBhvr>
                                      <p:tavLst>
                                        <p:tav tm="0">
                                          <p:val>
                                            <p:strVal val="#ppt_y"/>
                                          </p:val>
                                        </p:tav>
                                        <p:tav tm="100000">
                                          <p:val>
                                            <p:strVal val="#ppt_y"/>
                                          </p:val>
                                        </p:tav>
                                      </p:tavLst>
                                    </p:anim>
                                  </p:childTnLst>
                                </p:cTn>
                              </p:par>
                              <p:par>
                                <p:cTn id="21" presetID="2" presetClass="entr" presetSubtype="8" decel="5000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3000" fill="hold"/>
                                        <p:tgtEl>
                                          <p:spTgt spid="20"/>
                                        </p:tgtEl>
                                        <p:attrNameLst>
                                          <p:attrName>ppt_x</p:attrName>
                                        </p:attrNameLst>
                                      </p:cBhvr>
                                      <p:tavLst>
                                        <p:tav tm="0">
                                          <p:val>
                                            <p:strVal val="0-#ppt_w/2"/>
                                          </p:val>
                                        </p:tav>
                                        <p:tav tm="100000">
                                          <p:val>
                                            <p:strVal val="#ppt_x"/>
                                          </p:val>
                                        </p:tav>
                                      </p:tavLst>
                                    </p:anim>
                                    <p:anim calcmode="lin" valueType="num">
                                      <p:cBhvr additive="base">
                                        <p:cTn id="24" dur="3000" fill="hold"/>
                                        <p:tgtEl>
                                          <p:spTgt spid="20"/>
                                        </p:tgtEl>
                                        <p:attrNameLst>
                                          <p:attrName>ppt_y</p:attrName>
                                        </p:attrNameLst>
                                      </p:cBhvr>
                                      <p:tavLst>
                                        <p:tav tm="0">
                                          <p:val>
                                            <p:strVal val="#ppt_y"/>
                                          </p:val>
                                        </p:tav>
                                        <p:tav tm="100000">
                                          <p:val>
                                            <p:strVal val="#ppt_y"/>
                                          </p:val>
                                        </p:tav>
                                      </p:tavLst>
                                    </p:anim>
                                  </p:childTnLst>
                                </p:cTn>
                              </p:par>
                              <p:par>
                                <p:cTn id="25" presetID="2" presetClass="entr" presetSubtype="8" decel="5000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3000" fill="hold"/>
                                        <p:tgtEl>
                                          <p:spTgt spid="21"/>
                                        </p:tgtEl>
                                        <p:attrNameLst>
                                          <p:attrName>ppt_x</p:attrName>
                                        </p:attrNameLst>
                                      </p:cBhvr>
                                      <p:tavLst>
                                        <p:tav tm="0">
                                          <p:val>
                                            <p:strVal val="0-#ppt_w/2"/>
                                          </p:val>
                                        </p:tav>
                                        <p:tav tm="100000">
                                          <p:val>
                                            <p:strVal val="#ppt_x"/>
                                          </p:val>
                                        </p:tav>
                                      </p:tavLst>
                                    </p:anim>
                                    <p:anim calcmode="lin" valueType="num">
                                      <p:cBhvr additive="base">
                                        <p:cTn id="28" dur="30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8" decel="5000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3000" fill="hold"/>
                                        <p:tgtEl>
                                          <p:spTgt spid="22"/>
                                        </p:tgtEl>
                                        <p:attrNameLst>
                                          <p:attrName>ppt_x</p:attrName>
                                        </p:attrNameLst>
                                      </p:cBhvr>
                                      <p:tavLst>
                                        <p:tav tm="0">
                                          <p:val>
                                            <p:strVal val="0-#ppt_w/2"/>
                                          </p:val>
                                        </p:tav>
                                        <p:tav tm="100000">
                                          <p:val>
                                            <p:strVal val="#ppt_x"/>
                                          </p:val>
                                        </p:tav>
                                      </p:tavLst>
                                    </p:anim>
                                    <p:anim calcmode="lin" valueType="num">
                                      <p:cBhvr additive="base">
                                        <p:cTn id="32" dur="3000" fill="hold"/>
                                        <p:tgtEl>
                                          <p:spTgt spid="22"/>
                                        </p:tgtEl>
                                        <p:attrNameLst>
                                          <p:attrName>ppt_y</p:attrName>
                                        </p:attrNameLst>
                                      </p:cBhvr>
                                      <p:tavLst>
                                        <p:tav tm="0">
                                          <p:val>
                                            <p:strVal val="#ppt_y"/>
                                          </p:val>
                                        </p:tav>
                                        <p:tav tm="100000">
                                          <p:val>
                                            <p:strVal val="#ppt_y"/>
                                          </p:val>
                                        </p:tav>
                                      </p:tavLst>
                                    </p:anim>
                                  </p:childTnLst>
                                </p:cTn>
                              </p:par>
                              <p:par>
                                <p:cTn id="33" presetID="2" presetClass="entr" presetSubtype="8" decel="5000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3000" fill="hold"/>
                                        <p:tgtEl>
                                          <p:spTgt spid="23"/>
                                        </p:tgtEl>
                                        <p:attrNameLst>
                                          <p:attrName>ppt_x</p:attrName>
                                        </p:attrNameLst>
                                      </p:cBhvr>
                                      <p:tavLst>
                                        <p:tav tm="0">
                                          <p:val>
                                            <p:strVal val="0-#ppt_w/2"/>
                                          </p:val>
                                        </p:tav>
                                        <p:tav tm="100000">
                                          <p:val>
                                            <p:strVal val="#ppt_x"/>
                                          </p:val>
                                        </p:tav>
                                      </p:tavLst>
                                    </p:anim>
                                    <p:anim calcmode="lin" valueType="num">
                                      <p:cBhvr additive="base">
                                        <p:cTn id="36" dur="3000" fill="hold"/>
                                        <p:tgtEl>
                                          <p:spTgt spid="23"/>
                                        </p:tgtEl>
                                        <p:attrNameLst>
                                          <p:attrName>ppt_y</p:attrName>
                                        </p:attrNameLst>
                                      </p:cBhvr>
                                      <p:tavLst>
                                        <p:tav tm="0">
                                          <p:val>
                                            <p:strVal val="#ppt_y"/>
                                          </p:val>
                                        </p:tav>
                                        <p:tav tm="100000">
                                          <p:val>
                                            <p:strVal val="#ppt_y"/>
                                          </p:val>
                                        </p:tav>
                                      </p:tavLst>
                                    </p:anim>
                                  </p:childTnLst>
                                </p:cTn>
                              </p:par>
                              <p:par>
                                <p:cTn id="37" presetID="22" presetClass="entr" presetSubtype="8" fill="hold" nodeType="withEffect">
                                  <p:stCondLst>
                                    <p:cond delay="250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1500"/>
                                        <p:tgtEl>
                                          <p:spTgt spid="4"/>
                                        </p:tgtEl>
                                      </p:cBhvr>
                                    </p:animEffect>
                                  </p:childTnLst>
                                </p:cTn>
                              </p:par>
                              <p:par>
                                <p:cTn id="40" presetID="22" presetClass="entr" presetSubtype="2" fill="hold" nodeType="withEffect">
                                  <p:stCondLst>
                                    <p:cond delay="2500"/>
                                  </p:stCondLst>
                                  <p:childTnLst>
                                    <p:set>
                                      <p:cBhvr>
                                        <p:cTn id="41" dur="1" fill="hold">
                                          <p:stCondLst>
                                            <p:cond delay="0"/>
                                          </p:stCondLst>
                                        </p:cTn>
                                        <p:tgtEl>
                                          <p:spTgt spid="5"/>
                                        </p:tgtEl>
                                        <p:attrNameLst>
                                          <p:attrName>style.visibility</p:attrName>
                                        </p:attrNameLst>
                                      </p:cBhvr>
                                      <p:to>
                                        <p:strVal val="visible"/>
                                      </p:to>
                                    </p:set>
                                    <p:animEffect transition="in" filter="wipe(right)">
                                      <p:cBhvr>
                                        <p:cTn id="42" dur="1500"/>
                                        <p:tgtEl>
                                          <p:spTgt spid="5"/>
                                        </p:tgtEl>
                                      </p:cBhvr>
                                    </p:animEffect>
                                  </p:childTnLst>
                                </p:cTn>
                              </p:par>
                              <p:par>
                                <p:cTn id="43" presetID="22" presetClass="entr" presetSubtype="1" fill="hold" nodeType="withEffect">
                                  <p:stCondLst>
                                    <p:cond delay="3000"/>
                                  </p:stCondLst>
                                  <p:childTnLst>
                                    <p:set>
                                      <p:cBhvr>
                                        <p:cTn id="44" dur="1" fill="hold">
                                          <p:stCondLst>
                                            <p:cond delay="0"/>
                                          </p:stCondLst>
                                        </p:cTn>
                                        <p:tgtEl>
                                          <p:spTgt spid="48"/>
                                        </p:tgtEl>
                                        <p:attrNameLst>
                                          <p:attrName>style.visibility</p:attrName>
                                        </p:attrNameLst>
                                      </p:cBhvr>
                                      <p:to>
                                        <p:strVal val="visible"/>
                                      </p:to>
                                    </p:set>
                                    <p:animEffect transition="in" filter="wipe(up)">
                                      <p:cBhvr>
                                        <p:cTn id="45" dur="1500"/>
                                        <p:tgtEl>
                                          <p:spTgt spid="48"/>
                                        </p:tgtEl>
                                      </p:cBhvr>
                                    </p:animEffect>
                                  </p:childTnLst>
                                </p:cTn>
                              </p:par>
                              <p:par>
                                <p:cTn id="46" presetID="22" presetClass="entr" presetSubtype="1" fill="hold" nodeType="withEffect">
                                  <p:stCondLst>
                                    <p:cond delay="3000"/>
                                  </p:stCondLst>
                                  <p:childTnLst>
                                    <p:set>
                                      <p:cBhvr>
                                        <p:cTn id="47" dur="1" fill="hold">
                                          <p:stCondLst>
                                            <p:cond delay="0"/>
                                          </p:stCondLst>
                                        </p:cTn>
                                        <p:tgtEl>
                                          <p:spTgt spid="52"/>
                                        </p:tgtEl>
                                        <p:attrNameLst>
                                          <p:attrName>style.visibility</p:attrName>
                                        </p:attrNameLst>
                                      </p:cBhvr>
                                      <p:to>
                                        <p:strVal val="visible"/>
                                      </p:to>
                                    </p:set>
                                    <p:animEffect transition="in" filter="wipe(up)">
                                      <p:cBhvr>
                                        <p:cTn id="48" dur="1500"/>
                                        <p:tgtEl>
                                          <p:spTgt spid="52"/>
                                        </p:tgtEl>
                                      </p:cBhvr>
                                    </p:animEffect>
                                  </p:childTnLst>
                                </p:cTn>
                              </p:par>
                              <p:par>
                                <p:cTn id="49" presetID="22" presetClass="entr" presetSubtype="4" fill="hold" nodeType="withEffect">
                                  <p:stCondLst>
                                    <p:cond delay="3000"/>
                                  </p:stCondLst>
                                  <p:childTnLst>
                                    <p:set>
                                      <p:cBhvr>
                                        <p:cTn id="50" dur="1" fill="hold">
                                          <p:stCondLst>
                                            <p:cond delay="0"/>
                                          </p:stCondLst>
                                        </p:cTn>
                                        <p:tgtEl>
                                          <p:spTgt spid="56"/>
                                        </p:tgtEl>
                                        <p:attrNameLst>
                                          <p:attrName>style.visibility</p:attrName>
                                        </p:attrNameLst>
                                      </p:cBhvr>
                                      <p:to>
                                        <p:strVal val="visible"/>
                                      </p:to>
                                    </p:set>
                                    <p:animEffect transition="in" filter="wipe(down)">
                                      <p:cBhvr>
                                        <p:cTn id="51" dur="1500"/>
                                        <p:tgtEl>
                                          <p:spTgt spid="56"/>
                                        </p:tgtEl>
                                      </p:cBhvr>
                                    </p:animEffect>
                                  </p:childTnLst>
                                </p:cTn>
                              </p:par>
                              <p:par>
                                <p:cTn id="52" presetID="22" presetClass="entr" presetSubtype="4" fill="hold" nodeType="withEffect">
                                  <p:stCondLst>
                                    <p:cond delay="3000"/>
                                  </p:stCondLst>
                                  <p:childTnLst>
                                    <p:set>
                                      <p:cBhvr>
                                        <p:cTn id="53" dur="1" fill="hold">
                                          <p:stCondLst>
                                            <p:cond delay="0"/>
                                          </p:stCondLst>
                                        </p:cTn>
                                        <p:tgtEl>
                                          <p:spTgt spid="65"/>
                                        </p:tgtEl>
                                        <p:attrNameLst>
                                          <p:attrName>style.visibility</p:attrName>
                                        </p:attrNameLst>
                                      </p:cBhvr>
                                      <p:to>
                                        <p:strVal val="visible"/>
                                      </p:to>
                                    </p:set>
                                    <p:animEffect transition="in" filter="wipe(down)">
                                      <p:cBhvr>
                                        <p:cTn id="54" dur="1500"/>
                                        <p:tgtEl>
                                          <p:spTgt spid="65"/>
                                        </p:tgtEl>
                                      </p:cBhvr>
                                    </p:animEffect>
                                  </p:childTnLst>
                                </p:cTn>
                              </p:par>
                              <p:par>
                                <p:cTn id="55" presetID="22" presetClass="entr" presetSubtype="4" fill="hold" nodeType="withEffect">
                                  <p:stCondLst>
                                    <p:cond delay="3000"/>
                                  </p:stCondLst>
                                  <p:childTnLst>
                                    <p:set>
                                      <p:cBhvr>
                                        <p:cTn id="56" dur="1" fill="hold">
                                          <p:stCondLst>
                                            <p:cond delay="0"/>
                                          </p:stCondLst>
                                        </p:cTn>
                                        <p:tgtEl>
                                          <p:spTgt spid="62"/>
                                        </p:tgtEl>
                                        <p:attrNameLst>
                                          <p:attrName>style.visibility</p:attrName>
                                        </p:attrNameLst>
                                      </p:cBhvr>
                                      <p:to>
                                        <p:strVal val="visible"/>
                                      </p:to>
                                    </p:set>
                                    <p:animEffect transition="in" filter="wipe(down)">
                                      <p:cBhvr>
                                        <p:cTn id="57" dur="1500"/>
                                        <p:tgtEl>
                                          <p:spTgt spid="62"/>
                                        </p:tgtEl>
                                      </p:cBhvr>
                                    </p:animEffect>
                                  </p:childTnLst>
                                </p:cTn>
                              </p:par>
                              <p:par>
                                <p:cTn id="58" presetID="42" presetClass="entr" presetSubtype="0" fill="hold" grpId="0" nodeType="withEffect">
                                  <p:stCondLst>
                                    <p:cond delay="400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anim calcmode="lin" valueType="num">
                                      <p:cBhvr>
                                        <p:cTn id="61" dur="1000" fill="hold"/>
                                        <p:tgtEl>
                                          <p:spTgt spid="26"/>
                                        </p:tgtEl>
                                        <p:attrNameLst>
                                          <p:attrName>ppt_x</p:attrName>
                                        </p:attrNameLst>
                                      </p:cBhvr>
                                      <p:tavLst>
                                        <p:tav tm="0">
                                          <p:val>
                                            <p:strVal val="#ppt_x"/>
                                          </p:val>
                                        </p:tav>
                                        <p:tav tm="100000">
                                          <p:val>
                                            <p:strVal val="#ppt_x"/>
                                          </p:val>
                                        </p:tav>
                                      </p:tavLst>
                                    </p:anim>
                                    <p:anim calcmode="lin" valueType="num">
                                      <p:cBhvr>
                                        <p:cTn id="62" dur="1000" fill="hold"/>
                                        <p:tgtEl>
                                          <p:spTgt spid="26"/>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400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1000"/>
                                        <p:tgtEl>
                                          <p:spTgt spid="46"/>
                                        </p:tgtEl>
                                      </p:cBhvr>
                                    </p:animEffect>
                                    <p:anim calcmode="lin" valueType="num">
                                      <p:cBhvr>
                                        <p:cTn id="66" dur="1000" fill="hold"/>
                                        <p:tgtEl>
                                          <p:spTgt spid="46"/>
                                        </p:tgtEl>
                                        <p:attrNameLst>
                                          <p:attrName>ppt_x</p:attrName>
                                        </p:attrNameLst>
                                      </p:cBhvr>
                                      <p:tavLst>
                                        <p:tav tm="0">
                                          <p:val>
                                            <p:strVal val="#ppt_x"/>
                                          </p:val>
                                        </p:tav>
                                        <p:tav tm="100000">
                                          <p:val>
                                            <p:strVal val="#ppt_x"/>
                                          </p:val>
                                        </p:tav>
                                      </p:tavLst>
                                    </p:anim>
                                    <p:anim calcmode="lin" valueType="num">
                                      <p:cBhvr>
                                        <p:cTn id="67" dur="1000" fill="hold"/>
                                        <p:tgtEl>
                                          <p:spTgt spid="46"/>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400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1000"/>
                                        <p:tgtEl>
                                          <p:spTgt spid="47"/>
                                        </p:tgtEl>
                                      </p:cBhvr>
                                    </p:animEffect>
                                    <p:anim calcmode="lin" valueType="num">
                                      <p:cBhvr>
                                        <p:cTn id="71" dur="1000" fill="hold"/>
                                        <p:tgtEl>
                                          <p:spTgt spid="47"/>
                                        </p:tgtEl>
                                        <p:attrNameLst>
                                          <p:attrName>ppt_x</p:attrName>
                                        </p:attrNameLst>
                                      </p:cBhvr>
                                      <p:tavLst>
                                        <p:tav tm="0">
                                          <p:val>
                                            <p:strVal val="#ppt_x"/>
                                          </p:val>
                                        </p:tav>
                                        <p:tav tm="100000">
                                          <p:val>
                                            <p:strVal val="#ppt_x"/>
                                          </p:val>
                                        </p:tav>
                                      </p:tavLst>
                                    </p:anim>
                                    <p:anim calcmode="lin" valueType="num">
                                      <p:cBhvr>
                                        <p:cTn id="72" dur="1000" fill="hold"/>
                                        <p:tgtEl>
                                          <p:spTgt spid="47"/>
                                        </p:tgtEl>
                                        <p:attrNameLst>
                                          <p:attrName>ppt_y</p:attrName>
                                        </p:attrNameLst>
                                      </p:cBhvr>
                                      <p:tavLst>
                                        <p:tav tm="0">
                                          <p:val>
                                            <p:strVal val="#ppt_y+.1"/>
                                          </p:val>
                                        </p:tav>
                                        <p:tav tm="100000">
                                          <p:val>
                                            <p:strVal val="#ppt_y"/>
                                          </p:val>
                                        </p:tav>
                                      </p:tavLst>
                                    </p:anim>
                                  </p:childTnLst>
                                </p:cTn>
                              </p:par>
                              <p:par>
                                <p:cTn id="73" presetID="47" presetClass="entr" presetSubtype="0" fill="hold" grpId="0" nodeType="withEffect">
                                  <p:stCondLst>
                                    <p:cond delay="400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1000"/>
                                        <p:tgtEl>
                                          <p:spTgt spid="55"/>
                                        </p:tgtEl>
                                      </p:cBhvr>
                                    </p:animEffect>
                                    <p:anim calcmode="lin" valueType="num">
                                      <p:cBhvr>
                                        <p:cTn id="76" dur="1000" fill="hold"/>
                                        <p:tgtEl>
                                          <p:spTgt spid="55"/>
                                        </p:tgtEl>
                                        <p:attrNameLst>
                                          <p:attrName>ppt_x</p:attrName>
                                        </p:attrNameLst>
                                      </p:cBhvr>
                                      <p:tavLst>
                                        <p:tav tm="0">
                                          <p:val>
                                            <p:strVal val="#ppt_x"/>
                                          </p:val>
                                        </p:tav>
                                        <p:tav tm="100000">
                                          <p:val>
                                            <p:strVal val="#ppt_x"/>
                                          </p:val>
                                        </p:tav>
                                      </p:tavLst>
                                    </p:anim>
                                    <p:anim calcmode="lin" valueType="num">
                                      <p:cBhvr>
                                        <p:cTn id="77" dur="1000" fill="hold"/>
                                        <p:tgtEl>
                                          <p:spTgt spid="55"/>
                                        </p:tgtEl>
                                        <p:attrNameLst>
                                          <p:attrName>ppt_y</p:attrName>
                                        </p:attrNameLst>
                                      </p:cBhvr>
                                      <p:tavLst>
                                        <p:tav tm="0">
                                          <p:val>
                                            <p:strVal val="#ppt_y-.1"/>
                                          </p:val>
                                        </p:tav>
                                        <p:tav tm="100000">
                                          <p:val>
                                            <p:strVal val="#ppt_y"/>
                                          </p:val>
                                        </p:tav>
                                      </p:tavLst>
                                    </p:anim>
                                  </p:childTnLst>
                                </p:cTn>
                              </p:par>
                              <p:par>
                                <p:cTn id="78" presetID="47" presetClass="entr" presetSubtype="0" fill="hold" grpId="0" nodeType="withEffect">
                                  <p:stCondLst>
                                    <p:cond delay="4000"/>
                                  </p:stCondLst>
                                  <p:childTnLst>
                                    <p:set>
                                      <p:cBhvr>
                                        <p:cTn id="79" dur="1" fill="hold">
                                          <p:stCondLst>
                                            <p:cond delay="0"/>
                                          </p:stCondLst>
                                        </p:cTn>
                                        <p:tgtEl>
                                          <p:spTgt spid="64"/>
                                        </p:tgtEl>
                                        <p:attrNameLst>
                                          <p:attrName>style.visibility</p:attrName>
                                        </p:attrNameLst>
                                      </p:cBhvr>
                                      <p:to>
                                        <p:strVal val="visible"/>
                                      </p:to>
                                    </p:set>
                                    <p:animEffect transition="in" filter="fade">
                                      <p:cBhvr>
                                        <p:cTn id="80" dur="1000"/>
                                        <p:tgtEl>
                                          <p:spTgt spid="64"/>
                                        </p:tgtEl>
                                      </p:cBhvr>
                                    </p:animEffect>
                                    <p:anim calcmode="lin" valueType="num">
                                      <p:cBhvr>
                                        <p:cTn id="81" dur="1000" fill="hold"/>
                                        <p:tgtEl>
                                          <p:spTgt spid="64"/>
                                        </p:tgtEl>
                                        <p:attrNameLst>
                                          <p:attrName>ppt_x</p:attrName>
                                        </p:attrNameLst>
                                      </p:cBhvr>
                                      <p:tavLst>
                                        <p:tav tm="0">
                                          <p:val>
                                            <p:strVal val="#ppt_x"/>
                                          </p:val>
                                        </p:tav>
                                        <p:tav tm="100000">
                                          <p:val>
                                            <p:strVal val="#ppt_x"/>
                                          </p:val>
                                        </p:tav>
                                      </p:tavLst>
                                    </p:anim>
                                    <p:anim calcmode="lin" valueType="num">
                                      <p:cBhvr>
                                        <p:cTn id="82" dur="1000" fill="hold"/>
                                        <p:tgtEl>
                                          <p:spTgt spid="64"/>
                                        </p:tgtEl>
                                        <p:attrNameLst>
                                          <p:attrName>ppt_y</p:attrName>
                                        </p:attrNameLst>
                                      </p:cBhvr>
                                      <p:tavLst>
                                        <p:tav tm="0">
                                          <p:val>
                                            <p:strVal val="#ppt_y-.1"/>
                                          </p:val>
                                        </p:tav>
                                        <p:tav tm="100000">
                                          <p:val>
                                            <p:strVal val="#ppt_y"/>
                                          </p:val>
                                        </p:tav>
                                      </p:tavLst>
                                    </p:anim>
                                  </p:childTnLst>
                                </p:cTn>
                              </p:par>
                              <p:par>
                                <p:cTn id="83" presetID="47" presetClass="entr" presetSubtype="0" fill="hold" grpId="0" nodeType="withEffect">
                                  <p:stCondLst>
                                    <p:cond delay="4000"/>
                                  </p:stCondLst>
                                  <p:childTnLst>
                                    <p:set>
                                      <p:cBhvr>
                                        <p:cTn id="84" dur="1" fill="hold">
                                          <p:stCondLst>
                                            <p:cond delay="0"/>
                                          </p:stCondLst>
                                        </p:cTn>
                                        <p:tgtEl>
                                          <p:spTgt spid="61"/>
                                        </p:tgtEl>
                                        <p:attrNameLst>
                                          <p:attrName>style.visibility</p:attrName>
                                        </p:attrNameLst>
                                      </p:cBhvr>
                                      <p:to>
                                        <p:strVal val="visible"/>
                                      </p:to>
                                    </p:set>
                                    <p:animEffect transition="in" filter="fade">
                                      <p:cBhvr>
                                        <p:cTn id="85" dur="1000"/>
                                        <p:tgtEl>
                                          <p:spTgt spid="61"/>
                                        </p:tgtEl>
                                      </p:cBhvr>
                                    </p:animEffect>
                                    <p:anim calcmode="lin" valueType="num">
                                      <p:cBhvr>
                                        <p:cTn id="86" dur="1000" fill="hold"/>
                                        <p:tgtEl>
                                          <p:spTgt spid="61"/>
                                        </p:tgtEl>
                                        <p:attrNameLst>
                                          <p:attrName>ppt_x</p:attrName>
                                        </p:attrNameLst>
                                      </p:cBhvr>
                                      <p:tavLst>
                                        <p:tav tm="0">
                                          <p:val>
                                            <p:strVal val="#ppt_x"/>
                                          </p:val>
                                        </p:tav>
                                        <p:tav tm="100000">
                                          <p:val>
                                            <p:strVal val="#ppt_x"/>
                                          </p:val>
                                        </p:tav>
                                      </p:tavLst>
                                    </p:anim>
                                    <p:anim calcmode="lin" valueType="num">
                                      <p:cBhvr>
                                        <p:cTn id="87"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animBg="1"/>
      <p:bldP spid="21" grpId="0" animBg="1"/>
      <p:bldP spid="20" grpId="0" animBg="1"/>
      <p:bldP spid="19" grpId="0" animBg="1"/>
      <p:bldP spid="18" grpId="0" animBg="1"/>
      <p:bldP spid="17" grpId="0" animBg="1"/>
      <p:bldP spid="26" grpId="0"/>
      <p:bldP spid="46" grpId="0"/>
      <p:bldP spid="47" grpId="0"/>
      <p:bldP spid="55" grpId="0"/>
      <p:bldP spid="61" grpId="0"/>
      <p:bldP spid="6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AA3CFC22-BF99-E245-80B6-A946ED2E65D8}"/>
              </a:ext>
            </a:extLst>
          </p:cNvPr>
          <p:cNvPicPr>
            <a:picLocks noChangeAspect="1"/>
          </p:cNvPicPr>
          <p:nvPr/>
        </p:nvPicPr>
        <p:blipFill>
          <a:blip r:embed="rId4"/>
          <a:srcRect/>
          <a:stretch/>
        </p:blipFill>
        <p:spPr>
          <a:xfrm>
            <a:off x="4048772"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4" name="TextBox 13">
            <a:extLst>
              <a:ext uri="{FF2B5EF4-FFF2-40B4-BE49-F238E27FC236}">
                <a16:creationId xmlns:a16="http://schemas.microsoft.com/office/drawing/2014/main" id="{C43E536B-30A9-AF47-88CD-B0C3BE6C4082}"/>
              </a:ext>
            </a:extLst>
          </p:cNvPr>
          <p:cNvSpPr txBox="1"/>
          <p:nvPr/>
        </p:nvSpPr>
        <p:spPr>
          <a:xfrm>
            <a:off x="744776" y="611752"/>
            <a:ext cx="2866176" cy="576120"/>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Related</a:t>
            </a:r>
          </a:p>
        </p:txBody>
      </p:sp>
      <p:sp>
        <p:nvSpPr>
          <p:cNvPr id="15" name="Rounded Rectangle 14">
            <a:hlinkClick r:id="rId3"/>
            <a:extLst>
              <a:ext uri="{FF2B5EF4-FFF2-40B4-BE49-F238E27FC236}">
                <a16:creationId xmlns:a16="http://schemas.microsoft.com/office/drawing/2014/main" id="{F66D41B6-E740-D140-BB0D-F39E37E14AAC}"/>
              </a:ext>
            </a:extLst>
          </p:cNvPr>
          <p:cNvSpPr/>
          <p:nvPr/>
        </p:nvSpPr>
        <p:spPr bwMode="auto">
          <a:xfrm>
            <a:off x="4486592"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Marketing Communications</a:t>
            </a:r>
          </a:p>
        </p:txBody>
      </p:sp>
      <p:pic>
        <p:nvPicPr>
          <p:cNvPr id="16" name="Picture 15">
            <a:hlinkClick r:id="rId5"/>
            <a:extLst>
              <a:ext uri="{FF2B5EF4-FFF2-40B4-BE49-F238E27FC236}">
                <a16:creationId xmlns:a16="http://schemas.microsoft.com/office/drawing/2014/main" id="{5C4E2841-866B-8541-B6A2-6E14C1BDA095}"/>
              </a:ext>
            </a:extLst>
          </p:cNvPr>
          <p:cNvPicPr>
            <a:picLocks noChangeAspect="1"/>
          </p:cNvPicPr>
          <p:nvPr/>
        </p:nvPicPr>
        <p:blipFill>
          <a:blip r:embed="rId6"/>
          <a:srcRect/>
          <a:stretch/>
        </p:blipFill>
        <p:spPr>
          <a:xfrm>
            <a:off x="8056810"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7" name="Rounded Rectangle 16">
            <a:hlinkClick r:id="rId5"/>
            <a:extLst>
              <a:ext uri="{FF2B5EF4-FFF2-40B4-BE49-F238E27FC236}">
                <a16:creationId xmlns:a16="http://schemas.microsoft.com/office/drawing/2014/main" id="{955879B9-FF5D-0048-9554-EBC3EEC4272E}"/>
              </a:ext>
            </a:extLst>
          </p:cNvPr>
          <p:cNvSpPr/>
          <p:nvPr/>
        </p:nvSpPr>
        <p:spPr bwMode="auto">
          <a:xfrm>
            <a:off x="8494630"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Key Account Management</a:t>
            </a:r>
          </a:p>
        </p:txBody>
      </p:sp>
      <p:pic>
        <p:nvPicPr>
          <p:cNvPr id="18" name="Picture 17">
            <a:hlinkClick r:id="rId7"/>
            <a:extLst>
              <a:ext uri="{FF2B5EF4-FFF2-40B4-BE49-F238E27FC236}">
                <a16:creationId xmlns:a16="http://schemas.microsoft.com/office/drawing/2014/main" id="{8E411872-98A0-784E-8CDB-FC13C254A00A}"/>
              </a:ext>
            </a:extLst>
          </p:cNvPr>
          <p:cNvPicPr>
            <a:picLocks noChangeAspect="1"/>
          </p:cNvPicPr>
          <p:nvPr/>
        </p:nvPicPr>
        <p:blipFill>
          <a:blip r:embed="rId8"/>
          <a:srcRect/>
          <a:stretch/>
        </p:blipFill>
        <p:spPr>
          <a:xfrm>
            <a:off x="4048772"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9" name="Rounded Rectangle 18">
            <a:hlinkClick r:id="rId7"/>
            <a:extLst>
              <a:ext uri="{FF2B5EF4-FFF2-40B4-BE49-F238E27FC236}">
                <a16:creationId xmlns:a16="http://schemas.microsoft.com/office/drawing/2014/main" id="{688AAFB8-C6B3-384F-A061-1D4221085CD3}"/>
              </a:ext>
            </a:extLst>
          </p:cNvPr>
          <p:cNvSpPr/>
          <p:nvPr/>
        </p:nvSpPr>
        <p:spPr bwMode="auto">
          <a:xfrm>
            <a:off x="4486592"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Sales Process</a:t>
            </a:r>
          </a:p>
        </p:txBody>
      </p:sp>
      <p:pic>
        <p:nvPicPr>
          <p:cNvPr id="20" name="Picture 19">
            <a:hlinkClick r:id="rId9"/>
            <a:extLst>
              <a:ext uri="{FF2B5EF4-FFF2-40B4-BE49-F238E27FC236}">
                <a16:creationId xmlns:a16="http://schemas.microsoft.com/office/drawing/2014/main" id="{8B59CCA0-7F30-5D49-BC06-CAB42990D906}"/>
              </a:ext>
            </a:extLst>
          </p:cNvPr>
          <p:cNvPicPr>
            <a:picLocks noChangeAspect="1"/>
          </p:cNvPicPr>
          <p:nvPr/>
        </p:nvPicPr>
        <p:blipFill>
          <a:blip r:embed="rId10"/>
          <a:srcRect/>
          <a:stretch/>
        </p:blipFill>
        <p:spPr>
          <a:xfrm>
            <a:off x="8056810"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21" name="Rounded Rectangle 20">
            <a:hlinkClick r:id="rId9"/>
            <a:extLst>
              <a:ext uri="{FF2B5EF4-FFF2-40B4-BE49-F238E27FC236}">
                <a16:creationId xmlns:a16="http://schemas.microsoft.com/office/drawing/2014/main" id="{4297B13F-5B10-404E-B4D7-56E27BEB5458}"/>
              </a:ext>
            </a:extLst>
          </p:cNvPr>
          <p:cNvSpPr/>
          <p:nvPr/>
        </p:nvSpPr>
        <p:spPr bwMode="auto">
          <a:xfrm>
            <a:off x="8494630"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Request for Proposal</a:t>
            </a:r>
          </a:p>
        </p:txBody>
      </p:sp>
      <p:sp>
        <p:nvSpPr>
          <p:cNvPr id="22" name="TextBox 21">
            <a:extLst>
              <a:ext uri="{FF2B5EF4-FFF2-40B4-BE49-F238E27FC236}">
                <a16:creationId xmlns:a16="http://schemas.microsoft.com/office/drawing/2014/main" id="{CD32708B-4137-464E-B42A-197E5544EDD6}"/>
              </a:ext>
            </a:extLst>
          </p:cNvPr>
          <p:cNvSpPr txBox="1"/>
          <p:nvPr/>
        </p:nvSpPr>
        <p:spPr>
          <a:xfrm>
            <a:off x="744776" y="1356917"/>
            <a:ext cx="2514773" cy="2273186"/>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The following resources are related to this framework and can save you hours of work.</a:t>
            </a:r>
          </a:p>
          <a:p>
            <a:pPr marL="0" marR="0" lvl="0" indent="0" algn="l" defTabSz="912847"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If you’re a free or paid member, log into You Exec first for a better download experience.</a:t>
            </a:r>
          </a:p>
        </p:txBody>
      </p:sp>
    </p:spTree>
    <p:extLst>
      <p:ext uri="{BB962C8B-B14F-4D97-AF65-F5344CB8AC3E}">
        <p14:creationId xmlns:p14="http://schemas.microsoft.com/office/powerpoint/2010/main" val="164888773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Top Corners Rounded 84">
            <a:extLst>
              <a:ext uri="{FF2B5EF4-FFF2-40B4-BE49-F238E27FC236}">
                <a16:creationId xmlns:a16="http://schemas.microsoft.com/office/drawing/2014/main" id="{4F81ABED-609B-4C47-ABC3-C5949D2701B9}"/>
              </a:ext>
            </a:extLst>
          </p:cNvPr>
          <p:cNvSpPr/>
          <p:nvPr/>
        </p:nvSpPr>
        <p:spPr>
          <a:xfrm>
            <a:off x="749300" y="1274840"/>
            <a:ext cx="10693398" cy="1646048"/>
          </a:xfrm>
          <a:prstGeom prst="round2SameRect">
            <a:avLst>
              <a:gd name="adj1" fmla="val 13063"/>
              <a:gd name="adj2" fmla="val 0"/>
            </a:avLst>
          </a:prstGeom>
          <a:gradFill flip="none" rotWithShape="1">
            <a:gsLst>
              <a:gs pos="100000">
                <a:schemeClr val="accent1">
                  <a:lumMod val="50000"/>
                  <a:lumOff val="50000"/>
                  <a:alpha val="0"/>
                </a:schemeClr>
              </a:gs>
              <a:gs pos="0">
                <a:schemeClr val="accent2">
                  <a:alpha val="30000"/>
                </a:schemeClr>
              </a:gs>
            </a:gsLst>
            <a:lin ang="5400000" scaled="0"/>
            <a:tileRect/>
          </a:gradFill>
          <a:ln w="3175">
            <a:gradFill>
              <a:gsLst>
                <a:gs pos="0">
                  <a:schemeClr val="accent2"/>
                </a:gs>
                <a:gs pos="56000">
                  <a:schemeClr val="accent1">
                    <a:lumMod val="50000"/>
                    <a:lumOff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E70A8B59-8345-44D9-AC49-A6C41BCE8C8F}"/>
              </a:ext>
            </a:extLst>
          </p:cNvPr>
          <p:cNvGrpSpPr/>
          <p:nvPr/>
        </p:nvGrpSpPr>
        <p:grpSpPr>
          <a:xfrm>
            <a:off x="1094424" y="1918606"/>
            <a:ext cx="3032926" cy="619315"/>
            <a:chOff x="749302" y="1441957"/>
            <a:chExt cx="3032926" cy="619315"/>
          </a:xfrm>
        </p:grpSpPr>
        <p:sp>
          <p:nvSpPr>
            <p:cNvPr id="50" name="TextBox 49">
              <a:extLst>
                <a:ext uri="{FF2B5EF4-FFF2-40B4-BE49-F238E27FC236}">
                  <a16:creationId xmlns:a16="http://schemas.microsoft.com/office/drawing/2014/main" id="{01C3F9D1-13BF-4E6B-8BCF-5D5993E983F4}"/>
                </a:ext>
              </a:extLst>
            </p:cNvPr>
            <p:cNvSpPr txBox="1"/>
            <p:nvPr/>
          </p:nvSpPr>
          <p:spPr>
            <a:xfrm>
              <a:off x="749302" y="1441957"/>
              <a:ext cx="828432" cy="307777"/>
            </a:xfrm>
            <a:prstGeom prst="rect">
              <a:avLst/>
            </a:prstGeom>
            <a:noFill/>
            <a:ln>
              <a:noFill/>
            </a:ln>
          </p:spPr>
          <p:txBody>
            <a:bodyPr wrap="none" lIns="182880" rtlCol="0">
              <a:spAutoFit/>
            </a:bodyPr>
            <a:lstStyle/>
            <a:p>
              <a:r>
                <a:rPr lang="en-US" sz="1400" dirty="0">
                  <a:solidFill>
                    <a:schemeClr val="accent2"/>
                  </a:solidFill>
                  <a:latin typeface="Montserrat" panose="00000500000000000000" pitchFamily="50" charset="0"/>
                </a:rPr>
                <a:t>Name</a:t>
              </a:r>
            </a:p>
          </p:txBody>
        </p:sp>
        <p:sp>
          <p:nvSpPr>
            <p:cNvPr id="52" name="TextBox 51">
              <a:extLst>
                <a:ext uri="{FF2B5EF4-FFF2-40B4-BE49-F238E27FC236}">
                  <a16:creationId xmlns:a16="http://schemas.microsoft.com/office/drawing/2014/main" id="{0A2A4FFA-F5AE-4EDF-B928-A41E348BF03F}"/>
                </a:ext>
              </a:extLst>
            </p:cNvPr>
            <p:cNvSpPr txBox="1"/>
            <p:nvPr/>
          </p:nvSpPr>
          <p:spPr>
            <a:xfrm>
              <a:off x="749302" y="1774262"/>
              <a:ext cx="1403910" cy="261610"/>
            </a:xfrm>
            <a:prstGeom prst="rect">
              <a:avLst/>
            </a:prstGeom>
            <a:noFill/>
            <a:ln>
              <a:noFill/>
            </a:ln>
          </p:spPr>
          <p:txBody>
            <a:bodyPr wrap="none" lIns="182880" rtlCol="0">
              <a:spAutoFit/>
            </a:bodyPr>
            <a:lstStyle/>
            <a:p>
              <a:r>
                <a:rPr lang="en-US" sz="1100" dirty="0">
                  <a:solidFill>
                    <a:schemeClr val="bg1"/>
                  </a:solidFill>
                  <a:latin typeface="Montserrat" panose="00000500000000000000" pitchFamily="50" charset="0"/>
                </a:rPr>
                <a:t>Adam Goldman</a:t>
              </a:r>
            </a:p>
          </p:txBody>
        </p:sp>
        <p:cxnSp>
          <p:nvCxnSpPr>
            <p:cNvPr id="69" name="Straight Connector 68">
              <a:extLst>
                <a:ext uri="{FF2B5EF4-FFF2-40B4-BE49-F238E27FC236}">
                  <a16:creationId xmlns:a16="http://schemas.microsoft.com/office/drawing/2014/main" id="{44622F19-809A-45E6-9E50-ABBB6584CC8D}"/>
                </a:ext>
              </a:extLst>
            </p:cNvPr>
            <p:cNvCxnSpPr>
              <a:cxnSpLocks/>
            </p:cNvCxnSpPr>
            <p:nvPr/>
          </p:nvCxnSpPr>
          <p:spPr>
            <a:xfrm>
              <a:off x="931069" y="2061272"/>
              <a:ext cx="2851159"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2BFD5BF4-CB58-4617-B58A-BB66CFC75DCC}"/>
              </a:ext>
            </a:extLst>
          </p:cNvPr>
          <p:cNvGrpSpPr/>
          <p:nvPr/>
        </p:nvGrpSpPr>
        <p:grpSpPr>
          <a:xfrm>
            <a:off x="4579536" y="1918606"/>
            <a:ext cx="3032926" cy="619315"/>
            <a:chOff x="749302" y="1441957"/>
            <a:chExt cx="3032926" cy="619315"/>
          </a:xfrm>
        </p:grpSpPr>
        <p:sp>
          <p:nvSpPr>
            <p:cNvPr id="89" name="TextBox 88">
              <a:extLst>
                <a:ext uri="{FF2B5EF4-FFF2-40B4-BE49-F238E27FC236}">
                  <a16:creationId xmlns:a16="http://schemas.microsoft.com/office/drawing/2014/main" id="{1E2A9317-CDB3-4E80-9C33-80371EB899C0}"/>
                </a:ext>
              </a:extLst>
            </p:cNvPr>
            <p:cNvSpPr txBox="1"/>
            <p:nvPr/>
          </p:nvSpPr>
          <p:spPr>
            <a:xfrm>
              <a:off x="749302" y="1441957"/>
              <a:ext cx="1157048" cy="307777"/>
            </a:xfrm>
            <a:prstGeom prst="rect">
              <a:avLst/>
            </a:prstGeom>
            <a:noFill/>
            <a:ln>
              <a:noFill/>
            </a:ln>
          </p:spPr>
          <p:txBody>
            <a:bodyPr wrap="none" lIns="182880" rtlCol="0">
              <a:spAutoFit/>
            </a:bodyPr>
            <a:lstStyle/>
            <a:p>
              <a:r>
                <a:rPr lang="en-US" sz="1400" dirty="0">
                  <a:solidFill>
                    <a:schemeClr val="accent2"/>
                  </a:solidFill>
                  <a:latin typeface="Montserrat" panose="00000500000000000000" pitchFamily="50" charset="0"/>
                </a:rPr>
                <a:t>Company</a:t>
              </a:r>
            </a:p>
          </p:txBody>
        </p:sp>
        <p:sp>
          <p:nvSpPr>
            <p:cNvPr id="90" name="TextBox 89">
              <a:extLst>
                <a:ext uri="{FF2B5EF4-FFF2-40B4-BE49-F238E27FC236}">
                  <a16:creationId xmlns:a16="http://schemas.microsoft.com/office/drawing/2014/main" id="{9506857A-48D3-43B4-B665-27F2D0FF63A4}"/>
                </a:ext>
              </a:extLst>
            </p:cNvPr>
            <p:cNvSpPr txBox="1"/>
            <p:nvPr/>
          </p:nvSpPr>
          <p:spPr>
            <a:xfrm>
              <a:off x="749302" y="1774262"/>
              <a:ext cx="1437573" cy="261610"/>
            </a:xfrm>
            <a:prstGeom prst="rect">
              <a:avLst/>
            </a:prstGeom>
            <a:noFill/>
            <a:ln>
              <a:noFill/>
            </a:ln>
          </p:spPr>
          <p:txBody>
            <a:bodyPr wrap="none" lIns="182880" rtlCol="0">
              <a:spAutoFit/>
            </a:bodyPr>
            <a:lstStyle/>
            <a:p>
              <a:r>
                <a:rPr lang="en-US" sz="1100" dirty="0">
                  <a:solidFill>
                    <a:schemeClr val="bg1"/>
                  </a:solidFill>
                  <a:latin typeface="Montserrat" panose="00000500000000000000" pitchFamily="50" charset="0"/>
                </a:rPr>
                <a:t>XYZ Corporation</a:t>
              </a:r>
            </a:p>
          </p:txBody>
        </p:sp>
        <p:cxnSp>
          <p:nvCxnSpPr>
            <p:cNvPr id="91" name="Straight Connector 90">
              <a:extLst>
                <a:ext uri="{FF2B5EF4-FFF2-40B4-BE49-F238E27FC236}">
                  <a16:creationId xmlns:a16="http://schemas.microsoft.com/office/drawing/2014/main" id="{4279D416-EB2A-4CB0-A772-3AAA487F265A}"/>
                </a:ext>
              </a:extLst>
            </p:cNvPr>
            <p:cNvCxnSpPr>
              <a:cxnSpLocks/>
            </p:cNvCxnSpPr>
            <p:nvPr/>
          </p:nvCxnSpPr>
          <p:spPr>
            <a:xfrm>
              <a:off x="931069" y="2061272"/>
              <a:ext cx="2851159"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9794BF07-2AC6-4724-A037-012E7F243F57}"/>
              </a:ext>
            </a:extLst>
          </p:cNvPr>
          <p:cNvGrpSpPr/>
          <p:nvPr/>
        </p:nvGrpSpPr>
        <p:grpSpPr>
          <a:xfrm>
            <a:off x="8064648" y="1918606"/>
            <a:ext cx="3032926" cy="619315"/>
            <a:chOff x="749302" y="1441957"/>
            <a:chExt cx="3032926" cy="619315"/>
          </a:xfrm>
        </p:grpSpPr>
        <p:sp>
          <p:nvSpPr>
            <p:cNvPr id="93" name="TextBox 92">
              <a:extLst>
                <a:ext uri="{FF2B5EF4-FFF2-40B4-BE49-F238E27FC236}">
                  <a16:creationId xmlns:a16="http://schemas.microsoft.com/office/drawing/2014/main" id="{C88932A9-28CA-4D01-B440-4B3BA3D30E5F}"/>
                </a:ext>
              </a:extLst>
            </p:cNvPr>
            <p:cNvSpPr txBox="1"/>
            <p:nvPr/>
          </p:nvSpPr>
          <p:spPr>
            <a:xfrm>
              <a:off x="749302" y="1441957"/>
              <a:ext cx="804387" cy="307777"/>
            </a:xfrm>
            <a:prstGeom prst="rect">
              <a:avLst/>
            </a:prstGeom>
            <a:noFill/>
            <a:ln>
              <a:noFill/>
            </a:ln>
          </p:spPr>
          <p:txBody>
            <a:bodyPr wrap="none" lIns="182880" rtlCol="0">
              <a:spAutoFit/>
            </a:bodyPr>
            <a:lstStyle/>
            <a:p>
              <a:r>
                <a:rPr lang="en-US" sz="1400" dirty="0">
                  <a:solidFill>
                    <a:schemeClr val="accent2"/>
                  </a:solidFill>
                  <a:latin typeface="Montserrat" panose="00000500000000000000" pitchFamily="50" charset="0"/>
                </a:rPr>
                <a:t>Notes</a:t>
              </a:r>
            </a:p>
          </p:txBody>
        </p:sp>
        <p:sp>
          <p:nvSpPr>
            <p:cNvPr id="94" name="TextBox 93">
              <a:extLst>
                <a:ext uri="{FF2B5EF4-FFF2-40B4-BE49-F238E27FC236}">
                  <a16:creationId xmlns:a16="http://schemas.microsoft.com/office/drawing/2014/main" id="{909F5F89-2C64-4314-9BBC-7CCF400FF77D}"/>
                </a:ext>
              </a:extLst>
            </p:cNvPr>
            <p:cNvSpPr txBox="1"/>
            <p:nvPr/>
          </p:nvSpPr>
          <p:spPr>
            <a:xfrm>
              <a:off x="749302" y="1774262"/>
              <a:ext cx="1904047" cy="261610"/>
            </a:xfrm>
            <a:prstGeom prst="rect">
              <a:avLst/>
            </a:prstGeom>
            <a:noFill/>
            <a:ln>
              <a:noFill/>
            </a:ln>
          </p:spPr>
          <p:txBody>
            <a:bodyPr wrap="none" lIns="182880" rtlCol="0">
              <a:spAutoFit/>
            </a:bodyPr>
            <a:lstStyle/>
            <a:p>
              <a:r>
                <a:rPr lang="en-US" sz="1100" dirty="0">
                  <a:solidFill>
                    <a:schemeClr val="bg1"/>
                  </a:solidFill>
                  <a:latin typeface="Montserrat" panose="00000500000000000000" pitchFamily="50" charset="0"/>
                </a:rPr>
                <a:t>Write short notes here</a:t>
              </a:r>
            </a:p>
          </p:txBody>
        </p:sp>
        <p:cxnSp>
          <p:nvCxnSpPr>
            <p:cNvPr id="95" name="Straight Connector 94">
              <a:extLst>
                <a:ext uri="{FF2B5EF4-FFF2-40B4-BE49-F238E27FC236}">
                  <a16:creationId xmlns:a16="http://schemas.microsoft.com/office/drawing/2014/main" id="{8F14B051-C1C1-4DEB-8213-011BFBE8BFC9}"/>
                </a:ext>
              </a:extLst>
            </p:cNvPr>
            <p:cNvCxnSpPr>
              <a:cxnSpLocks/>
            </p:cNvCxnSpPr>
            <p:nvPr/>
          </p:nvCxnSpPr>
          <p:spPr>
            <a:xfrm>
              <a:off x="931069" y="2061272"/>
              <a:ext cx="2851159"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82079E6B-841E-428C-909B-483885D0310F}"/>
              </a:ext>
            </a:extLst>
          </p:cNvPr>
          <p:cNvSpPr txBox="1"/>
          <p:nvPr/>
        </p:nvSpPr>
        <p:spPr>
          <a:xfrm>
            <a:off x="4769358" y="1460007"/>
            <a:ext cx="2653291" cy="369332"/>
          </a:xfrm>
          <a:prstGeom prst="rect">
            <a:avLst/>
          </a:prstGeom>
          <a:noFill/>
        </p:spPr>
        <p:txBody>
          <a:bodyPr wrap="none" rtlCol="0">
            <a:spAutoFit/>
          </a:bodyPr>
          <a:lstStyle/>
          <a:p>
            <a:pPr algn="ctr"/>
            <a:r>
              <a:rPr lang="en-US" b="1" dirty="0">
                <a:solidFill>
                  <a:schemeClr val="accent2"/>
                </a:solidFill>
                <a:latin typeface="Montserrat" panose="00000500000000000000" pitchFamily="50" charset="0"/>
              </a:rPr>
              <a:t>Contact Information</a:t>
            </a:r>
          </a:p>
        </p:txBody>
      </p:sp>
      <p:sp>
        <p:nvSpPr>
          <p:cNvPr id="5" name="TextBox 4">
            <a:extLst>
              <a:ext uri="{FF2B5EF4-FFF2-40B4-BE49-F238E27FC236}">
                <a16:creationId xmlns:a16="http://schemas.microsoft.com/office/drawing/2014/main" id="{0855E10E-AF5F-4938-9B8D-27205F6BB34B}"/>
              </a:ext>
            </a:extLst>
          </p:cNvPr>
          <p:cNvSpPr txBox="1"/>
          <p:nvPr/>
        </p:nvSpPr>
        <p:spPr>
          <a:xfrm>
            <a:off x="3139101" y="425964"/>
            <a:ext cx="5913798" cy="630942"/>
          </a:xfrm>
          <a:prstGeom prst="rect">
            <a:avLst/>
          </a:prstGeom>
          <a:noFill/>
        </p:spPr>
        <p:txBody>
          <a:bodyPr wrap="none" rtlCol="0">
            <a:spAutoFit/>
          </a:bodyPr>
          <a:lstStyle/>
          <a:p>
            <a:pPr algn="ctr"/>
            <a:r>
              <a:rPr lang="en-US" sz="3500" dirty="0">
                <a:gradFill>
                  <a:gsLst>
                    <a:gs pos="64000">
                      <a:schemeClr val="bg2"/>
                    </a:gs>
                    <a:gs pos="0">
                      <a:schemeClr val="accent4"/>
                    </a:gs>
                  </a:gsLst>
                  <a:path path="circle">
                    <a:fillToRect r="100000" b="100000"/>
                  </a:path>
                </a:gradFill>
                <a:latin typeface="Montserrat" panose="00000500000000000000" pitchFamily="50" charset="0"/>
              </a:rPr>
              <a:t>INITIAL DISCOVERY CALL</a:t>
            </a:r>
          </a:p>
        </p:txBody>
      </p:sp>
      <p:sp>
        <p:nvSpPr>
          <p:cNvPr id="16" name="Rectangle: Rounded Corners 15">
            <a:extLst>
              <a:ext uri="{FF2B5EF4-FFF2-40B4-BE49-F238E27FC236}">
                <a16:creationId xmlns:a16="http://schemas.microsoft.com/office/drawing/2014/main" id="{5097E447-6F43-4118-B35F-1DC266C2D212}"/>
              </a:ext>
            </a:extLst>
          </p:cNvPr>
          <p:cNvSpPr/>
          <p:nvPr/>
        </p:nvSpPr>
        <p:spPr>
          <a:xfrm>
            <a:off x="749302" y="2907786"/>
            <a:ext cx="5107296" cy="3524250"/>
          </a:xfrm>
          <a:prstGeom prst="roundRect">
            <a:avLst>
              <a:gd name="adj" fmla="val 5107"/>
            </a:avLst>
          </a:prstGeom>
          <a:solidFill>
            <a:schemeClr val="accent3">
              <a:alpha val="25000"/>
            </a:schemeClr>
          </a:solidFill>
          <a:ln w="3175">
            <a:noFill/>
            <a:miter lim="400000"/>
          </a:ln>
        </p:spPr>
        <p:txBody>
          <a:bodyPr lIns="71437" tIns="71437" rIns="71437" bIns="71437" anchor="ctr"/>
          <a:lstStyle/>
          <a:p>
            <a:pPr>
              <a:spcBef>
                <a:spcPts val="2000"/>
              </a:spcBef>
            </a:pPr>
            <a:endParaRPr lang="en-US">
              <a:solidFill>
                <a:schemeClr val="tx1"/>
              </a:solidFill>
              <a:latin typeface="Montserrat Regular"/>
            </a:endParaRPr>
          </a:p>
        </p:txBody>
      </p:sp>
      <p:grpSp>
        <p:nvGrpSpPr>
          <p:cNvPr id="15" name="Group 14">
            <a:extLst>
              <a:ext uri="{FF2B5EF4-FFF2-40B4-BE49-F238E27FC236}">
                <a16:creationId xmlns:a16="http://schemas.microsoft.com/office/drawing/2014/main" id="{C0E169B2-E7BE-4979-9E8C-06989BACEDB8}"/>
              </a:ext>
            </a:extLst>
          </p:cNvPr>
          <p:cNvGrpSpPr/>
          <p:nvPr/>
        </p:nvGrpSpPr>
        <p:grpSpPr>
          <a:xfrm>
            <a:off x="951771" y="3159538"/>
            <a:ext cx="4702356" cy="3020746"/>
            <a:chOff x="3139101" y="3124281"/>
            <a:chExt cx="5173049" cy="3020746"/>
          </a:xfrm>
        </p:grpSpPr>
        <p:grpSp>
          <p:nvGrpSpPr>
            <p:cNvPr id="7" name="Group 6">
              <a:extLst>
                <a:ext uri="{FF2B5EF4-FFF2-40B4-BE49-F238E27FC236}">
                  <a16:creationId xmlns:a16="http://schemas.microsoft.com/office/drawing/2014/main" id="{9175FCFA-9771-43B1-9277-E4B637A4C7DE}"/>
                </a:ext>
              </a:extLst>
            </p:cNvPr>
            <p:cNvGrpSpPr/>
            <p:nvPr/>
          </p:nvGrpSpPr>
          <p:grpSpPr>
            <a:xfrm>
              <a:off x="3139101" y="3124281"/>
              <a:ext cx="4973659" cy="1131035"/>
              <a:chOff x="3139101" y="3429000"/>
              <a:chExt cx="4973659" cy="1131035"/>
            </a:xfrm>
          </p:grpSpPr>
          <p:sp>
            <p:nvSpPr>
              <p:cNvPr id="6" name="TextBox 5">
                <a:extLst>
                  <a:ext uri="{FF2B5EF4-FFF2-40B4-BE49-F238E27FC236}">
                    <a16:creationId xmlns:a16="http://schemas.microsoft.com/office/drawing/2014/main" id="{4FCC1A67-5AE1-4E38-AFF6-CF47D02953B8}"/>
                  </a:ext>
                </a:extLst>
              </p:cNvPr>
              <p:cNvSpPr txBox="1"/>
              <p:nvPr/>
            </p:nvSpPr>
            <p:spPr>
              <a:xfrm>
                <a:off x="3139101" y="3429000"/>
                <a:ext cx="2077708" cy="246221"/>
              </a:xfrm>
              <a:prstGeom prst="rect">
                <a:avLst/>
              </a:prstGeom>
              <a:noFill/>
            </p:spPr>
            <p:txBody>
              <a:bodyPr wrap="none" rtlCol="0">
                <a:spAutoFit/>
              </a:bodyPr>
              <a:lstStyle/>
              <a:p>
                <a:pPr marL="171450" indent="-171450">
                  <a:buClr>
                    <a:schemeClr val="accent2"/>
                  </a:buClr>
                  <a:buFont typeface="Wingdings 2" panose="05020102010507070707" pitchFamily="18" charset="2"/>
                  <a:buChar char=""/>
                </a:pPr>
                <a:r>
                  <a:rPr lang="en-US" sz="1000" b="1" dirty="0">
                    <a:solidFill>
                      <a:schemeClr val="bg1"/>
                    </a:solidFill>
                    <a:latin typeface="Montserrat" panose="00000500000000000000" pitchFamily="50" charset="0"/>
                  </a:rPr>
                  <a:t>In this meeting we will</a:t>
                </a:r>
              </a:p>
            </p:txBody>
          </p:sp>
          <p:sp>
            <p:nvSpPr>
              <p:cNvPr id="8" name="TextBox 7">
                <a:extLst>
                  <a:ext uri="{FF2B5EF4-FFF2-40B4-BE49-F238E27FC236}">
                    <a16:creationId xmlns:a16="http://schemas.microsoft.com/office/drawing/2014/main" id="{1028C510-B26E-4417-866C-65B274434F88}"/>
                  </a:ext>
                </a:extLst>
              </p:cNvPr>
              <p:cNvSpPr txBox="1"/>
              <p:nvPr/>
            </p:nvSpPr>
            <p:spPr>
              <a:xfrm>
                <a:off x="3139101" y="3723938"/>
                <a:ext cx="3728658" cy="246221"/>
              </a:xfrm>
              <a:prstGeom prst="rect">
                <a:avLst/>
              </a:prstGeom>
              <a:noFill/>
            </p:spPr>
            <p:txBody>
              <a:bodyPr wrap="none" lIns="274320" rtlCol="0">
                <a:spAutoFit/>
              </a:bodyPr>
              <a:lstStyle/>
              <a:p>
                <a:pPr marL="171450" indent="-171450">
                  <a:buClr>
                    <a:schemeClr val="accent2"/>
                  </a:buClr>
                  <a:buFont typeface="Wingdings 3" panose="05040102010807070707" pitchFamily="18" charset="2"/>
                  <a:buChar char=""/>
                </a:pPr>
                <a:r>
                  <a:rPr lang="en-US" sz="1000" dirty="0">
                    <a:solidFill>
                      <a:schemeClr val="bg1"/>
                    </a:solidFill>
                    <a:latin typeface="Montserrat" panose="00000500000000000000" pitchFamily="50" charset="0"/>
                  </a:rPr>
                  <a:t>Explore the problems you’re looking to solve</a:t>
                </a:r>
              </a:p>
            </p:txBody>
          </p:sp>
          <p:sp>
            <p:nvSpPr>
              <p:cNvPr id="9" name="TextBox 8">
                <a:extLst>
                  <a:ext uri="{FF2B5EF4-FFF2-40B4-BE49-F238E27FC236}">
                    <a16:creationId xmlns:a16="http://schemas.microsoft.com/office/drawing/2014/main" id="{17608E29-BBD2-4831-8F83-3EFD1AA102CB}"/>
                  </a:ext>
                </a:extLst>
              </p:cNvPr>
              <p:cNvSpPr txBox="1"/>
              <p:nvPr/>
            </p:nvSpPr>
            <p:spPr>
              <a:xfrm>
                <a:off x="3139101" y="4018876"/>
                <a:ext cx="4973659" cy="246221"/>
              </a:xfrm>
              <a:prstGeom prst="rect">
                <a:avLst/>
              </a:prstGeom>
              <a:noFill/>
            </p:spPr>
            <p:txBody>
              <a:bodyPr wrap="none" lIns="274320" rtlCol="0">
                <a:spAutoFit/>
              </a:bodyPr>
              <a:lstStyle/>
              <a:p>
                <a:pPr marL="171450" indent="-171450">
                  <a:buClr>
                    <a:schemeClr val="accent2"/>
                  </a:buClr>
                  <a:buFont typeface="Wingdings 3" panose="05040102010807070707" pitchFamily="18" charset="2"/>
                  <a:buChar char=""/>
                </a:pPr>
                <a:r>
                  <a:rPr lang="en-US" sz="1000" dirty="0">
                    <a:solidFill>
                      <a:schemeClr val="bg1"/>
                    </a:solidFill>
                    <a:latin typeface="Montserrat" panose="00000500000000000000" pitchFamily="50" charset="0"/>
                  </a:rPr>
                  <a:t>Look at Fellow’s functionality relevant to solving your problem</a:t>
                </a:r>
              </a:p>
            </p:txBody>
          </p:sp>
          <p:sp>
            <p:nvSpPr>
              <p:cNvPr id="10" name="TextBox 9">
                <a:extLst>
                  <a:ext uri="{FF2B5EF4-FFF2-40B4-BE49-F238E27FC236}">
                    <a16:creationId xmlns:a16="http://schemas.microsoft.com/office/drawing/2014/main" id="{E00E5AE4-F670-4626-85F3-25B19D3CFDEE}"/>
                  </a:ext>
                </a:extLst>
              </p:cNvPr>
              <p:cNvSpPr txBox="1"/>
              <p:nvPr/>
            </p:nvSpPr>
            <p:spPr>
              <a:xfrm>
                <a:off x="3139101" y="4313814"/>
                <a:ext cx="3407708" cy="246221"/>
              </a:xfrm>
              <a:prstGeom prst="rect">
                <a:avLst/>
              </a:prstGeom>
              <a:noFill/>
            </p:spPr>
            <p:txBody>
              <a:bodyPr wrap="none" lIns="274320" rtlCol="0">
                <a:spAutoFit/>
              </a:bodyPr>
              <a:lstStyle/>
              <a:p>
                <a:pPr marL="171450" indent="-171450">
                  <a:buClr>
                    <a:schemeClr val="accent2"/>
                  </a:buClr>
                  <a:buFont typeface="Wingdings 3" panose="05040102010807070707" pitchFamily="18" charset="2"/>
                  <a:buChar char=""/>
                </a:pPr>
                <a:r>
                  <a:rPr lang="en-US" sz="1000" dirty="0">
                    <a:solidFill>
                      <a:schemeClr val="bg1"/>
                    </a:solidFill>
                    <a:latin typeface="Montserrat" panose="00000500000000000000" pitchFamily="50" charset="0"/>
                  </a:rPr>
                  <a:t>Schedule a follow-up call or team demo</a:t>
                </a:r>
              </a:p>
            </p:txBody>
          </p:sp>
        </p:grpSp>
        <p:sp>
          <p:nvSpPr>
            <p:cNvPr id="11" name="TextBox 10">
              <a:extLst>
                <a:ext uri="{FF2B5EF4-FFF2-40B4-BE49-F238E27FC236}">
                  <a16:creationId xmlns:a16="http://schemas.microsoft.com/office/drawing/2014/main" id="{6725A18F-C3E2-47B5-8B60-C6376BD28BBE}"/>
                </a:ext>
              </a:extLst>
            </p:cNvPr>
            <p:cNvSpPr txBox="1"/>
            <p:nvPr/>
          </p:nvSpPr>
          <p:spPr>
            <a:xfrm>
              <a:off x="3139101" y="4380213"/>
              <a:ext cx="3675402" cy="246221"/>
            </a:xfrm>
            <a:prstGeom prst="rect">
              <a:avLst/>
            </a:prstGeom>
            <a:noFill/>
          </p:spPr>
          <p:txBody>
            <a:bodyPr wrap="none" rtlCol="0">
              <a:spAutoFit/>
            </a:bodyPr>
            <a:lstStyle/>
            <a:p>
              <a:pPr marL="171450" indent="-171450">
                <a:buClr>
                  <a:schemeClr val="accent2"/>
                </a:buClr>
                <a:buFont typeface="Wingdings 2" panose="05020102010507070707" pitchFamily="18" charset="2"/>
                <a:buChar char=""/>
              </a:pPr>
              <a:r>
                <a:rPr lang="en-US" sz="1000" b="1" dirty="0">
                  <a:solidFill>
                    <a:schemeClr val="bg1"/>
                  </a:solidFill>
                  <a:latin typeface="Montserrat" panose="00000500000000000000" pitchFamily="50" charset="0"/>
                </a:rPr>
                <a:t>Need: </a:t>
              </a:r>
              <a:r>
                <a:rPr lang="en-US" sz="1000" dirty="0">
                  <a:solidFill>
                    <a:schemeClr val="bg1"/>
                  </a:solidFill>
                  <a:latin typeface="Montserrat" panose="00000500000000000000" pitchFamily="50" charset="0"/>
                </a:rPr>
                <a:t>What problem are you looking to solve?</a:t>
              </a:r>
            </a:p>
          </p:txBody>
        </p:sp>
        <p:sp>
          <p:nvSpPr>
            <p:cNvPr id="12" name="TextBox 11">
              <a:extLst>
                <a:ext uri="{FF2B5EF4-FFF2-40B4-BE49-F238E27FC236}">
                  <a16:creationId xmlns:a16="http://schemas.microsoft.com/office/drawing/2014/main" id="{FE9A5057-A044-4B7A-8A56-EB0B18EA75DF}"/>
                </a:ext>
              </a:extLst>
            </p:cNvPr>
            <p:cNvSpPr txBox="1"/>
            <p:nvPr/>
          </p:nvSpPr>
          <p:spPr>
            <a:xfrm>
              <a:off x="3139101" y="4751331"/>
              <a:ext cx="3550195" cy="246221"/>
            </a:xfrm>
            <a:prstGeom prst="rect">
              <a:avLst/>
            </a:prstGeom>
            <a:noFill/>
          </p:spPr>
          <p:txBody>
            <a:bodyPr wrap="none" rtlCol="0">
              <a:spAutoFit/>
            </a:bodyPr>
            <a:lstStyle/>
            <a:p>
              <a:pPr marL="171450" indent="-171450">
                <a:buClr>
                  <a:schemeClr val="accent2"/>
                </a:buClr>
                <a:buFont typeface="Wingdings 2" panose="05020102010507070707" pitchFamily="18" charset="2"/>
                <a:buChar char=""/>
              </a:pPr>
              <a:r>
                <a:rPr lang="en-US" sz="1000" b="1" dirty="0">
                  <a:solidFill>
                    <a:schemeClr val="bg1"/>
                  </a:solidFill>
                  <a:latin typeface="Montserrat" panose="00000500000000000000" pitchFamily="50" charset="0"/>
                </a:rPr>
                <a:t>Timeline: </a:t>
              </a:r>
              <a:r>
                <a:rPr lang="en-US" sz="1000" dirty="0">
                  <a:solidFill>
                    <a:schemeClr val="bg1"/>
                  </a:solidFill>
                  <a:latin typeface="Montserrat" panose="00000500000000000000" pitchFamily="50" charset="0"/>
                </a:rPr>
                <a:t>Are we working within a deadline?</a:t>
              </a:r>
            </a:p>
          </p:txBody>
        </p:sp>
        <p:sp>
          <p:nvSpPr>
            <p:cNvPr id="13" name="TextBox 12">
              <a:extLst>
                <a:ext uri="{FF2B5EF4-FFF2-40B4-BE49-F238E27FC236}">
                  <a16:creationId xmlns:a16="http://schemas.microsoft.com/office/drawing/2014/main" id="{53C123B4-0E33-4620-9FE5-E1DC55CDE534}"/>
                </a:ext>
              </a:extLst>
            </p:cNvPr>
            <p:cNvSpPr txBox="1"/>
            <p:nvPr/>
          </p:nvSpPr>
          <p:spPr>
            <a:xfrm>
              <a:off x="3139101" y="5122449"/>
              <a:ext cx="4627670" cy="246221"/>
            </a:xfrm>
            <a:prstGeom prst="rect">
              <a:avLst/>
            </a:prstGeom>
            <a:noFill/>
          </p:spPr>
          <p:txBody>
            <a:bodyPr wrap="none" rtlCol="0">
              <a:spAutoFit/>
            </a:bodyPr>
            <a:lstStyle/>
            <a:p>
              <a:pPr marL="171450" indent="-171450">
                <a:buClr>
                  <a:schemeClr val="accent2"/>
                </a:buClr>
                <a:buFont typeface="Wingdings 2" panose="05020102010507070707" pitchFamily="18" charset="2"/>
                <a:buChar char=""/>
              </a:pPr>
              <a:r>
                <a:rPr lang="en-US" sz="1000" b="1" dirty="0">
                  <a:solidFill>
                    <a:schemeClr val="bg1"/>
                  </a:solidFill>
                  <a:latin typeface="Montserrat" panose="00000500000000000000" pitchFamily="50" charset="0"/>
                </a:rPr>
                <a:t>Budget: </a:t>
              </a:r>
              <a:r>
                <a:rPr lang="en-US" sz="1000" dirty="0">
                  <a:solidFill>
                    <a:schemeClr val="bg1"/>
                  </a:solidFill>
                  <a:latin typeface="Montserrat" panose="00000500000000000000" pitchFamily="50" charset="0"/>
                </a:rPr>
                <a:t>Do you have a certain budget you’re working with?</a:t>
              </a:r>
            </a:p>
          </p:txBody>
        </p:sp>
        <p:sp>
          <p:nvSpPr>
            <p:cNvPr id="14" name="TextBox 13">
              <a:extLst>
                <a:ext uri="{FF2B5EF4-FFF2-40B4-BE49-F238E27FC236}">
                  <a16:creationId xmlns:a16="http://schemas.microsoft.com/office/drawing/2014/main" id="{4E82F1C6-B5BB-4753-A8B0-E62AADAB7628}"/>
                </a:ext>
              </a:extLst>
            </p:cNvPr>
            <p:cNvSpPr txBox="1"/>
            <p:nvPr/>
          </p:nvSpPr>
          <p:spPr>
            <a:xfrm>
              <a:off x="3139101" y="5493567"/>
              <a:ext cx="5173049" cy="651460"/>
            </a:xfrm>
            <a:prstGeom prst="rect">
              <a:avLst/>
            </a:prstGeom>
            <a:noFill/>
          </p:spPr>
          <p:txBody>
            <a:bodyPr wrap="square" rtlCol="0">
              <a:spAutoFit/>
            </a:bodyPr>
            <a:lstStyle/>
            <a:p>
              <a:pPr marL="171450" indent="-171450">
                <a:lnSpc>
                  <a:spcPts val="1500"/>
                </a:lnSpc>
                <a:buClr>
                  <a:schemeClr val="accent2"/>
                </a:buClr>
                <a:buFont typeface="Wingdings 2" panose="05020102010507070707" pitchFamily="18" charset="2"/>
                <a:buChar char=""/>
              </a:pPr>
              <a:r>
                <a:rPr lang="en-US" sz="1000" b="1" dirty="0">
                  <a:solidFill>
                    <a:schemeClr val="bg1"/>
                  </a:solidFill>
                  <a:latin typeface="Montserrat" panose="00000500000000000000" pitchFamily="50" charset="0"/>
                </a:rPr>
                <a:t>Authority: </a:t>
              </a:r>
              <a:r>
                <a:rPr lang="en-US" sz="1000" dirty="0">
                  <a:solidFill>
                    <a:schemeClr val="bg1"/>
                  </a:solidFill>
                  <a:latin typeface="Montserrat" panose="00000500000000000000" pitchFamily="50" charset="0"/>
                </a:rPr>
                <a:t>If you were to move forward with Fellow, is there anyone else we need to loop in? Does it make sense to schedule a follow-up with them?</a:t>
              </a:r>
            </a:p>
          </p:txBody>
        </p:sp>
      </p:grpSp>
      <p:sp>
        <p:nvSpPr>
          <p:cNvPr id="33" name="Rectangle: Rounded Corners 32">
            <a:extLst>
              <a:ext uri="{FF2B5EF4-FFF2-40B4-BE49-F238E27FC236}">
                <a16:creationId xmlns:a16="http://schemas.microsoft.com/office/drawing/2014/main" id="{CBF150F0-778D-495B-A334-4EECCC49E6FF}"/>
              </a:ext>
            </a:extLst>
          </p:cNvPr>
          <p:cNvSpPr/>
          <p:nvPr/>
        </p:nvSpPr>
        <p:spPr>
          <a:xfrm>
            <a:off x="6335404" y="2907786"/>
            <a:ext cx="5107296" cy="3524250"/>
          </a:xfrm>
          <a:prstGeom prst="roundRect">
            <a:avLst>
              <a:gd name="adj" fmla="val 5107"/>
            </a:avLst>
          </a:prstGeom>
          <a:solidFill>
            <a:schemeClr val="accent3">
              <a:alpha val="25000"/>
            </a:schemeClr>
          </a:solidFill>
          <a:ln w="3175">
            <a:noFill/>
            <a:miter lim="400000"/>
          </a:ln>
        </p:spPr>
        <p:txBody>
          <a:bodyPr lIns="71437" tIns="71437" rIns="71437" bIns="71437" anchor="ctr"/>
          <a:lstStyle/>
          <a:p>
            <a:pPr>
              <a:spcBef>
                <a:spcPts val="2000"/>
              </a:spcBef>
            </a:pPr>
            <a:endParaRPr lang="en-US">
              <a:solidFill>
                <a:schemeClr val="tx1"/>
              </a:solidFill>
              <a:latin typeface="Montserrat Regular"/>
            </a:endParaRPr>
          </a:p>
        </p:txBody>
      </p:sp>
      <p:grpSp>
        <p:nvGrpSpPr>
          <p:cNvPr id="45" name="Group 44">
            <a:extLst>
              <a:ext uri="{FF2B5EF4-FFF2-40B4-BE49-F238E27FC236}">
                <a16:creationId xmlns:a16="http://schemas.microsoft.com/office/drawing/2014/main" id="{A2BA4D74-1D98-4C43-A962-CA88F9B5BEEC}"/>
              </a:ext>
            </a:extLst>
          </p:cNvPr>
          <p:cNvGrpSpPr/>
          <p:nvPr/>
        </p:nvGrpSpPr>
        <p:grpSpPr>
          <a:xfrm>
            <a:off x="6537873" y="3920234"/>
            <a:ext cx="4634952" cy="2107339"/>
            <a:chOff x="6537873" y="3884658"/>
            <a:chExt cx="4634952" cy="2107339"/>
          </a:xfrm>
        </p:grpSpPr>
        <p:sp>
          <p:nvSpPr>
            <p:cNvPr id="36" name="TextBox 35">
              <a:extLst>
                <a:ext uri="{FF2B5EF4-FFF2-40B4-BE49-F238E27FC236}">
                  <a16:creationId xmlns:a16="http://schemas.microsoft.com/office/drawing/2014/main" id="{0B204443-C60A-48A8-BA9D-F3AEC30ED6AB}"/>
                </a:ext>
              </a:extLst>
            </p:cNvPr>
            <p:cNvSpPr txBox="1"/>
            <p:nvPr/>
          </p:nvSpPr>
          <p:spPr>
            <a:xfrm>
              <a:off x="6537873" y="3884658"/>
              <a:ext cx="4634952" cy="459100"/>
            </a:xfrm>
            <a:prstGeom prst="rect">
              <a:avLst/>
            </a:prstGeom>
            <a:noFill/>
          </p:spPr>
          <p:txBody>
            <a:bodyPr wrap="square" rtlCol="0">
              <a:spAutoFit/>
            </a:bodyPr>
            <a:lstStyle/>
            <a:p>
              <a:pPr marL="171450" indent="-171450">
                <a:lnSpc>
                  <a:spcPts val="1500"/>
                </a:lnSpc>
                <a:buClr>
                  <a:schemeClr val="accent1">
                    <a:lumMod val="25000"/>
                    <a:lumOff val="75000"/>
                  </a:schemeClr>
                </a:buClr>
                <a:buFont typeface="Wingdings 2" panose="05020102010507070707" pitchFamily="18" charset="2"/>
                <a:buChar char=""/>
              </a:pPr>
              <a:r>
                <a:rPr lang="en-US" sz="1000" b="1" dirty="0">
                  <a:solidFill>
                    <a:schemeClr val="accent1">
                      <a:lumMod val="25000"/>
                      <a:lumOff val="75000"/>
                    </a:schemeClr>
                  </a:solidFill>
                  <a:latin typeface="Montserrat" panose="00000500000000000000" pitchFamily="50" charset="0"/>
                </a:rPr>
                <a:t>SITUATION: </a:t>
              </a:r>
              <a:r>
                <a:rPr lang="en-US" sz="1000" dirty="0">
                  <a:solidFill>
                    <a:schemeClr val="bg1"/>
                  </a:solidFill>
                  <a:latin typeface="Montserrat" panose="00000500000000000000" pitchFamily="50" charset="0"/>
                </a:rPr>
                <a:t>What problem are you looking to solve? What tools are you using now?</a:t>
              </a:r>
            </a:p>
          </p:txBody>
        </p:sp>
        <p:sp>
          <p:nvSpPr>
            <p:cNvPr id="37" name="TextBox 36">
              <a:extLst>
                <a:ext uri="{FF2B5EF4-FFF2-40B4-BE49-F238E27FC236}">
                  <a16:creationId xmlns:a16="http://schemas.microsoft.com/office/drawing/2014/main" id="{6522C9EA-E1AD-4176-9BCF-11378A884E64}"/>
                </a:ext>
              </a:extLst>
            </p:cNvPr>
            <p:cNvSpPr txBox="1"/>
            <p:nvPr/>
          </p:nvSpPr>
          <p:spPr>
            <a:xfrm>
              <a:off x="6537873" y="4498191"/>
              <a:ext cx="4187277" cy="459100"/>
            </a:xfrm>
            <a:prstGeom prst="rect">
              <a:avLst/>
            </a:prstGeom>
            <a:noFill/>
          </p:spPr>
          <p:txBody>
            <a:bodyPr wrap="square" rtlCol="0">
              <a:spAutoFit/>
            </a:bodyPr>
            <a:lstStyle/>
            <a:p>
              <a:pPr marL="171450" indent="-171450">
                <a:lnSpc>
                  <a:spcPts val="1500"/>
                </a:lnSpc>
                <a:buClr>
                  <a:schemeClr val="accent1">
                    <a:lumMod val="25000"/>
                    <a:lumOff val="75000"/>
                  </a:schemeClr>
                </a:buClr>
                <a:buFont typeface="Wingdings 2" panose="05020102010507070707" pitchFamily="18" charset="2"/>
                <a:buChar char=""/>
              </a:pPr>
              <a:r>
                <a:rPr lang="en-US" sz="1000" b="1" dirty="0">
                  <a:solidFill>
                    <a:schemeClr val="accent1">
                      <a:lumMod val="25000"/>
                      <a:lumOff val="75000"/>
                    </a:schemeClr>
                  </a:solidFill>
                  <a:latin typeface="Montserrat" panose="00000500000000000000" pitchFamily="50" charset="0"/>
                </a:rPr>
                <a:t>PROBLEM: </a:t>
              </a:r>
              <a:r>
                <a:rPr lang="en-US" sz="1000" dirty="0">
                  <a:solidFill>
                    <a:schemeClr val="bg1"/>
                  </a:solidFill>
                  <a:latin typeface="Montserrat" panose="00000500000000000000" pitchFamily="50" charset="0"/>
                </a:rPr>
                <a:t>What do you think could be improved with current processes?</a:t>
              </a:r>
            </a:p>
          </p:txBody>
        </p:sp>
        <p:sp>
          <p:nvSpPr>
            <p:cNvPr id="38" name="TextBox 37">
              <a:extLst>
                <a:ext uri="{FF2B5EF4-FFF2-40B4-BE49-F238E27FC236}">
                  <a16:creationId xmlns:a16="http://schemas.microsoft.com/office/drawing/2014/main" id="{3971EC4C-8D55-47A8-9CC4-22FDC3EA4590}"/>
                </a:ext>
              </a:extLst>
            </p:cNvPr>
            <p:cNvSpPr txBox="1"/>
            <p:nvPr/>
          </p:nvSpPr>
          <p:spPr>
            <a:xfrm>
              <a:off x="6537873" y="5111724"/>
              <a:ext cx="3945311" cy="266740"/>
            </a:xfrm>
            <a:prstGeom prst="rect">
              <a:avLst/>
            </a:prstGeom>
            <a:noFill/>
          </p:spPr>
          <p:txBody>
            <a:bodyPr wrap="none" rtlCol="0">
              <a:spAutoFit/>
            </a:bodyPr>
            <a:lstStyle/>
            <a:p>
              <a:pPr marL="171450" indent="-171450">
                <a:lnSpc>
                  <a:spcPts val="1500"/>
                </a:lnSpc>
                <a:buClr>
                  <a:schemeClr val="accent1">
                    <a:lumMod val="25000"/>
                    <a:lumOff val="75000"/>
                  </a:schemeClr>
                </a:buClr>
                <a:buFont typeface="Wingdings 2" panose="05020102010507070707" pitchFamily="18" charset="2"/>
                <a:buChar char=""/>
              </a:pPr>
              <a:r>
                <a:rPr lang="en-US" sz="1000" b="1" dirty="0">
                  <a:solidFill>
                    <a:schemeClr val="accent1">
                      <a:lumMod val="25000"/>
                      <a:lumOff val="75000"/>
                    </a:schemeClr>
                  </a:solidFill>
                  <a:latin typeface="Montserrat" panose="00000500000000000000" pitchFamily="50" charset="0"/>
                </a:rPr>
                <a:t>IMPLICATIONS: </a:t>
              </a:r>
              <a:r>
                <a:rPr lang="en-US" sz="1000" dirty="0">
                  <a:solidFill>
                    <a:schemeClr val="bg1"/>
                  </a:solidFill>
                  <a:latin typeface="Montserrat" panose="00000500000000000000" pitchFamily="50" charset="0"/>
                </a:rPr>
                <a:t>Why does solving this problem matter?</a:t>
              </a:r>
            </a:p>
          </p:txBody>
        </p:sp>
        <p:sp>
          <p:nvSpPr>
            <p:cNvPr id="39" name="TextBox 38">
              <a:extLst>
                <a:ext uri="{FF2B5EF4-FFF2-40B4-BE49-F238E27FC236}">
                  <a16:creationId xmlns:a16="http://schemas.microsoft.com/office/drawing/2014/main" id="{B5A9A06A-34E4-4ECD-AF12-DA81C0248482}"/>
                </a:ext>
              </a:extLst>
            </p:cNvPr>
            <p:cNvSpPr txBox="1"/>
            <p:nvPr/>
          </p:nvSpPr>
          <p:spPr>
            <a:xfrm>
              <a:off x="6537873" y="5532897"/>
              <a:ext cx="4501602" cy="459100"/>
            </a:xfrm>
            <a:prstGeom prst="rect">
              <a:avLst/>
            </a:prstGeom>
            <a:noFill/>
          </p:spPr>
          <p:txBody>
            <a:bodyPr wrap="square" rtlCol="0">
              <a:spAutoFit/>
            </a:bodyPr>
            <a:lstStyle/>
            <a:p>
              <a:pPr marL="171450" indent="-171450">
                <a:lnSpc>
                  <a:spcPts val="1500"/>
                </a:lnSpc>
                <a:buClr>
                  <a:schemeClr val="accent1">
                    <a:lumMod val="25000"/>
                    <a:lumOff val="75000"/>
                  </a:schemeClr>
                </a:buClr>
                <a:buFont typeface="Wingdings 2" panose="05020102010507070707" pitchFamily="18" charset="2"/>
                <a:buChar char=""/>
              </a:pPr>
              <a:r>
                <a:rPr lang="en-US" sz="1000" b="1" dirty="0">
                  <a:solidFill>
                    <a:schemeClr val="accent1">
                      <a:lumMod val="25000"/>
                      <a:lumOff val="75000"/>
                    </a:schemeClr>
                  </a:solidFill>
                  <a:latin typeface="Montserrat" panose="00000500000000000000" pitchFamily="50" charset="0"/>
                </a:rPr>
                <a:t>NEEDS PAYOFF: </a:t>
              </a:r>
              <a:r>
                <a:rPr lang="en-US" sz="1000" dirty="0">
                  <a:solidFill>
                    <a:schemeClr val="bg1"/>
                  </a:solidFill>
                  <a:latin typeface="Montserrat" panose="00000500000000000000" pitchFamily="50" charset="0"/>
                </a:rPr>
                <a:t>How does it benefit the team or business if you fix these issues?</a:t>
              </a:r>
            </a:p>
          </p:txBody>
        </p:sp>
      </p:grpSp>
      <p:sp>
        <p:nvSpPr>
          <p:cNvPr id="46" name="TextBox 45">
            <a:extLst>
              <a:ext uri="{FF2B5EF4-FFF2-40B4-BE49-F238E27FC236}">
                <a16:creationId xmlns:a16="http://schemas.microsoft.com/office/drawing/2014/main" id="{4FBE899F-CEB4-416F-879E-B8DE74129CC4}"/>
              </a:ext>
            </a:extLst>
          </p:cNvPr>
          <p:cNvSpPr txBox="1"/>
          <p:nvPr/>
        </p:nvSpPr>
        <p:spPr>
          <a:xfrm>
            <a:off x="7798048" y="3312250"/>
            <a:ext cx="2182008" cy="369332"/>
          </a:xfrm>
          <a:prstGeom prst="rect">
            <a:avLst/>
          </a:prstGeom>
          <a:noFill/>
        </p:spPr>
        <p:txBody>
          <a:bodyPr wrap="none" rtlCol="0">
            <a:spAutoFit/>
          </a:bodyPr>
          <a:lstStyle/>
          <a:p>
            <a:r>
              <a:rPr lang="en-US" b="1" dirty="0">
                <a:solidFill>
                  <a:schemeClr val="accent1">
                    <a:lumMod val="25000"/>
                    <a:lumOff val="75000"/>
                  </a:schemeClr>
                </a:solidFill>
                <a:latin typeface="Montserrat" panose="00000500000000000000" pitchFamily="50" charset="0"/>
              </a:rPr>
              <a:t>Discovery (SPIN)</a:t>
            </a:r>
          </a:p>
        </p:txBody>
      </p:sp>
    </p:spTree>
    <p:extLst>
      <p:ext uri="{BB962C8B-B14F-4D97-AF65-F5344CB8AC3E}">
        <p14:creationId xmlns:p14="http://schemas.microsoft.com/office/powerpoint/2010/main" val="3117091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1500"/>
                                        <p:tgtEl>
                                          <p:spTgt spid="85"/>
                                        </p:tgtEl>
                                      </p:cBhvr>
                                    </p:animEffect>
                                    <p:anim calcmode="lin" valueType="num">
                                      <p:cBhvr>
                                        <p:cTn id="8" dur="1500" fill="hold"/>
                                        <p:tgtEl>
                                          <p:spTgt spid="85"/>
                                        </p:tgtEl>
                                        <p:attrNameLst>
                                          <p:attrName>ppt_x</p:attrName>
                                        </p:attrNameLst>
                                      </p:cBhvr>
                                      <p:tavLst>
                                        <p:tav tm="0">
                                          <p:val>
                                            <p:strVal val="#ppt_x"/>
                                          </p:val>
                                        </p:tav>
                                        <p:tav tm="100000">
                                          <p:val>
                                            <p:strVal val="#ppt_x"/>
                                          </p:val>
                                        </p:tav>
                                      </p:tavLst>
                                    </p:anim>
                                    <p:anim calcmode="lin" valueType="num">
                                      <p:cBhvr>
                                        <p:cTn id="9" dur="1500" fill="hold"/>
                                        <p:tgtEl>
                                          <p:spTgt spid="85"/>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1500"/>
                                        <p:tgtEl>
                                          <p:spTgt spid="33"/>
                                        </p:tgtEl>
                                      </p:cBhvr>
                                    </p:animEffect>
                                  </p:childTnLst>
                                </p:cTn>
                              </p:par>
                              <p:par>
                                <p:cTn id="16" presetID="0" presetClass="path" presetSubtype="0" decel="50000" fill="hold" grpId="1" nodeType="withEffect">
                                  <p:stCondLst>
                                    <p:cond delay="0"/>
                                  </p:stCondLst>
                                  <p:childTnLst>
                                    <p:animMotion origin="layout" path="M 0.03959 -0.16621 L -3.33333E-6 3.7037E-7 " pathEditMode="relative" rAng="0" ptsTypes="AA">
                                      <p:cBhvr>
                                        <p:cTn id="17" dur="1500" fill="hold"/>
                                        <p:tgtEl>
                                          <p:spTgt spid="16"/>
                                        </p:tgtEl>
                                        <p:attrNameLst>
                                          <p:attrName>ppt_x</p:attrName>
                                          <p:attrName>ppt_y</p:attrName>
                                        </p:attrNameLst>
                                      </p:cBhvr>
                                      <p:rCtr x="-1979" y="8241"/>
                                    </p:animMotion>
                                  </p:childTnLst>
                                </p:cTn>
                              </p:par>
                              <p:par>
                                <p:cTn id="18" presetID="0" presetClass="path" presetSubtype="0" decel="50000" fill="hold" grpId="1" nodeType="withEffect">
                                  <p:stCondLst>
                                    <p:cond delay="0"/>
                                  </p:stCondLst>
                                  <p:childTnLst>
                                    <p:animMotion origin="layout" path="M -0.03946 -0.14421 L -3.95833E-6 3.7037E-7 " pathEditMode="relative" rAng="0" ptsTypes="AA">
                                      <p:cBhvr>
                                        <p:cTn id="19" dur="1500" fill="hold"/>
                                        <p:tgtEl>
                                          <p:spTgt spid="33"/>
                                        </p:tgtEl>
                                        <p:attrNameLst>
                                          <p:attrName>ppt_x</p:attrName>
                                          <p:attrName>ppt_y</p:attrName>
                                        </p:attrNameLst>
                                      </p:cBhvr>
                                      <p:rCtr x="1888" y="7130"/>
                                    </p:animMotion>
                                  </p:childTnLst>
                                </p:cTn>
                              </p:par>
                              <p:par>
                                <p:cTn id="20" presetID="12" presetClass="entr" presetSubtype="1" fill="hold" grpId="0" nodeType="withEffect">
                                  <p:stCondLst>
                                    <p:cond delay="1000"/>
                                  </p:stCondLst>
                                  <p:childTnLst>
                                    <p:set>
                                      <p:cBhvr>
                                        <p:cTn id="21" dur="1" fill="hold">
                                          <p:stCondLst>
                                            <p:cond delay="0"/>
                                          </p:stCondLst>
                                        </p:cTn>
                                        <p:tgtEl>
                                          <p:spTgt spid="46"/>
                                        </p:tgtEl>
                                        <p:attrNameLst>
                                          <p:attrName>style.visibility</p:attrName>
                                        </p:attrNameLst>
                                      </p:cBhvr>
                                      <p:to>
                                        <p:strVal val="visible"/>
                                      </p:to>
                                    </p:set>
                                    <p:anim calcmode="lin" valueType="num">
                                      <p:cBhvr additive="base">
                                        <p:cTn id="22" dur="1500"/>
                                        <p:tgtEl>
                                          <p:spTgt spid="46"/>
                                        </p:tgtEl>
                                        <p:attrNameLst>
                                          <p:attrName>ppt_y</p:attrName>
                                        </p:attrNameLst>
                                      </p:cBhvr>
                                      <p:tavLst>
                                        <p:tav tm="0">
                                          <p:val>
                                            <p:strVal val="#ppt_y-#ppt_h*1.125000"/>
                                          </p:val>
                                        </p:tav>
                                        <p:tav tm="100000">
                                          <p:val>
                                            <p:strVal val="#ppt_y"/>
                                          </p:val>
                                        </p:tav>
                                      </p:tavLst>
                                    </p:anim>
                                    <p:animEffect transition="in" filter="wipe(down)">
                                      <p:cBhvr>
                                        <p:cTn id="23" dur="1500"/>
                                        <p:tgtEl>
                                          <p:spTgt spid="46"/>
                                        </p:tgtEl>
                                      </p:cBhvr>
                                    </p:animEffect>
                                  </p:childTnLst>
                                </p:cTn>
                              </p:par>
                              <p:par>
                                <p:cTn id="24" presetID="12" presetClass="entr" presetSubtype="1" fill="hold" grpId="0" nodeType="withEffect">
                                  <p:stCondLst>
                                    <p:cond delay="1000"/>
                                  </p:stCondLst>
                                  <p:childTnLst>
                                    <p:set>
                                      <p:cBhvr>
                                        <p:cTn id="25" dur="1" fill="hold">
                                          <p:stCondLst>
                                            <p:cond delay="0"/>
                                          </p:stCondLst>
                                        </p:cTn>
                                        <p:tgtEl>
                                          <p:spTgt spid="97"/>
                                        </p:tgtEl>
                                        <p:attrNameLst>
                                          <p:attrName>style.visibility</p:attrName>
                                        </p:attrNameLst>
                                      </p:cBhvr>
                                      <p:to>
                                        <p:strVal val="visible"/>
                                      </p:to>
                                    </p:set>
                                    <p:anim calcmode="lin" valueType="num">
                                      <p:cBhvr additive="base">
                                        <p:cTn id="26" dur="1500"/>
                                        <p:tgtEl>
                                          <p:spTgt spid="97"/>
                                        </p:tgtEl>
                                        <p:attrNameLst>
                                          <p:attrName>ppt_y</p:attrName>
                                        </p:attrNameLst>
                                      </p:cBhvr>
                                      <p:tavLst>
                                        <p:tav tm="0">
                                          <p:val>
                                            <p:strVal val="#ppt_y-#ppt_h*1.125000"/>
                                          </p:val>
                                        </p:tav>
                                        <p:tav tm="100000">
                                          <p:val>
                                            <p:strVal val="#ppt_y"/>
                                          </p:val>
                                        </p:tav>
                                      </p:tavLst>
                                    </p:anim>
                                    <p:animEffect transition="in" filter="wipe(down)">
                                      <p:cBhvr>
                                        <p:cTn id="27" dur="1500"/>
                                        <p:tgtEl>
                                          <p:spTgt spid="97"/>
                                        </p:tgtEl>
                                      </p:cBhvr>
                                    </p:animEffect>
                                  </p:childTnLst>
                                </p:cTn>
                              </p:par>
                              <p:par>
                                <p:cTn id="28" presetID="22" presetClass="entr" presetSubtype="8" fill="hold" nodeType="withEffect">
                                  <p:stCondLst>
                                    <p:cond delay="250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2000"/>
                                        <p:tgtEl>
                                          <p:spTgt spid="15"/>
                                        </p:tgtEl>
                                      </p:cBhvr>
                                    </p:animEffect>
                                  </p:childTnLst>
                                </p:cTn>
                              </p:par>
                              <p:par>
                                <p:cTn id="31" presetID="22" presetClass="entr" presetSubtype="8" fill="hold" nodeType="withEffect">
                                  <p:stCondLst>
                                    <p:cond delay="2500"/>
                                  </p:stCondLst>
                                  <p:childTnLst>
                                    <p:set>
                                      <p:cBhvr>
                                        <p:cTn id="32" dur="1" fill="hold">
                                          <p:stCondLst>
                                            <p:cond delay="0"/>
                                          </p:stCondLst>
                                        </p:cTn>
                                        <p:tgtEl>
                                          <p:spTgt spid="45"/>
                                        </p:tgtEl>
                                        <p:attrNameLst>
                                          <p:attrName>style.visibility</p:attrName>
                                        </p:attrNameLst>
                                      </p:cBhvr>
                                      <p:to>
                                        <p:strVal val="visible"/>
                                      </p:to>
                                    </p:set>
                                    <p:animEffect transition="in" filter="wipe(left)">
                                      <p:cBhvr>
                                        <p:cTn id="33" dur="2000"/>
                                        <p:tgtEl>
                                          <p:spTgt spid="45"/>
                                        </p:tgtEl>
                                      </p:cBhvr>
                                    </p:animEffect>
                                  </p:childTnLst>
                                </p:cTn>
                              </p:par>
                              <p:par>
                                <p:cTn id="34" presetID="22" presetClass="entr" presetSubtype="8" fill="hold" nodeType="withEffect">
                                  <p:stCondLst>
                                    <p:cond delay="2500"/>
                                  </p:stCondLst>
                                  <p:childTnLst>
                                    <p:set>
                                      <p:cBhvr>
                                        <p:cTn id="35" dur="1" fill="hold">
                                          <p:stCondLst>
                                            <p:cond delay="0"/>
                                          </p:stCondLst>
                                        </p:cTn>
                                        <p:tgtEl>
                                          <p:spTgt spid="75"/>
                                        </p:tgtEl>
                                        <p:attrNameLst>
                                          <p:attrName>style.visibility</p:attrName>
                                        </p:attrNameLst>
                                      </p:cBhvr>
                                      <p:to>
                                        <p:strVal val="visible"/>
                                      </p:to>
                                    </p:set>
                                    <p:animEffect transition="in" filter="wipe(left)">
                                      <p:cBhvr>
                                        <p:cTn id="36" dur="2000"/>
                                        <p:tgtEl>
                                          <p:spTgt spid="75"/>
                                        </p:tgtEl>
                                      </p:cBhvr>
                                    </p:animEffect>
                                  </p:childTnLst>
                                </p:cTn>
                              </p:par>
                              <p:par>
                                <p:cTn id="37" presetID="22" presetClass="entr" presetSubtype="8" fill="hold" nodeType="withEffect">
                                  <p:stCondLst>
                                    <p:cond delay="2500"/>
                                  </p:stCondLst>
                                  <p:childTnLst>
                                    <p:set>
                                      <p:cBhvr>
                                        <p:cTn id="38" dur="1" fill="hold">
                                          <p:stCondLst>
                                            <p:cond delay="0"/>
                                          </p:stCondLst>
                                        </p:cTn>
                                        <p:tgtEl>
                                          <p:spTgt spid="88"/>
                                        </p:tgtEl>
                                        <p:attrNameLst>
                                          <p:attrName>style.visibility</p:attrName>
                                        </p:attrNameLst>
                                      </p:cBhvr>
                                      <p:to>
                                        <p:strVal val="visible"/>
                                      </p:to>
                                    </p:set>
                                    <p:animEffect transition="in" filter="wipe(left)">
                                      <p:cBhvr>
                                        <p:cTn id="39" dur="2000"/>
                                        <p:tgtEl>
                                          <p:spTgt spid="88"/>
                                        </p:tgtEl>
                                      </p:cBhvr>
                                    </p:animEffect>
                                  </p:childTnLst>
                                </p:cTn>
                              </p:par>
                              <p:par>
                                <p:cTn id="40" presetID="22" presetClass="entr" presetSubtype="8" fill="hold" nodeType="withEffect">
                                  <p:stCondLst>
                                    <p:cond delay="2500"/>
                                  </p:stCondLst>
                                  <p:childTnLst>
                                    <p:set>
                                      <p:cBhvr>
                                        <p:cTn id="41" dur="1" fill="hold">
                                          <p:stCondLst>
                                            <p:cond delay="0"/>
                                          </p:stCondLst>
                                        </p:cTn>
                                        <p:tgtEl>
                                          <p:spTgt spid="92"/>
                                        </p:tgtEl>
                                        <p:attrNameLst>
                                          <p:attrName>style.visibility</p:attrName>
                                        </p:attrNameLst>
                                      </p:cBhvr>
                                      <p:to>
                                        <p:strVal val="visible"/>
                                      </p:to>
                                    </p:set>
                                    <p:animEffect transition="in" filter="wipe(left)">
                                      <p:cBhvr>
                                        <p:cTn id="42" dur="2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97" grpId="0"/>
      <p:bldP spid="16" grpId="0" animBg="1"/>
      <p:bldP spid="16" grpId="1" animBg="1"/>
      <p:bldP spid="33" grpId="0" animBg="1"/>
      <p:bldP spid="33" grpId="1" animBg="1"/>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656FFB-E62E-7CD4-6E4E-2AD2A9A2A063}"/>
              </a:ext>
            </a:extLst>
          </p:cNvPr>
          <p:cNvSpPr txBox="1"/>
          <p:nvPr/>
        </p:nvSpPr>
        <p:spPr>
          <a:xfrm>
            <a:off x="2817699" y="541804"/>
            <a:ext cx="6556603" cy="630942"/>
          </a:xfrm>
          <a:prstGeom prst="rect">
            <a:avLst/>
          </a:prstGeom>
          <a:noFill/>
        </p:spPr>
        <p:txBody>
          <a:bodyPr wrap="none" rtlCol="0">
            <a:spAutoFit/>
          </a:bodyPr>
          <a:lstStyle>
            <a:defPPr>
              <a:defRPr lang="en-US"/>
            </a:defPPr>
            <a:lvl1pPr algn="ctr">
              <a:spcAft>
                <a:spcPts val="600"/>
              </a:spcAft>
              <a:defRPr sz="3500">
                <a:gradFill>
                  <a:gsLst>
                    <a:gs pos="64000">
                      <a:schemeClr val="bg2"/>
                    </a:gs>
                    <a:gs pos="0">
                      <a:schemeClr val="accent4"/>
                    </a:gs>
                  </a:gsLst>
                  <a:path path="circle">
                    <a:fillToRect r="100000" b="100000"/>
                  </a:path>
                </a:gradFill>
                <a:latin typeface="Montserrat" panose="00000500000000000000" pitchFamily="50" charset="0"/>
              </a:defRPr>
            </a:lvl1pPr>
          </a:lstStyle>
          <a:p>
            <a:r>
              <a:rPr lang="en-US" dirty="0"/>
              <a:t>TARGET ACCOUNT PROFILE</a:t>
            </a:r>
          </a:p>
        </p:txBody>
      </p:sp>
      <p:sp>
        <p:nvSpPr>
          <p:cNvPr id="4" name="TextBox 3">
            <a:extLst>
              <a:ext uri="{FF2B5EF4-FFF2-40B4-BE49-F238E27FC236}">
                <a16:creationId xmlns:a16="http://schemas.microsoft.com/office/drawing/2014/main" id="{76200C19-53FC-D671-9B23-60FB890B0C47}"/>
              </a:ext>
            </a:extLst>
          </p:cNvPr>
          <p:cNvSpPr txBox="1"/>
          <p:nvPr/>
        </p:nvSpPr>
        <p:spPr>
          <a:xfrm>
            <a:off x="1062251" y="4110449"/>
            <a:ext cx="3117937" cy="1566006"/>
          </a:xfrm>
          <a:prstGeom prst="rect">
            <a:avLst/>
          </a:prstGeom>
          <a:noFill/>
        </p:spPr>
        <p:txBody>
          <a:bodyPr wrap="square">
            <a:spAutoFit/>
          </a:bodyPr>
          <a:lstStyle/>
          <a:p>
            <a:pPr algn="ctr">
              <a:lnSpc>
                <a:spcPct val="150000"/>
              </a:lnSpc>
              <a:spcAft>
                <a:spcPts val="600"/>
              </a:spcAft>
            </a:pPr>
            <a:r>
              <a:rPr lang="en-US" sz="1400" dirty="0">
                <a:solidFill>
                  <a:schemeClr val="accent1">
                    <a:lumMod val="25000"/>
                    <a:lumOff val="75000"/>
                  </a:schemeClr>
                </a:solidFill>
                <a:latin typeface="Montserrat" panose="00000500000000000000" pitchFamily="50" charset="0"/>
              </a:rPr>
              <a:t>PROFILE OVERVIEW</a:t>
            </a:r>
          </a:p>
          <a:p>
            <a:pPr algn="ctr">
              <a:lnSpc>
                <a:spcPts val="1700"/>
              </a:lnSpc>
              <a:spcAft>
                <a:spcPts val="600"/>
              </a:spcAft>
            </a:pPr>
            <a:r>
              <a:rPr lang="en-US" sz="1200" dirty="0">
                <a:solidFill>
                  <a:schemeClr val="bg1"/>
                </a:solidFill>
                <a:latin typeface="Montserrat" panose="00000500000000000000" pitchFamily="50" charset="0"/>
              </a:rPr>
              <a:t>These program teams are made up of a program manager (who oversees the entire manufacturing and assembly process), quality and mechanical engineers, and buyers.</a:t>
            </a:r>
          </a:p>
        </p:txBody>
      </p:sp>
      <p:sp>
        <p:nvSpPr>
          <p:cNvPr id="11" name="Kreis">
            <a:extLst>
              <a:ext uri="{FF2B5EF4-FFF2-40B4-BE49-F238E27FC236}">
                <a16:creationId xmlns:a16="http://schemas.microsoft.com/office/drawing/2014/main" id="{B5AEE791-55B9-4811-993D-367C2DC86B68}"/>
              </a:ext>
            </a:extLst>
          </p:cNvPr>
          <p:cNvSpPr/>
          <p:nvPr/>
        </p:nvSpPr>
        <p:spPr>
          <a:xfrm>
            <a:off x="4852672" y="1589692"/>
            <a:ext cx="6415353" cy="4639658"/>
          </a:xfrm>
          <a:prstGeom prst="roundRect">
            <a:avLst>
              <a:gd name="adj" fmla="val 6009"/>
            </a:avLst>
          </a:prstGeom>
          <a:gradFill>
            <a:gsLst>
              <a:gs pos="100000">
                <a:srgbClr val="0A0C3D"/>
              </a:gs>
              <a:gs pos="0">
                <a:srgbClr val="292A63"/>
              </a:gs>
            </a:gsLst>
            <a:path path="circle">
              <a:fillToRect r="100000" b="100000"/>
            </a:path>
          </a:gradFill>
          <a:ln w="12700">
            <a:miter lim="400000"/>
          </a:ln>
        </p:spPr>
        <p:txBody>
          <a:bodyPr lIns="1737360" tIns="71437" rIns="0" bIns="71437" anchor="ctr"/>
          <a:lstStyle/>
          <a:p>
            <a:pPr marL="171450" indent="-210312">
              <a:lnSpc>
                <a:spcPts val="1400"/>
              </a:lnSpc>
              <a:buClr>
                <a:schemeClr val="accent2"/>
              </a:buClr>
              <a:buFont typeface="Wingdings 2" panose="05020102010507070707" pitchFamily="18" charset="2"/>
              <a:buChar char=""/>
            </a:pPr>
            <a:endParaRPr sz="900">
              <a:solidFill>
                <a:schemeClr val="bg1"/>
              </a:solidFill>
              <a:latin typeface="Montserrat Regular"/>
            </a:endParaRPr>
          </a:p>
        </p:txBody>
      </p:sp>
      <p:sp>
        <p:nvSpPr>
          <p:cNvPr id="12" name="Kreis">
            <a:extLst>
              <a:ext uri="{FF2B5EF4-FFF2-40B4-BE49-F238E27FC236}">
                <a16:creationId xmlns:a16="http://schemas.microsoft.com/office/drawing/2014/main" id="{ED167520-D686-4154-930F-3F4BC0EF58ED}"/>
              </a:ext>
            </a:extLst>
          </p:cNvPr>
          <p:cNvSpPr/>
          <p:nvPr/>
        </p:nvSpPr>
        <p:spPr>
          <a:xfrm>
            <a:off x="1626304" y="1496449"/>
            <a:ext cx="1989832" cy="1989832"/>
          </a:xfrm>
          <a:prstGeom prst="ellipse">
            <a:avLst/>
          </a:prstGeom>
          <a:gradFill>
            <a:gsLst>
              <a:gs pos="0">
                <a:schemeClr val="accent1"/>
              </a:gs>
              <a:gs pos="100000">
                <a:schemeClr val="accent2"/>
              </a:gs>
            </a:gsLst>
            <a:lin ang="16200000"/>
          </a:gradFill>
          <a:ln w="12700">
            <a:miter lim="400000"/>
          </a:ln>
        </p:spPr>
        <p:txBody>
          <a:bodyPr tIns="91439" bIns="91439" anchor="ctr"/>
          <a:lstStyle/>
          <a:p>
            <a:pPr>
              <a:spcBef>
                <a:spcPts val="2000"/>
              </a:spcBef>
              <a:defRPr>
                <a:latin typeface="Montserrat Regular"/>
                <a:ea typeface="Montserrat Regular"/>
                <a:cs typeface="Montserrat Regular"/>
                <a:sym typeface="Montserrat Regular"/>
              </a:defRPr>
            </a:pPr>
            <a:endParaRPr/>
          </a:p>
        </p:txBody>
      </p:sp>
      <p:sp>
        <p:nvSpPr>
          <p:cNvPr id="6" name="Oval 5">
            <a:extLst>
              <a:ext uri="{FF2B5EF4-FFF2-40B4-BE49-F238E27FC236}">
                <a16:creationId xmlns:a16="http://schemas.microsoft.com/office/drawing/2014/main" id="{6BA2DDDD-6EE6-45D3-A66E-876755B67AE0}"/>
              </a:ext>
            </a:extLst>
          </p:cNvPr>
          <p:cNvSpPr/>
          <p:nvPr/>
        </p:nvSpPr>
        <p:spPr>
          <a:xfrm>
            <a:off x="1759147" y="1629293"/>
            <a:ext cx="1724146" cy="1724144"/>
          </a:xfrm>
          <a:prstGeom prst="ellipse">
            <a:avLst/>
          </a:prstGeom>
          <a:blipFill dpi="0" rotWithShape="1">
            <a:blip r:embed="rId2">
              <a:extLst>
                <a:ext uri="{28A0092B-C50C-407E-A947-70E740481C1C}">
                  <a14:useLocalDpi xmlns:a14="http://schemas.microsoft.com/office/drawing/2010/main" val="0"/>
                </a:ext>
              </a:extLst>
            </a:blip>
            <a:srcRect/>
            <a:stretch>
              <a:fillRect l="-125" r="-1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2D9B7F2-9B4D-4405-8838-7B487FE20B9F}"/>
              </a:ext>
            </a:extLst>
          </p:cNvPr>
          <p:cNvSpPr txBox="1"/>
          <p:nvPr/>
        </p:nvSpPr>
        <p:spPr>
          <a:xfrm>
            <a:off x="1533423" y="3598542"/>
            <a:ext cx="2175597" cy="400110"/>
          </a:xfrm>
          <a:prstGeom prst="rect">
            <a:avLst/>
          </a:prstGeom>
          <a:noFill/>
        </p:spPr>
        <p:txBody>
          <a:bodyPr wrap="none" rtlCol="0">
            <a:spAutoFit/>
          </a:bodyPr>
          <a:lstStyle/>
          <a:p>
            <a:pPr algn="ctr"/>
            <a:r>
              <a:rPr lang="en-US" sz="2000" b="1" dirty="0">
                <a:solidFill>
                  <a:schemeClr val="accent2"/>
                </a:solidFill>
                <a:latin typeface="Montserrat" panose="00000500000000000000" pitchFamily="50" charset="0"/>
              </a:rPr>
              <a:t>NICOLE JONES</a:t>
            </a:r>
          </a:p>
        </p:txBody>
      </p:sp>
      <p:sp>
        <p:nvSpPr>
          <p:cNvPr id="10" name="Rectangle 9">
            <a:extLst>
              <a:ext uri="{FF2B5EF4-FFF2-40B4-BE49-F238E27FC236}">
                <a16:creationId xmlns:a16="http://schemas.microsoft.com/office/drawing/2014/main" id="{2F732CC8-0FD0-4F2A-927E-EA13C64F5357}"/>
              </a:ext>
            </a:extLst>
          </p:cNvPr>
          <p:cNvSpPr/>
          <p:nvPr/>
        </p:nvSpPr>
        <p:spPr>
          <a:xfrm>
            <a:off x="5203810" y="2275712"/>
            <a:ext cx="5713076" cy="3368423"/>
          </a:xfrm>
          <a:prstGeom prst="rect">
            <a:avLst/>
          </a:prstGeom>
        </p:spPr>
        <p:txBody>
          <a:bodyPr wrap="square">
            <a:spAutoFit/>
          </a:bodyPr>
          <a:lstStyle/>
          <a:p>
            <a:pPr>
              <a:lnSpc>
                <a:spcPts val="1700"/>
              </a:lnSpc>
              <a:spcAft>
                <a:spcPts val="400"/>
              </a:spcAft>
            </a:pPr>
            <a:r>
              <a:rPr lang="en-US" sz="1100" b="1" dirty="0">
                <a:solidFill>
                  <a:schemeClr val="accent2"/>
                </a:solidFill>
                <a:latin typeface="Montserrat" panose="00000500000000000000" pitchFamily="50" charset="0"/>
              </a:rPr>
              <a:t>TITLES</a:t>
            </a:r>
          </a:p>
          <a:p>
            <a:pPr marL="171450" indent="-171450">
              <a:lnSpc>
                <a:spcPts val="1700"/>
              </a:lnSpc>
              <a:spcAft>
                <a:spcPts val="400"/>
              </a:spcAft>
              <a:buClr>
                <a:schemeClr val="accent2"/>
              </a:buClr>
              <a:buFont typeface="Wingdings 2" panose="05020102010507070707" pitchFamily="18" charset="2"/>
              <a:buChar char=""/>
            </a:pPr>
            <a:r>
              <a:rPr lang="en-US" sz="1100" b="1" dirty="0">
                <a:solidFill>
                  <a:schemeClr val="bg1"/>
                </a:solidFill>
                <a:latin typeface="Montserrat" panose="00000500000000000000" pitchFamily="50" charset="0"/>
              </a:rPr>
              <a:t>Program Manager: </a:t>
            </a:r>
            <a:r>
              <a:rPr lang="en-US" sz="1100" dirty="0">
                <a:solidFill>
                  <a:schemeClr val="bg1"/>
                </a:solidFill>
                <a:latin typeface="Montserrat" panose="00000500000000000000" pitchFamily="50" charset="0"/>
              </a:rPr>
              <a:t>Oversees assembly of parts</a:t>
            </a:r>
          </a:p>
          <a:p>
            <a:pPr marL="628650" lvl="1" indent="-171450">
              <a:lnSpc>
                <a:spcPts val="1700"/>
              </a:lnSpc>
              <a:spcAft>
                <a:spcPts val="400"/>
              </a:spcAft>
              <a:buClr>
                <a:schemeClr val="accent2"/>
              </a:buClr>
              <a:buFont typeface="Wingdings 3" panose="05040102010807070707" pitchFamily="18" charset="2"/>
              <a:buChar char="("/>
            </a:pPr>
            <a:r>
              <a:rPr lang="en-US" sz="1100" dirty="0">
                <a:solidFill>
                  <a:schemeClr val="bg1"/>
                </a:solidFill>
                <a:latin typeface="Montserrat" panose="00000500000000000000" pitchFamily="50" charset="0"/>
              </a:rPr>
              <a:t>Commodity Manager: Buys for category, negotiation and awards business, works out of corporate office</a:t>
            </a:r>
          </a:p>
          <a:p>
            <a:pPr marL="628650" lvl="1" indent="-171450">
              <a:lnSpc>
                <a:spcPts val="1700"/>
              </a:lnSpc>
              <a:spcAft>
                <a:spcPts val="400"/>
              </a:spcAft>
              <a:buClr>
                <a:schemeClr val="accent2"/>
              </a:buClr>
              <a:buFont typeface="Wingdings 3" panose="05040102010807070707" pitchFamily="18" charset="2"/>
              <a:buChar char="("/>
            </a:pPr>
            <a:r>
              <a:rPr lang="en-US" sz="1100" dirty="0">
                <a:solidFill>
                  <a:schemeClr val="bg1"/>
                </a:solidFill>
                <a:latin typeface="Montserrat" panose="00000500000000000000" pitchFamily="50" charset="0"/>
              </a:rPr>
              <a:t>Buyers: Buy for a specific program, do the legwork for commodity manager, typically works out of the plant</a:t>
            </a:r>
          </a:p>
          <a:p>
            <a:pPr marL="628650" lvl="1" indent="-171450">
              <a:lnSpc>
                <a:spcPts val="1700"/>
              </a:lnSpc>
              <a:spcAft>
                <a:spcPts val="400"/>
              </a:spcAft>
              <a:buClr>
                <a:schemeClr val="accent2"/>
              </a:buClr>
              <a:buFont typeface="Wingdings 3" panose="05040102010807070707" pitchFamily="18" charset="2"/>
              <a:buChar char="("/>
            </a:pPr>
            <a:r>
              <a:rPr lang="en-US" sz="1100" dirty="0">
                <a:solidFill>
                  <a:schemeClr val="bg1"/>
                </a:solidFill>
                <a:latin typeface="Montserrat" panose="00000500000000000000" pitchFamily="50" charset="0"/>
              </a:rPr>
              <a:t>Program Engineers: Fit and functionality of the parts to OEM's specifications</a:t>
            </a:r>
          </a:p>
          <a:p>
            <a:pPr marL="171450" indent="-171450">
              <a:lnSpc>
                <a:spcPts val="1700"/>
              </a:lnSpc>
              <a:spcAft>
                <a:spcPts val="400"/>
              </a:spcAft>
              <a:buClr>
                <a:schemeClr val="accent2"/>
              </a:buClr>
              <a:buFont typeface="Wingdings 2" panose="05020102010507070707" pitchFamily="18" charset="2"/>
              <a:buChar char=""/>
            </a:pPr>
            <a:r>
              <a:rPr lang="en-US" sz="1100" b="1" dirty="0">
                <a:solidFill>
                  <a:schemeClr val="bg1"/>
                </a:solidFill>
                <a:latin typeface="Montserrat" panose="00000500000000000000" pitchFamily="50" charset="0"/>
              </a:rPr>
              <a:t>Company size: </a:t>
            </a:r>
            <a:r>
              <a:rPr lang="en-US" sz="1100" dirty="0">
                <a:solidFill>
                  <a:schemeClr val="bg1"/>
                </a:solidFill>
                <a:latin typeface="Montserrat" panose="00000500000000000000" pitchFamily="50" charset="0"/>
              </a:rPr>
              <a:t>200+ employees</a:t>
            </a:r>
          </a:p>
          <a:p>
            <a:pPr marL="171450" indent="-171450">
              <a:lnSpc>
                <a:spcPts val="1700"/>
              </a:lnSpc>
              <a:spcAft>
                <a:spcPts val="400"/>
              </a:spcAft>
              <a:buClr>
                <a:schemeClr val="accent2"/>
              </a:buClr>
              <a:buFont typeface="Wingdings 2" panose="05020102010507070707" pitchFamily="18" charset="2"/>
              <a:buChar char=""/>
            </a:pPr>
            <a:r>
              <a:rPr lang="en-US" sz="1100" b="1" dirty="0">
                <a:solidFill>
                  <a:schemeClr val="bg1"/>
                </a:solidFill>
                <a:latin typeface="Montserrat" panose="00000500000000000000" pitchFamily="50" charset="0"/>
              </a:rPr>
              <a:t>Functional areas: </a:t>
            </a:r>
            <a:r>
              <a:rPr lang="en-US" sz="1100" dirty="0">
                <a:solidFill>
                  <a:schemeClr val="bg1"/>
                </a:solidFill>
                <a:latin typeface="Montserrat" panose="00000500000000000000" pitchFamily="50" charset="0"/>
              </a:rPr>
              <a:t>purchasing, engineering</a:t>
            </a:r>
          </a:p>
          <a:p>
            <a:pPr>
              <a:lnSpc>
                <a:spcPts val="1700"/>
              </a:lnSpc>
              <a:spcAft>
                <a:spcPts val="400"/>
              </a:spcAft>
              <a:buClr>
                <a:schemeClr val="accent2"/>
              </a:buClr>
            </a:pPr>
            <a:endParaRPr lang="en-US" sz="1100" dirty="0">
              <a:solidFill>
                <a:schemeClr val="bg1"/>
              </a:solidFill>
              <a:latin typeface="Montserrat" panose="00000500000000000000" pitchFamily="50" charset="0"/>
            </a:endParaRPr>
          </a:p>
          <a:p>
            <a:pPr>
              <a:lnSpc>
                <a:spcPts val="1700"/>
              </a:lnSpc>
              <a:spcAft>
                <a:spcPts val="400"/>
              </a:spcAft>
            </a:pPr>
            <a:r>
              <a:rPr lang="en-US" sz="1100" b="1" dirty="0">
                <a:solidFill>
                  <a:schemeClr val="accent2"/>
                </a:solidFill>
                <a:latin typeface="Montserrat" panose="00000500000000000000" pitchFamily="50" charset="0"/>
              </a:rPr>
              <a:t>GEOGRAPHY</a:t>
            </a:r>
          </a:p>
          <a:p>
            <a:pPr marL="171450" indent="-171450">
              <a:lnSpc>
                <a:spcPts val="1700"/>
              </a:lnSpc>
              <a:spcAft>
                <a:spcPts val="400"/>
              </a:spcAft>
              <a:buClr>
                <a:schemeClr val="accent2"/>
              </a:buClr>
              <a:buFont typeface="Wingdings 2" panose="05020102010507070707" pitchFamily="18" charset="2"/>
              <a:buChar char=""/>
            </a:pPr>
            <a:r>
              <a:rPr lang="en-US" sz="1100" dirty="0">
                <a:solidFill>
                  <a:schemeClr val="bg1"/>
                </a:solidFill>
                <a:latin typeface="Montserrat" panose="00000500000000000000" pitchFamily="50" charset="0"/>
              </a:rPr>
              <a:t>Typically close to OEM manufacturing facilities</a:t>
            </a:r>
          </a:p>
        </p:txBody>
      </p:sp>
      <p:sp>
        <p:nvSpPr>
          <p:cNvPr id="16" name="Rectangle 15">
            <a:extLst>
              <a:ext uri="{FF2B5EF4-FFF2-40B4-BE49-F238E27FC236}">
                <a16:creationId xmlns:a16="http://schemas.microsoft.com/office/drawing/2014/main" id="{6FDACB3F-8A1C-4D3E-B23A-7052E2BB5634}"/>
              </a:ext>
            </a:extLst>
          </p:cNvPr>
          <p:cNvSpPr/>
          <p:nvPr/>
        </p:nvSpPr>
        <p:spPr>
          <a:xfrm>
            <a:off x="6745137" y="1907271"/>
            <a:ext cx="2630422" cy="307777"/>
          </a:xfrm>
          <a:prstGeom prst="rect">
            <a:avLst/>
          </a:prstGeom>
          <a:noFill/>
        </p:spPr>
        <p:txBody>
          <a:bodyPr wrap="square">
            <a:spAutoFit/>
          </a:bodyPr>
          <a:lstStyle/>
          <a:p>
            <a:pPr algn="ctr">
              <a:spcAft>
                <a:spcPts val="600"/>
              </a:spcAft>
            </a:pPr>
            <a:r>
              <a:rPr lang="en-US" sz="1400" dirty="0">
                <a:solidFill>
                  <a:schemeClr val="accent1">
                    <a:lumMod val="25000"/>
                    <a:lumOff val="75000"/>
                  </a:schemeClr>
                </a:solidFill>
                <a:latin typeface="Montserrat" panose="00000500000000000000" pitchFamily="50" charset="0"/>
              </a:rPr>
              <a:t>PROFILE ATTRIBUTES </a:t>
            </a:r>
          </a:p>
        </p:txBody>
      </p:sp>
    </p:spTree>
    <p:extLst>
      <p:ext uri="{BB962C8B-B14F-4D97-AF65-F5344CB8AC3E}">
        <p14:creationId xmlns:p14="http://schemas.microsoft.com/office/powerpoint/2010/main" val="116187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0" presetClass="path" presetSubtype="0" decel="50000" fill="hold" grpId="1" nodeType="withEffect">
                                  <p:stCondLst>
                                    <p:cond delay="0"/>
                                  </p:stCondLst>
                                  <p:childTnLst>
                                    <p:animMotion origin="layout" path="M -0.06419 -0.00185 L 2.29167E-6 2.59259E-6 " pathEditMode="relative" rAng="0" ptsTypes="AA">
                                      <p:cBhvr>
                                        <p:cTn id="9" dur="2000" fill="hold"/>
                                        <p:tgtEl>
                                          <p:spTgt spid="11"/>
                                        </p:tgtEl>
                                        <p:attrNameLst>
                                          <p:attrName>ppt_x</p:attrName>
                                          <p:attrName>ppt_y</p:attrName>
                                        </p:attrNameLst>
                                      </p:cBhvr>
                                      <p:rCtr x="3203" y="93"/>
                                    </p:animMotion>
                                  </p:childTnLst>
                                </p:cTn>
                              </p:par>
                              <p:par>
                                <p:cTn id="10" presetID="23" presetClass="entr" presetSubtype="288"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2500" fill="hold"/>
                                        <p:tgtEl>
                                          <p:spTgt spid="12"/>
                                        </p:tgtEl>
                                        <p:attrNameLst>
                                          <p:attrName>ppt_w</p:attrName>
                                        </p:attrNameLst>
                                      </p:cBhvr>
                                      <p:tavLst>
                                        <p:tav tm="0">
                                          <p:val>
                                            <p:strVal val="4/3*#ppt_w"/>
                                          </p:val>
                                        </p:tav>
                                        <p:tav tm="100000">
                                          <p:val>
                                            <p:strVal val="#ppt_w"/>
                                          </p:val>
                                        </p:tav>
                                      </p:tavLst>
                                    </p:anim>
                                    <p:anim calcmode="lin" valueType="num">
                                      <p:cBhvr>
                                        <p:cTn id="13" dur="2500" fill="hold"/>
                                        <p:tgtEl>
                                          <p:spTgt spid="12"/>
                                        </p:tgtEl>
                                        <p:attrNameLst>
                                          <p:attrName>ppt_h</p:attrName>
                                        </p:attrNameLst>
                                      </p:cBhvr>
                                      <p:tavLst>
                                        <p:tav tm="0">
                                          <p:val>
                                            <p:strVal val="4/3*#ppt_h"/>
                                          </p:val>
                                        </p:tav>
                                        <p:tav tm="100000">
                                          <p:val>
                                            <p:strVal val="#ppt_h"/>
                                          </p:val>
                                        </p:tav>
                                      </p:tavLst>
                                    </p:anim>
                                  </p:childTnLst>
                                </p:cTn>
                              </p:par>
                              <p:par>
                                <p:cTn id="14" presetID="6" presetClass="entr" presetSubtype="32"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ircle(out)">
                                      <p:cBhvr>
                                        <p:cTn id="16" dur="2000"/>
                                        <p:tgtEl>
                                          <p:spTgt spid="6"/>
                                        </p:tgtEl>
                                      </p:cBhvr>
                                    </p:animEffect>
                                  </p:childTnLst>
                                </p:cTn>
                              </p:par>
                              <p:par>
                                <p:cTn id="17" presetID="16" presetClass="entr" presetSubtype="37" fill="hold" grpId="0" nodeType="withEffect">
                                  <p:stCondLst>
                                    <p:cond delay="1500"/>
                                  </p:stCondLst>
                                  <p:childTnLst>
                                    <p:set>
                                      <p:cBhvr>
                                        <p:cTn id="18" dur="1" fill="hold">
                                          <p:stCondLst>
                                            <p:cond delay="0"/>
                                          </p:stCondLst>
                                        </p:cTn>
                                        <p:tgtEl>
                                          <p:spTgt spid="14"/>
                                        </p:tgtEl>
                                        <p:attrNameLst>
                                          <p:attrName>style.visibility</p:attrName>
                                        </p:attrNameLst>
                                      </p:cBhvr>
                                      <p:to>
                                        <p:strVal val="visible"/>
                                      </p:to>
                                    </p:set>
                                    <p:animEffect transition="in" filter="barn(outVertical)">
                                      <p:cBhvr>
                                        <p:cTn id="19" dur="1000"/>
                                        <p:tgtEl>
                                          <p:spTgt spid="14"/>
                                        </p:tgtEl>
                                      </p:cBhvr>
                                    </p:animEffect>
                                  </p:childTnLst>
                                </p:cTn>
                              </p:par>
                              <p:par>
                                <p:cTn id="20" presetID="47" presetClass="entr" presetSubtype="0" fill="hold" grpId="0" nodeType="withEffect">
                                  <p:stCondLst>
                                    <p:cond delay="25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500"/>
                                        <p:tgtEl>
                                          <p:spTgt spid="4"/>
                                        </p:tgtEl>
                                      </p:cBhvr>
                                    </p:animEffect>
                                    <p:anim calcmode="lin" valueType="num">
                                      <p:cBhvr>
                                        <p:cTn id="23" dur="1500" fill="hold"/>
                                        <p:tgtEl>
                                          <p:spTgt spid="4"/>
                                        </p:tgtEl>
                                        <p:attrNameLst>
                                          <p:attrName>ppt_x</p:attrName>
                                        </p:attrNameLst>
                                      </p:cBhvr>
                                      <p:tavLst>
                                        <p:tav tm="0">
                                          <p:val>
                                            <p:strVal val="#ppt_x"/>
                                          </p:val>
                                        </p:tav>
                                        <p:tav tm="100000">
                                          <p:val>
                                            <p:strVal val="#ppt_x"/>
                                          </p:val>
                                        </p:tav>
                                      </p:tavLst>
                                    </p:anim>
                                    <p:anim calcmode="lin" valueType="num">
                                      <p:cBhvr>
                                        <p:cTn id="24" dur="1500" fill="hold"/>
                                        <p:tgtEl>
                                          <p:spTgt spid="4"/>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250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500"/>
                                        <p:tgtEl>
                                          <p:spTgt spid="16"/>
                                        </p:tgtEl>
                                      </p:cBhvr>
                                    </p:animEffect>
                                    <p:anim calcmode="lin" valueType="num">
                                      <p:cBhvr>
                                        <p:cTn id="28" dur="1500" fill="hold"/>
                                        <p:tgtEl>
                                          <p:spTgt spid="16"/>
                                        </p:tgtEl>
                                        <p:attrNameLst>
                                          <p:attrName>ppt_x</p:attrName>
                                        </p:attrNameLst>
                                      </p:cBhvr>
                                      <p:tavLst>
                                        <p:tav tm="0">
                                          <p:val>
                                            <p:strVal val="#ppt_x"/>
                                          </p:val>
                                        </p:tav>
                                        <p:tav tm="100000">
                                          <p:val>
                                            <p:strVal val="#ppt_x"/>
                                          </p:val>
                                        </p:tav>
                                      </p:tavLst>
                                    </p:anim>
                                    <p:anim calcmode="lin" valueType="num">
                                      <p:cBhvr>
                                        <p:cTn id="29" dur="1500" fill="hold"/>
                                        <p:tgtEl>
                                          <p:spTgt spid="16"/>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35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childTnLst>
                                </p:cTn>
                              </p:par>
                              <p:par>
                                <p:cTn id="33" presetID="0" presetClass="path" presetSubtype="0" decel="50000" fill="hold" grpId="1" nodeType="withEffect">
                                  <p:stCondLst>
                                    <p:cond delay="3500"/>
                                  </p:stCondLst>
                                  <p:childTnLst>
                                    <p:animMotion origin="layout" path="M -0.0319 -4.81481E-6 L 1.66667E-6 -4.81481E-6 " pathEditMode="relative" rAng="0" ptsTypes="AA">
                                      <p:cBhvr>
                                        <p:cTn id="34" dur="1500" fill="hold"/>
                                        <p:tgtEl>
                                          <p:spTgt spid="10"/>
                                        </p:tgtEl>
                                        <p:attrNameLst>
                                          <p:attrName>ppt_x</p:attrName>
                                          <p:attrName>ppt_y</p:attrName>
                                        </p:attrNameLst>
                                      </p:cBhvr>
                                      <p:rCtr x="16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1" grpId="1" animBg="1"/>
      <p:bldP spid="12" grpId="0" animBg="1"/>
      <p:bldP spid="6" grpId="0" animBg="1"/>
      <p:bldP spid="14" grpId="0"/>
      <p:bldP spid="10" grpId="0"/>
      <p:bldP spid="10" grpId="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B90ED76-AC66-428C-B29E-C68B0500A51C}"/>
              </a:ext>
            </a:extLst>
          </p:cNvPr>
          <p:cNvSpPr txBox="1"/>
          <p:nvPr/>
        </p:nvSpPr>
        <p:spPr>
          <a:xfrm>
            <a:off x="2408132" y="652568"/>
            <a:ext cx="7375737" cy="630942"/>
          </a:xfrm>
          <a:prstGeom prst="rect">
            <a:avLst/>
          </a:prstGeom>
          <a:noFill/>
        </p:spPr>
        <p:txBody>
          <a:bodyPr wrap="none" rtlCol="0">
            <a:spAutoFit/>
          </a:bodyPr>
          <a:lstStyle/>
          <a:p>
            <a:pPr algn="ctr"/>
            <a:r>
              <a:rPr lang="en-US" sz="3500" dirty="0">
                <a:gradFill>
                  <a:gsLst>
                    <a:gs pos="64000">
                      <a:schemeClr val="bg2"/>
                    </a:gs>
                    <a:gs pos="0">
                      <a:schemeClr val="accent4"/>
                    </a:gs>
                  </a:gsLst>
                  <a:path path="circle">
                    <a:fillToRect r="100000" b="100000"/>
                  </a:path>
                </a:gradFill>
                <a:latin typeface="Montserrat" panose="00000500000000000000" pitchFamily="50" charset="0"/>
              </a:rPr>
              <a:t>TARGET ACCOUNT ATTRIBUTES</a:t>
            </a:r>
          </a:p>
        </p:txBody>
      </p:sp>
      <p:grpSp>
        <p:nvGrpSpPr>
          <p:cNvPr id="30" name="Group 29">
            <a:extLst>
              <a:ext uri="{FF2B5EF4-FFF2-40B4-BE49-F238E27FC236}">
                <a16:creationId xmlns:a16="http://schemas.microsoft.com/office/drawing/2014/main" id="{25C94F66-603C-4B42-B170-A5535A70D612}"/>
              </a:ext>
            </a:extLst>
          </p:cNvPr>
          <p:cNvGrpSpPr/>
          <p:nvPr/>
        </p:nvGrpSpPr>
        <p:grpSpPr>
          <a:xfrm>
            <a:off x="660400" y="1559877"/>
            <a:ext cx="10871200" cy="4783773"/>
            <a:chOff x="787400" y="1559877"/>
            <a:chExt cx="10617200" cy="4639397"/>
          </a:xfrm>
        </p:grpSpPr>
        <p:sp>
          <p:nvSpPr>
            <p:cNvPr id="9" name="Rounded Rectangle 8">
              <a:extLst>
                <a:ext uri="{FF2B5EF4-FFF2-40B4-BE49-F238E27FC236}">
                  <a16:creationId xmlns:a16="http://schemas.microsoft.com/office/drawing/2014/main" id="{4124B77B-1B85-C624-36E4-BB34C7985B78}"/>
                </a:ext>
              </a:extLst>
            </p:cNvPr>
            <p:cNvSpPr/>
            <p:nvPr/>
          </p:nvSpPr>
          <p:spPr>
            <a:xfrm>
              <a:off x="787400" y="1559877"/>
              <a:ext cx="5246791" cy="2256813"/>
            </a:xfrm>
            <a:prstGeom prst="round2SameRect">
              <a:avLst>
                <a:gd name="adj1" fmla="val 9914"/>
                <a:gd name="adj2" fmla="val 0"/>
              </a:avLst>
            </a:prstGeom>
            <a:solidFill>
              <a:schemeClr val="accent3">
                <a:alpha val="25000"/>
              </a:schemeClr>
            </a:solidFill>
            <a:ln w="12700">
              <a:miter lim="400000"/>
            </a:ln>
          </p:spPr>
          <p:txBody>
            <a:bodyPr lIns="182880" tIns="365760" rIns="182880" bIns="0" anchor="ctr"/>
            <a:lstStyle/>
            <a:p>
              <a:pPr marL="210312" indent="-210312">
                <a:lnSpc>
                  <a:spcPts val="1700"/>
                </a:lnSpc>
                <a:spcAft>
                  <a:spcPts val="600"/>
                </a:spcAft>
                <a:buClr>
                  <a:schemeClr val="accent2"/>
                </a:buClr>
                <a:buFont typeface="Wingdings 2" panose="05020102010507070707" pitchFamily="18" charset="2"/>
                <a:buChar char=""/>
              </a:pPr>
              <a:r>
                <a:rPr lang="en-US" sz="1100" dirty="0">
                  <a:solidFill>
                    <a:schemeClr val="bg1"/>
                  </a:solidFill>
                  <a:latin typeface="Montserrat Regular"/>
                </a:rPr>
                <a:t>Cost and delivery</a:t>
              </a:r>
            </a:p>
            <a:p>
              <a:pPr marL="210312" indent="-210312">
                <a:lnSpc>
                  <a:spcPts val="1700"/>
                </a:lnSpc>
                <a:spcAft>
                  <a:spcPts val="600"/>
                </a:spcAft>
                <a:buClr>
                  <a:schemeClr val="accent2"/>
                </a:buClr>
                <a:buFont typeface="Wingdings 2" panose="05020102010507070707" pitchFamily="18" charset="2"/>
                <a:buChar char=""/>
              </a:pPr>
              <a:r>
                <a:rPr lang="en-US" sz="1100" dirty="0">
                  <a:solidFill>
                    <a:schemeClr val="bg1"/>
                  </a:solidFill>
                  <a:latin typeface="Montserrat Regular"/>
                </a:rPr>
                <a:t>Dependability and scalability</a:t>
              </a:r>
            </a:p>
            <a:p>
              <a:pPr marL="210312" indent="-210312">
                <a:lnSpc>
                  <a:spcPts val="1700"/>
                </a:lnSpc>
                <a:spcAft>
                  <a:spcPts val="600"/>
                </a:spcAft>
                <a:buClr>
                  <a:schemeClr val="accent2"/>
                </a:buClr>
                <a:buFont typeface="Wingdings 2" panose="05020102010507070707" pitchFamily="18" charset="2"/>
                <a:buChar char=""/>
              </a:pPr>
              <a:r>
                <a:rPr lang="en-US" sz="1100" dirty="0">
                  <a:solidFill>
                    <a:schemeClr val="bg1"/>
                  </a:solidFill>
                  <a:latin typeface="Montserrat Regular"/>
                </a:rPr>
                <a:t>Reputation for quality</a:t>
              </a:r>
            </a:p>
            <a:p>
              <a:pPr marL="210312" indent="-210312">
                <a:lnSpc>
                  <a:spcPts val="1700"/>
                </a:lnSpc>
                <a:spcAft>
                  <a:spcPts val="600"/>
                </a:spcAft>
                <a:buClr>
                  <a:schemeClr val="accent2"/>
                </a:buClr>
                <a:buFont typeface="Wingdings 2" panose="05020102010507070707" pitchFamily="18" charset="2"/>
                <a:buChar char=""/>
              </a:pPr>
              <a:r>
                <a:rPr lang="en-US" sz="1100" dirty="0">
                  <a:solidFill>
                    <a:schemeClr val="bg1"/>
                  </a:solidFill>
                  <a:latin typeface="Montserrat Regular"/>
                </a:rPr>
                <a:t>Service and engineering support</a:t>
              </a:r>
            </a:p>
          </p:txBody>
        </p:sp>
        <p:sp>
          <p:nvSpPr>
            <p:cNvPr id="15" name="Rounded Rectangle 8">
              <a:extLst>
                <a:ext uri="{FF2B5EF4-FFF2-40B4-BE49-F238E27FC236}">
                  <a16:creationId xmlns:a16="http://schemas.microsoft.com/office/drawing/2014/main" id="{A7FBD77F-6010-4378-9FA2-6B6EC38347D9}"/>
                </a:ext>
              </a:extLst>
            </p:cNvPr>
            <p:cNvSpPr/>
            <p:nvPr/>
          </p:nvSpPr>
          <p:spPr>
            <a:xfrm>
              <a:off x="787400" y="1559877"/>
              <a:ext cx="5246791" cy="526007"/>
            </a:xfrm>
            <a:prstGeom prst="round2SameRect">
              <a:avLst>
                <a:gd name="adj1" fmla="val 42509"/>
                <a:gd name="adj2" fmla="val 0"/>
              </a:avLst>
            </a:prstGeom>
            <a:gradFill flip="none" rotWithShape="1">
              <a:gsLst>
                <a:gs pos="100000">
                  <a:schemeClr val="accent1">
                    <a:lumMod val="50000"/>
                    <a:lumOff val="50000"/>
                  </a:schemeClr>
                </a:gs>
                <a:gs pos="0">
                  <a:schemeClr val="accent2"/>
                </a:gs>
              </a:gsLst>
              <a:lin ang="0" scaled="1"/>
              <a:tileRect/>
            </a:gradFill>
            <a:ln w="12700">
              <a:miter lim="400000"/>
            </a:ln>
          </p:spPr>
          <p:txBody>
            <a:bodyPr lIns="0" tIns="0" rIns="0" bIns="91440" anchor="ctr"/>
            <a:lstStyle/>
            <a:p>
              <a:pPr algn="ctr">
                <a:buClr>
                  <a:schemeClr val="accent2"/>
                </a:buClr>
              </a:pPr>
              <a:r>
                <a:rPr lang="en-US" sz="1600" b="1" dirty="0">
                  <a:solidFill>
                    <a:schemeClr val="bg1"/>
                  </a:solidFill>
                  <a:latin typeface="Montserrat" panose="00000500000000000000" pitchFamily="50" charset="0"/>
                </a:rPr>
                <a:t>KEY DRIVERS</a:t>
              </a:r>
            </a:p>
          </p:txBody>
        </p:sp>
        <p:sp>
          <p:nvSpPr>
            <p:cNvPr id="17" name="Rounded Rectangle 8">
              <a:extLst>
                <a:ext uri="{FF2B5EF4-FFF2-40B4-BE49-F238E27FC236}">
                  <a16:creationId xmlns:a16="http://schemas.microsoft.com/office/drawing/2014/main" id="{C1CE0095-DE20-41EA-8019-602CD608BF04}"/>
                </a:ext>
              </a:extLst>
            </p:cNvPr>
            <p:cNvSpPr/>
            <p:nvPr/>
          </p:nvSpPr>
          <p:spPr>
            <a:xfrm>
              <a:off x="787400" y="3942461"/>
              <a:ext cx="5246791" cy="2256813"/>
            </a:xfrm>
            <a:prstGeom prst="round2SameRect">
              <a:avLst>
                <a:gd name="adj1" fmla="val 0"/>
                <a:gd name="adj2" fmla="val 9707"/>
              </a:avLst>
            </a:prstGeom>
            <a:solidFill>
              <a:schemeClr val="accent3">
                <a:alpha val="25000"/>
              </a:schemeClr>
            </a:solidFill>
            <a:ln w="12700">
              <a:miter lim="400000"/>
            </a:ln>
          </p:spPr>
          <p:txBody>
            <a:bodyPr lIns="182880" tIns="0" rIns="182880" bIns="457200" anchor="ctr"/>
            <a:lstStyle/>
            <a:p>
              <a:pPr marL="210312" indent="-210312">
                <a:lnSpc>
                  <a:spcPts val="1700"/>
                </a:lnSpc>
                <a:spcAft>
                  <a:spcPts val="600"/>
                </a:spcAft>
                <a:buClr>
                  <a:schemeClr val="accent2"/>
                </a:buClr>
                <a:buFont typeface="Wingdings 2" panose="05020102010507070707" pitchFamily="18" charset="2"/>
                <a:buChar char=""/>
              </a:pPr>
              <a:r>
                <a:rPr lang="en-US" sz="1100" dirty="0">
                  <a:solidFill>
                    <a:schemeClr val="bg1"/>
                  </a:solidFill>
                  <a:latin typeface="Montserrat Regular"/>
                </a:rPr>
                <a:t>Reduce material costs</a:t>
              </a:r>
            </a:p>
            <a:p>
              <a:pPr marL="210312" indent="-210312">
                <a:lnSpc>
                  <a:spcPts val="1700"/>
                </a:lnSpc>
                <a:spcAft>
                  <a:spcPts val="600"/>
                </a:spcAft>
                <a:buClr>
                  <a:schemeClr val="accent2"/>
                </a:buClr>
                <a:buFont typeface="Wingdings 2" panose="05020102010507070707" pitchFamily="18" charset="2"/>
                <a:buChar char=""/>
              </a:pPr>
              <a:r>
                <a:rPr lang="en-US" sz="1100" dirty="0">
                  <a:solidFill>
                    <a:schemeClr val="bg1"/>
                  </a:solidFill>
                  <a:latin typeface="Montserrat Regular"/>
                </a:rPr>
                <a:t>Improve quality to meet OEM standards and government regulations</a:t>
              </a:r>
            </a:p>
            <a:p>
              <a:pPr marL="210312" indent="-210312">
                <a:lnSpc>
                  <a:spcPts val="1700"/>
                </a:lnSpc>
                <a:spcAft>
                  <a:spcPts val="600"/>
                </a:spcAft>
                <a:buClr>
                  <a:schemeClr val="accent2"/>
                </a:buClr>
                <a:buFont typeface="Wingdings 2" panose="05020102010507070707" pitchFamily="18" charset="2"/>
                <a:buChar char=""/>
              </a:pPr>
              <a:r>
                <a:rPr lang="en-US" sz="1100" dirty="0">
                  <a:solidFill>
                    <a:schemeClr val="bg1"/>
                  </a:solidFill>
                  <a:latin typeface="Montserrat Regular"/>
                </a:rPr>
                <a:t>Increase delivery consistency for improved predictability </a:t>
              </a:r>
            </a:p>
          </p:txBody>
        </p:sp>
        <p:sp>
          <p:nvSpPr>
            <p:cNvPr id="18" name="Rounded Rectangle 8">
              <a:extLst>
                <a:ext uri="{FF2B5EF4-FFF2-40B4-BE49-F238E27FC236}">
                  <a16:creationId xmlns:a16="http://schemas.microsoft.com/office/drawing/2014/main" id="{5AA8F3ED-35C9-41AF-9E7C-DAFE8268C223}"/>
                </a:ext>
              </a:extLst>
            </p:cNvPr>
            <p:cNvSpPr/>
            <p:nvPr/>
          </p:nvSpPr>
          <p:spPr>
            <a:xfrm>
              <a:off x="787400" y="5673267"/>
              <a:ext cx="5246791" cy="526007"/>
            </a:xfrm>
            <a:prstGeom prst="round2SameRect">
              <a:avLst>
                <a:gd name="adj1" fmla="val 0"/>
                <a:gd name="adj2" fmla="val 41196"/>
              </a:avLst>
            </a:prstGeom>
            <a:gradFill flip="none" rotWithShape="1">
              <a:gsLst>
                <a:gs pos="100000">
                  <a:schemeClr val="accent1">
                    <a:lumMod val="50000"/>
                    <a:lumOff val="50000"/>
                  </a:schemeClr>
                </a:gs>
                <a:gs pos="0">
                  <a:schemeClr val="accent2"/>
                </a:gs>
              </a:gsLst>
              <a:lin ang="0" scaled="1"/>
              <a:tileRect/>
            </a:gradFill>
            <a:ln w="12700">
              <a:miter lim="400000"/>
            </a:ln>
          </p:spPr>
          <p:txBody>
            <a:bodyPr lIns="0" tIns="54864" rIns="0" bIns="0" anchor="ctr"/>
            <a:lstStyle/>
            <a:p>
              <a:pPr algn="ctr">
                <a:buClr>
                  <a:schemeClr val="accent2"/>
                </a:buClr>
              </a:pPr>
              <a:r>
                <a:rPr lang="en-US" sz="1600" b="1" dirty="0">
                  <a:solidFill>
                    <a:schemeClr val="bg1"/>
                  </a:solidFill>
                  <a:latin typeface="Montserrat" panose="00000500000000000000" pitchFamily="50" charset="0"/>
                </a:rPr>
                <a:t>VALUE PROPOSITION</a:t>
              </a:r>
            </a:p>
          </p:txBody>
        </p:sp>
        <p:sp>
          <p:nvSpPr>
            <p:cNvPr id="22" name="Rounded Rectangle 8">
              <a:extLst>
                <a:ext uri="{FF2B5EF4-FFF2-40B4-BE49-F238E27FC236}">
                  <a16:creationId xmlns:a16="http://schemas.microsoft.com/office/drawing/2014/main" id="{7295B22B-70EC-4C19-A76C-3E36A525D43C}"/>
                </a:ext>
              </a:extLst>
            </p:cNvPr>
            <p:cNvSpPr/>
            <p:nvPr/>
          </p:nvSpPr>
          <p:spPr>
            <a:xfrm>
              <a:off x="6157809" y="1559877"/>
              <a:ext cx="5246791" cy="2256813"/>
            </a:xfrm>
            <a:prstGeom prst="round2SameRect">
              <a:avLst>
                <a:gd name="adj1" fmla="val 9914"/>
                <a:gd name="adj2" fmla="val 0"/>
              </a:avLst>
            </a:prstGeom>
            <a:solidFill>
              <a:schemeClr val="accent3">
                <a:alpha val="25000"/>
              </a:schemeClr>
            </a:solidFill>
            <a:ln w="12700">
              <a:miter lim="400000"/>
            </a:ln>
          </p:spPr>
          <p:txBody>
            <a:bodyPr lIns="182880" tIns="365760" rIns="182880" bIns="0" anchor="ctr"/>
            <a:lstStyle/>
            <a:p>
              <a:pPr marL="210312" indent="-210312">
                <a:lnSpc>
                  <a:spcPts val="1700"/>
                </a:lnSpc>
                <a:spcAft>
                  <a:spcPts val="600"/>
                </a:spcAft>
                <a:buClr>
                  <a:schemeClr val="accent2"/>
                </a:buClr>
                <a:buFont typeface="Wingdings 2" panose="05020102010507070707" pitchFamily="18" charset="2"/>
                <a:buChar char=""/>
              </a:pPr>
              <a:r>
                <a:rPr lang="en-US" sz="1100" dirty="0">
                  <a:solidFill>
                    <a:schemeClr val="bg1"/>
                  </a:solidFill>
                  <a:latin typeface="Montserrat Regular"/>
                </a:rPr>
                <a:t>OEMs are always trying to reduce costs of materials and parts which squeezes suppliers’ margins</a:t>
              </a:r>
            </a:p>
            <a:p>
              <a:pPr marL="210312" indent="-210312">
                <a:lnSpc>
                  <a:spcPts val="1700"/>
                </a:lnSpc>
                <a:spcAft>
                  <a:spcPts val="600"/>
                </a:spcAft>
                <a:buClr>
                  <a:schemeClr val="accent2"/>
                </a:buClr>
                <a:buFont typeface="Wingdings 2" panose="05020102010507070707" pitchFamily="18" charset="2"/>
                <a:buChar char=""/>
              </a:pPr>
              <a:r>
                <a:rPr lang="en-US" sz="1100" dirty="0">
                  <a:solidFill>
                    <a:schemeClr val="bg1"/>
                  </a:solidFill>
                  <a:latin typeface="Montserrat Regular"/>
                </a:rPr>
                <a:t>Meeting strict quality requirements of the ORM and government regulations</a:t>
              </a:r>
            </a:p>
            <a:p>
              <a:pPr marL="210312" indent="-210312">
                <a:lnSpc>
                  <a:spcPts val="1700"/>
                </a:lnSpc>
                <a:spcAft>
                  <a:spcPts val="600"/>
                </a:spcAft>
                <a:buClr>
                  <a:schemeClr val="accent2"/>
                </a:buClr>
                <a:buFont typeface="Wingdings 2" panose="05020102010507070707" pitchFamily="18" charset="2"/>
                <a:buChar char=""/>
              </a:pPr>
              <a:r>
                <a:rPr lang="en-US" sz="1100" dirty="0">
                  <a:solidFill>
                    <a:schemeClr val="bg1"/>
                  </a:solidFill>
                  <a:latin typeface="Montserrat Regular"/>
                </a:rPr>
                <a:t>Consistent quality and delivery of Tier 2 parts</a:t>
              </a:r>
            </a:p>
          </p:txBody>
        </p:sp>
        <p:sp>
          <p:nvSpPr>
            <p:cNvPr id="23" name="Rounded Rectangle 8">
              <a:extLst>
                <a:ext uri="{FF2B5EF4-FFF2-40B4-BE49-F238E27FC236}">
                  <a16:creationId xmlns:a16="http://schemas.microsoft.com/office/drawing/2014/main" id="{7B88F5C9-5771-4AD5-9346-87D810B6532F}"/>
                </a:ext>
              </a:extLst>
            </p:cNvPr>
            <p:cNvSpPr/>
            <p:nvPr/>
          </p:nvSpPr>
          <p:spPr>
            <a:xfrm>
              <a:off x="6157809" y="1559877"/>
              <a:ext cx="5246791" cy="526007"/>
            </a:xfrm>
            <a:prstGeom prst="round2SameRect">
              <a:avLst>
                <a:gd name="adj1" fmla="val 42509"/>
                <a:gd name="adj2" fmla="val 0"/>
              </a:avLst>
            </a:prstGeom>
            <a:gradFill flip="none" rotWithShape="1">
              <a:gsLst>
                <a:gs pos="100000">
                  <a:schemeClr val="accent1">
                    <a:lumMod val="50000"/>
                    <a:lumOff val="50000"/>
                  </a:schemeClr>
                </a:gs>
                <a:gs pos="0">
                  <a:schemeClr val="accent2"/>
                </a:gs>
              </a:gsLst>
              <a:lin ang="10800000" scaled="0"/>
              <a:tileRect/>
            </a:gradFill>
            <a:ln w="12700">
              <a:miter lim="400000"/>
            </a:ln>
          </p:spPr>
          <p:txBody>
            <a:bodyPr lIns="0" tIns="0" rIns="0" bIns="91440" anchor="ctr"/>
            <a:lstStyle/>
            <a:p>
              <a:pPr algn="ctr">
                <a:buClr>
                  <a:schemeClr val="accent2"/>
                </a:buClr>
              </a:pPr>
              <a:r>
                <a:rPr lang="en-US" sz="1600" b="1" dirty="0">
                  <a:solidFill>
                    <a:schemeClr val="bg1"/>
                  </a:solidFill>
                  <a:latin typeface="Montserrat" panose="00000500000000000000" pitchFamily="50" charset="0"/>
                </a:rPr>
                <a:t>PAIN POINTS</a:t>
              </a:r>
            </a:p>
          </p:txBody>
        </p:sp>
        <p:sp>
          <p:nvSpPr>
            <p:cNvPr id="25" name="Rounded Rectangle 8">
              <a:extLst>
                <a:ext uri="{FF2B5EF4-FFF2-40B4-BE49-F238E27FC236}">
                  <a16:creationId xmlns:a16="http://schemas.microsoft.com/office/drawing/2014/main" id="{4DB9174D-4E5E-4BDD-86E8-9F81A32EB9DA}"/>
                </a:ext>
              </a:extLst>
            </p:cNvPr>
            <p:cNvSpPr/>
            <p:nvPr/>
          </p:nvSpPr>
          <p:spPr>
            <a:xfrm>
              <a:off x="6157809" y="3942461"/>
              <a:ext cx="5246791" cy="2256813"/>
            </a:xfrm>
            <a:prstGeom prst="round2SameRect">
              <a:avLst>
                <a:gd name="adj1" fmla="val 0"/>
                <a:gd name="adj2" fmla="val 9707"/>
              </a:avLst>
            </a:prstGeom>
            <a:solidFill>
              <a:schemeClr val="accent3">
                <a:alpha val="25000"/>
              </a:schemeClr>
            </a:solidFill>
            <a:ln w="12700">
              <a:miter lim="400000"/>
            </a:ln>
          </p:spPr>
          <p:txBody>
            <a:bodyPr lIns="182880" tIns="0" rIns="182880" bIns="457200" anchor="ctr"/>
            <a:lstStyle/>
            <a:p>
              <a:pPr marL="210312" indent="-210312">
                <a:lnSpc>
                  <a:spcPts val="1700"/>
                </a:lnSpc>
                <a:spcAft>
                  <a:spcPts val="600"/>
                </a:spcAft>
                <a:buClr>
                  <a:schemeClr val="accent2"/>
                </a:buClr>
                <a:buFont typeface="Wingdings 2" panose="05020102010507070707" pitchFamily="18" charset="2"/>
                <a:buChar char=""/>
              </a:pPr>
              <a:r>
                <a:rPr lang="en-US" sz="1100" dirty="0">
                  <a:solidFill>
                    <a:schemeClr val="bg1"/>
                  </a:solidFill>
                  <a:latin typeface="Montserrat Regular"/>
                </a:rPr>
                <a:t>Work is awarded by program (particular make/ model of vehicle)</a:t>
              </a:r>
            </a:p>
            <a:p>
              <a:pPr marL="210312" indent="-210312">
                <a:lnSpc>
                  <a:spcPts val="1700"/>
                </a:lnSpc>
                <a:spcAft>
                  <a:spcPts val="600"/>
                </a:spcAft>
                <a:buClr>
                  <a:schemeClr val="accent2"/>
                </a:buClr>
                <a:buFont typeface="Wingdings 2" panose="05020102010507070707" pitchFamily="18" charset="2"/>
                <a:buChar char=""/>
              </a:pPr>
              <a:r>
                <a:rPr lang="en-US" sz="1100" dirty="0">
                  <a:solidFill>
                    <a:schemeClr val="bg1"/>
                  </a:solidFill>
                  <a:latin typeface="Montserrat Regular"/>
                </a:rPr>
                <a:t>Long sales cycles: typically 12-18 months to qualify the particular part and process</a:t>
              </a:r>
            </a:p>
          </p:txBody>
        </p:sp>
        <p:sp>
          <p:nvSpPr>
            <p:cNvPr id="26" name="Rounded Rectangle 8">
              <a:extLst>
                <a:ext uri="{FF2B5EF4-FFF2-40B4-BE49-F238E27FC236}">
                  <a16:creationId xmlns:a16="http://schemas.microsoft.com/office/drawing/2014/main" id="{0115CE95-B5A1-43EB-B3C5-16CA463035CF}"/>
                </a:ext>
              </a:extLst>
            </p:cNvPr>
            <p:cNvSpPr/>
            <p:nvPr/>
          </p:nvSpPr>
          <p:spPr>
            <a:xfrm>
              <a:off x="6157809" y="5673267"/>
              <a:ext cx="5246791" cy="526007"/>
            </a:xfrm>
            <a:prstGeom prst="round2SameRect">
              <a:avLst>
                <a:gd name="adj1" fmla="val 0"/>
                <a:gd name="adj2" fmla="val 41196"/>
              </a:avLst>
            </a:prstGeom>
            <a:gradFill flip="none" rotWithShape="1">
              <a:gsLst>
                <a:gs pos="100000">
                  <a:schemeClr val="accent1">
                    <a:lumMod val="50000"/>
                    <a:lumOff val="50000"/>
                  </a:schemeClr>
                </a:gs>
                <a:gs pos="0">
                  <a:schemeClr val="accent2"/>
                </a:gs>
              </a:gsLst>
              <a:lin ang="10800000" scaled="0"/>
              <a:tileRect/>
            </a:gradFill>
            <a:ln w="12700">
              <a:miter lim="400000"/>
            </a:ln>
          </p:spPr>
          <p:txBody>
            <a:bodyPr lIns="0" tIns="54864" rIns="0" bIns="0" anchor="ctr"/>
            <a:lstStyle/>
            <a:p>
              <a:pPr algn="ctr">
                <a:buClr>
                  <a:schemeClr val="accent2"/>
                </a:buClr>
              </a:pPr>
              <a:r>
                <a:rPr lang="en-US" sz="1600" b="1" dirty="0">
                  <a:solidFill>
                    <a:schemeClr val="bg1"/>
                  </a:solidFill>
                  <a:latin typeface="Montserrat" panose="00000500000000000000" pitchFamily="50" charset="0"/>
                </a:rPr>
                <a:t>OTHER CONSIDERATIONS</a:t>
              </a:r>
            </a:p>
          </p:txBody>
        </p:sp>
      </p:grpSp>
    </p:spTree>
    <p:extLst>
      <p:ext uri="{BB962C8B-B14F-4D97-AF65-F5344CB8AC3E}">
        <p14:creationId xmlns:p14="http://schemas.microsoft.com/office/powerpoint/2010/main" val="1260188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bgerundetes Rechteck">
            <a:extLst>
              <a:ext uri="{FF2B5EF4-FFF2-40B4-BE49-F238E27FC236}">
                <a16:creationId xmlns:a16="http://schemas.microsoft.com/office/drawing/2014/main" id="{99D628B6-5CE6-49DA-9CE6-DD35EA2DAB7A}"/>
              </a:ext>
            </a:extLst>
          </p:cNvPr>
          <p:cNvSpPr/>
          <p:nvPr/>
        </p:nvSpPr>
        <p:spPr>
          <a:xfrm>
            <a:off x="2896299" y="5356911"/>
            <a:ext cx="8041935" cy="1021407"/>
          </a:xfrm>
          <a:prstGeom prst="roundRect">
            <a:avLst>
              <a:gd name="adj" fmla="val 7867"/>
            </a:avLst>
          </a:prstGeom>
          <a:solidFill>
            <a:schemeClr val="accent3">
              <a:alpha val="25000"/>
            </a:schemeClr>
          </a:solidFill>
          <a:ln w="12700">
            <a:miter lim="400000"/>
          </a:ln>
        </p:spPr>
        <p:txBody>
          <a:bodyPr lIns="1737360" tIns="71437" rIns="0" bIns="71437" anchor="ctr"/>
          <a:lstStyle/>
          <a:p>
            <a:pPr marL="171450" indent="-210312">
              <a:lnSpc>
                <a:spcPts val="1400"/>
              </a:lnSpc>
              <a:buClr>
                <a:schemeClr val="accent2">
                  <a:lumMod val="60000"/>
                  <a:lumOff val="40000"/>
                </a:schemeClr>
              </a:buClr>
              <a:buFont typeface="Wingdings 2" panose="05020102010507070707" pitchFamily="18" charset="2"/>
              <a:buChar char=""/>
            </a:pPr>
            <a:r>
              <a:rPr lang="en-US" sz="900" dirty="0">
                <a:solidFill>
                  <a:schemeClr val="bg1"/>
                </a:solidFill>
                <a:latin typeface="Montserrat Regular"/>
              </a:rPr>
              <a:t>How quickly do you need to solve your problem?</a:t>
            </a:r>
          </a:p>
          <a:p>
            <a:pPr marL="171450" indent="-210312">
              <a:lnSpc>
                <a:spcPts val="1400"/>
              </a:lnSpc>
              <a:buClr>
                <a:schemeClr val="accent2">
                  <a:lumMod val="60000"/>
                  <a:lumOff val="40000"/>
                </a:schemeClr>
              </a:buClr>
              <a:buFont typeface="Wingdings 2" panose="05020102010507070707" pitchFamily="18" charset="2"/>
              <a:buChar char=""/>
            </a:pPr>
            <a:r>
              <a:rPr lang="en-US" sz="900" dirty="0">
                <a:solidFill>
                  <a:schemeClr val="bg1"/>
                </a:solidFill>
                <a:latin typeface="Montserrat Regular"/>
              </a:rPr>
              <a:t>Are you evaluating any other similar products or services?</a:t>
            </a:r>
          </a:p>
          <a:p>
            <a:pPr marL="171450" indent="-210312">
              <a:lnSpc>
                <a:spcPts val="1400"/>
              </a:lnSpc>
              <a:buClr>
                <a:schemeClr val="accent2">
                  <a:lumMod val="60000"/>
                  <a:lumOff val="40000"/>
                </a:schemeClr>
              </a:buClr>
              <a:buFont typeface="Wingdings 2" panose="05020102010507070707" pitchFamily="18" charset="2"/>
              <a:buChar char=""/>
            </a:pPr>
            <a:r>
              <a:rPr lang="en-US" sz="900" dirty="0">
                <a:solidFill>
                  <a:schemeClr val="bg1"/>
                </a:solidFill>
                <a:latin typeface="Montserrat Regular"/>
              </a:rPr>
              <a:t>Do you have the capacity to implement this product right now?</a:t>
            </a:r>
          </a:p>
        </p:txBody>
      </p:sp>
      <p:sp>
        <p:nvSpPr>
          <p:cNvPr id="13" name="Abgerundetes Rechteck">
            <a:extLst>
              <a:ext uri="{FF2B5EF4-FFF2-40B4-BE49-F238E27FC236}">
                <a16:creationId xmlns:a16="http://schemas.microsoft.com/office/drawing/2014/main" id="{4976EFA0-322E-451D-A128-D0969B1CFD4E}"/>
              </a:ext>
            </a:extLst>
          </p:cNvPr>
          <p:cNvSpPr/>
          <p:nvPr/>
        </p:nvSpPr>
        <p:spPr>
          <a:xfrm>
            <a:off x="3003910" y="5465734"/>
            <a:ext cx="1212038" cy="803761"/>
          </a:xfrm>
          <a:prstGeom prst="roundRect">
            <a:avLst>
              <a:gd name="adj" fmla="val 4755"/>
            </a:avLst>
          </a:prstGeom>
          <a:gradFill flip="none" rotWithShape="1">
            <a:gsLst>
              <a:gs pos="100000">
                <a:schemeClr val="accent1">
                  <a:alpha val="0"/>
                </a:schemeClr>
              </a:gs>
              <a:gs pos="0">
                <a:schemeClr val="accent1"/>
              </a:gs>
            </a:gsLst>
            <a:lin ang="2700000" scaled="1"/>
            <a:tileRect/>
          </a:gradFill>
          <a:ln w="3175">
            <a:gradFill>
              <a:gsLst>
                <a:gs pos="55000">
                  <a:schemeClr val="accent1">
                    <a:lumMod val="25000"/>
                    <a:lumOff val="75000"/>
                    <a:alpha val="0"/>
                  </a:schemeClr>
                </a:gs>
                <a:gs pos="100000">
                  <a:schemeClr val="accent4">
                    <a:lumMod val="60000"/>
                    <a:lumOff val="40000"/>
                  </a:schemeClr>
                </a:gs>
              </a:gsLst>
              <a:lin ang="2700000" scaled="0"/>
            </a:gradFill>
            <a:miter lim="400000"/>
          </a:ln>
        </p:spPr>
        <p:txBody>
          <a:bodyPr lIns="71437" tIns="71437" rIns="71437" bIns="71437" anchor="ctr"/>
          <a:lstStyle/>
          <a:p>
            <a:pPr algn="ctr">
              <a:spcBef>
                <a:spcPts val="2000"/>
              </a:spcBef>
              <a:defRPr>
                <a:latin typeface="Montserrat Regular"/>
                <a:ea typeface="Montserrat Regular"/>
                <a:cs typeface="Montserrat Regular"/>
                <a:sym typeface="Montserrat Regular"/>
              </a:defRPr>
            </a:pPr>
            <a:r>
              <a:rPr lang="en-US" sz="1100" b="1" dirty="0">
                <a:solidFill>
                  <a:schemeClr val="accent2">
                    <a:lumMod val="60000"/>
                    <a:lumOff val="40000"/>
                  </a:schemeClr>
                </a:solidFill>
              </a:rPr>
              <a:t>TIMELINE</a:t>
            </a:r>
            <a:endParaRPr sz="1100" b="1" dirty="0">
              <a:solidFill>
                <a:schemeClr val="accent2">
                  <a:lumMod val="60000"/>
                  <a:lumOff val="40000"/>
                </a:schemeClr>
              </a:solidFill>
            </a:endParaRPr>
          </a:p>
        </p:txBody>
      </p:sp>
      <p:sp>
        <p:nvSpPr>
          <p:cNvPr id="14" name="TextBox 13">
            <a:extLst>
              <a:ext uri="{FF2B5EF4-FFF2-40B4-BE49-F238E27FC236}">
                <a16:creationId xmlns:a16="http://schemas.microsoft.com/office/drawing/2014/main" id="{EA93EF5C-F22B-4ADC-BBF5-AEEC9182381C}"/>
              </a:ext>
            </a:extLst>
          </p:cNvPr>
          <p:cNvSpPr txBox="1"/>
          <p:nvPr/>
        </p:nvSpPr>
        <p:spPr>
          <a:xfrm>
            <a:off x="2990823" y="479682"/>
            <a:ext cx="6210354" cy="1015663"/>
          </a:xfrm>
          <a:prstGeom prst="rect">
            <a:avLst/>
          </a:prstGeom>
          <a:noFill/>
        </p:spPr>
        <p:txBody>
          <a:bodyPr wrap="none" rtlCol="0">
            <a:spAutoFit/>
          </a:bodyPr>
          <a:lstStyle/>
          <a:p>
            <a:pPr algn="ctr">
              <a:spcAft>
                <a:spcPts val="600"/>
              </a:spcAft>
            </a:pPr>
            <a:r>
              <a:rPr lang="en-US" sz="3500" dirty="0">
                <a:gradFill>
                  <a:gsLst>
                    <a:gs pos="64000">
                      <a:schemeClr val="bg2"/>
                    </a:gs>
                    <a:gs pos="0">
                      <a:schemeClr val="accent4"/>
                    </a:gs>
                  </a:gsLst>
                  <a:path path="circle">
                    <a:fillToRect r="100000" b="100000"/>
                  </a:path>
                </a:gradFill>
                <a:latin typeface="Montserrat" panose="00000500000000000000" pitchFamily="50" charset="0"/>
              </a:rPr>
              <a:t>LEAD QUALIFICATION</a:t>
            </a:r>
          </a:p>
          <a:p>
            <a:pPr algn="ctr">
              <a:spcAft>
                <a:spcPts val="600"/>
              </a:spcAft>
            </a:pPr>
            <a:r>
              <a:rPr lang="en-US" sz="2000" dirty="0">
                <a:gradFill>
                  <a:gsLst>
                    <a:gs pos="64000">
                      <a:schemeClr val="bg2"/>
                    </a:gs>
                    <a:gs pos="0">
                      <a:schemeClr val="accent4"/>
                    </a:gs>
                  </a:gsLst>
                  <a:path path="circle">
                    <a:fillToRect r="100000" b="100000"/>
                  </a:path>
                </a:gradFill>
                <a:latin typeface="Montserrat" panose="00000500000000000000" pitchFamily="50" charset="0"/>
              </a:rPr>
              <a:t>With BANT (Budget, Authority, Need, Timeline)</a:t>
            </a:r>
          </a:p>
        </p:txBody>
      </p:sp>
      <p:sp>
        <p:nvSpPr>
          <p:cNvPr id="8" name="Abgerundetes Rechteck">
            <a:extLst>
              <a:ext uri="{FF2B5EF4-FFF2-40B4-BE49-F238E27FC236}">
                <a16:creationId xmlns:a16="http://schemas.microsoft.com/office/drawing/2014/main" id="{C2F5E1F1-F289-4323-B2DF-1D89A4BE1D24}"/>
              </a:ext>
            </a:extLst>
          </p:cNvPr>
          <p:cNvSpPr/>
          <p:nvPr/>
        </p:nvSpPr>
        <p:spPr>
          <a:xfrm>
            <a:off x="1253766" y="4160680"/>
            <a:ext cx="8041935" cy="1021407"/>
          </a:xfrm>
          <a:prstGeom prst="roundRect">
            <a:avLst>
              <a:gd name="adj" fmla="val 7867"/>
            </a:avLst>
          </a:prstGeom>
          <a:solidFill>
            <a:schemeClr val="accent3">
              <a:alpha val="25000"/>
            </a:schemeClr>
          </a:solidFill>
          <a:ln w="12700">
            <a:miter lim="400000"/>
          </a:ln>
        </p:spPr>
        <p:txBody>
          <a:bodyPr lIns="1737360" tIns="71437" rIns="0" bIns="71437" anchor="ctr"/>
          <a:lstStyle/>
          <a:p>
            <a:pPr marL="171450" indent="-210312">
              <a:lnSpc>
                <a:spcPts val="1400"/>
              </a:lnSpc>
              <a:buClr>
                <a:schemeClr val="accent5"/>
              </a:buClr>
              <a:buFont typeface="Wingdings 2" panose="05020102010507070707" pitchFamily="18" charset="2"/>
              <a:buChar char=""/>
            </a:pPr>
            <a:r>
              <a:rPr lang="en-US" sz="900" dirty="0">
                <a:solidFill>
                  <a:schemeClr val="bg1"/>
                </a:solidFill>
                <a:latin typeface="Montserrat Regular"/>
              </a:rPr>
              <a:t>What challenges are you struggling with?</a:t>
            </a:r>
          </a:p>
          <a:p>
            <a:pPr marL="171450" indent="-210312">
              <a:lnSpc>
                <a:spcPts val="1400"/>
              </a:lnSpc>
              <a:buClr>
                <a:schemeClr val="accent5"/>
              </a:buClr>
              <a:buFont typeface="Wingdings 2" panose="05020102010507070707" pitchFamily="18" charset="2"/>
              <a:buChar char=""/>
            </a:pPr>
            <a:r>
              <a:rPr lang="en-US" sz="900" dirty="0">
                <a:solidFill>
                  <a:schemeClr val="bg1"/>
                </a:solidFill>
                <a:latin typeface="Montserrat Regular"/>
              </a:rPr>
              <a:t>What’s the source of that pain, and why do you feel it’s worth spending time on?</a:t>
            </a:r>
          </a:p>
          <a:p>
            <a:pPr marL="171450" indent="-210312">
              <a:lnSpc>
                <a:spcPts val="1400"/>
              </a:lnSpc>
              <a:buClr>
                <a:schemeClr val="accent5"/>
              </a:buClr>
              <a:buFont typeface="Wingdings 2" panose="05020102010507070707" pitchFamily="18" charset="2"/>
              <a:buChar char=""/>
            </a:pPr>
            <a:r>
              <a:rPr lang="en-US" sz="900" dirty="0">
                <a:solidFill>
                  <a:schemeClr val="bg1"/>
                </a:solidFill>
                <a:latin typeface="Montserrat Regular"/>
              </a:rPr>
              <a:t>Why hasn’t it been addressed before?</a:t>
            </a:r>
          </a:p>
        </p:txBody>
      </p:sp>
      <p:sp>
        <p:nvSpPr>
          <p:cNvPr id="12" name="Abgerundetes Rechteck">
            <a:extLst>
              <a:ext uri="{FF2B5EF4-FFF2-40B4-BE49-F238E27FC236}">
                <a16:creationId xmlns:a16="http://schemas.microsoft.com/office/drawing/2014/main" id="{6533891D-80F8-47DA-9597-46EEAE28323F}"/>
              </a:ext>
            </a:extLst>
          </p:cNvPr>
          <p:cNvSpPr/>
          <p:nvPr/>
        </p:nvSpPr>
        <p:spPr>
          <a:xfrm>
            <a:off x="1361377" y="4267433"/>
            <a:ext cx="1212038" cy="803761"/>
          </a:xfrm>
          <a:prstGeom prst="roundRect">
            <a:avLst>
              <a:gd name="adj" fmla="val 4755"/>
            </a:avLst>
          </a:prstGeom>
          <a:gradFill flip="none" rotWithShape="1">
            <a:gsLst>
              <a:gs pos="100000">
                <a:schemeClr val="accent1">
                  <a:alpha val="0"/>
                </a:schemeClr>
              </a:gs>
              <a:gs pos="0">
                <a:schemeClr val="accent1"/>
              </a:gs>
            </a:gsLst>
            <a:lin ang="2700000" scaled="1"/>
            <a:tileRect/>
          </a:gradFill>
          <a:ln w="3175">
            <a:gradFill>
              <a:gsLst>
                <a:gs pos="55000">
                  <a:schemeClr val="accent1">
                    <a:lumMod val="25000"/>
                    <a:lumOff val="75000"/>
                    <a:alpha val="0"/>
                  </a:schemeClr>
                </a:gs>
                <a:gs pos="100000">
                  <a:schemeClr val="accent5"/>
                </a:gs>
              </a:gsLst>
              <a:lin ang="2700000" scaled="0"/>
            </a:gradFill>
            <a:miter lim="400000"/>
          </a:ln>
        </p:spPr>
        <p:txBody>
          <a:bodyPr lIns="71437" tIns="71437" rIns="71437" bIns="71437" anchor="ctr"/>
          <a:lstStyle/>
          <a:p>
            <a:pPr algn="ctr">
              <a:spcBef>
                <a:spcPts val="2000"/>
              </a:spcBef>
              <a:defRPr>
                <a:latin typeface="Montserrat Regular"/>
                <a:ea typeface="Montserrat Regular"/>
                <a:cs typeface="Montserrat Regular"/>
                <a:sym typeface="Montserrat Regular"/>
              </a:defRPr>
            </a:pPr>
            <a:r>
              <a:rPr lang="en-US" sz="1100" b="1" dirty="0">
                <a:solidFill>
                  <a:schemeClr val="accent5"/>
                </a:solidFill>
              </a:rPr>
              <a:t>NEED</a:t>
            </a:r>
            <a:endParaRPr sz="1100" b="1" dirty="0">
              <a:solidFill>
                <a:schemeClr val="accent5"/>
              </a:solidFill>
            </a:endParaRPr>
          </a:p>
        </p:txBody>
      </p:sp>
      <p:sp>
        <p:nvSpPr>
          <p:cNvPr id="7" name="Abgerundetes Rechteck">
            <a:extLst>
              <a:ext uri="{FF2B5EF4-FFF2-40B4-BE49-F238E27FC236}">
                <a16:creationId xmlns:a16="http://schemas.microsoft.com/office/drawing/2014/main" id="{2073543B-CE0A-40AC-901F-E89921427125}"/>
              </a:ext>
            </a:extLst>
          </p:cNvPr>
          <p:cNvSpPr/>
          <p:nvPr/>
        </p:nvSpPr>
        <p:spPr>
          <a:xfrm>
            <a:off x="2896299" y="2964449"/>
            <a:ext cx="8041935" cy="1021407"/>
          </a:xfrm>
          <a:prstGeom prst="roundRect">
            <a:avLst>
              <a:gd name="adj" fmla="val 7867"/>
            </a:avLst>
          </a:prstGeom>
          <a:solidFill>
            <a:schemeClr val="accent3">
              <a:alpha val="25000"/>
            </a:schemeClr>
          </a:solidFill>
          <a:ln w="12700">
            <a:miter lim="400000"/>
          </a:ln>
        </p:spPr>
        <p:txBody>
          <a:bodyPr lIns="1737360" tIns="71437" rIns="0" bIns="71437" anchor="ctr"/>
          <a:lstStyle/>
          <a:p>
            <a:pPr marL="171450" indent="-210312">
              <a:lnSpc>
                <a:spcPts val="1400"/>
              </a:lnSpc>
              <a:buClr>
                <a:schemeClr val="accent1">
                  <a:lumMod val="25000"/>
                  <a:lumOff val="75000"/>
                </a:schemeClr>
              </a:buClr>
              <a:buFont typeface="Wingdings 2" panose="05020102010507070707" pitchFamily="18" charset="2"/>
              <a:buChar char=""/>
            </a:pPr>
            <a:r>
              <a:rPr lang="en-US" sz="900" dirty="0">
                <a:solidFill>
                  <a:schemeClr val="bg1"/>
                </a:solidFill>
                <a:latin typeface="Montserrat Regular"/>
              </a:rPr>
              <a:t>Whose budget does this purchase come out of?</a:t>
            </a:r>
          </a:p>
          <a:p>
            <a:pPr marL="171450" indent="-210312">
              <a:lnSpc>
                <a:spcPts val="1400"/>
              </a:lnSpc>
              <a:buClr>
                <a:schemeClr val="accent1">
                  <a:lumMod val="25000"/>
                  <a:lumOff val="75000"/>
                </a:schemeClr>
              </a:buClr>
              <a:buFont typeface="Wingdings 2" panose="05020102010507070707" pitchFamily="18" charset="2"/>
              <a:buChar char=""/>
            </a:pPr>
            <a:r>
              <a:rPr lang="en-US" sz="900" dirty="0">
                <a:solidFill>
                  <a:schemeClr val="bg1"/>
                </a:solidFill>
                <a:latin typeface="Montserrat Regular"/>
              </a:rPr>
              <a:t>Who else will be involved in the purchasing decision?</a:t>
            </a:r>
          </a:p>
          <a:p>
            <a:pPr marL="171450" indent="-210312">
              <a:lnSpc>
                <a:spcPts val="1400"/>
              </a:lnSpc>
              <a:buClr>
                <a:schemeClr val="accent1">
                  <a:lumMod val="25000"/>
                  <a:lumOff val="75000"/>
                </a:schemeClr>
              </a:buClr>
              <a:buFont typeface="Wingdings 2" panose="05020102010507070707" pitchFamily="18" charset="2"/>
              <a:buChar char=""/>
            </a:pPr>
            <a:r>
              <a:rPr lang="en-US" sz="900" dirty="0">
                <a:solidFill>
                  <a:schemeClr val="bg1"/>
                </a:solidFill>
                <a:latin typeface="Montserrat Regular"/>
              </a:rPr>
              <a:t>How have you made purchasing decisions for products similar to ours in the past?</a:t>
            </a:r>
          </a:p>
          <a:p>
            <a:pPr marL="171450" indent="-210312">
              <a:lnSpc>
                <a:spcPts val="1400"/>
              </a:lnSpc>
              <a:buClr>
                <a:schemeClr val="accent1">
                  <a:lumMod val="25000"/>
                  <a:lumOff val="75000"/>
                </a:schemeClr>
              </a:buClr>
              <a:buFont typeface="Wingdings 2" panose="05020102010507070707" pitchFamily="18" charset="2"/>
              <a:buChar char=""/>
            </a:pPr>
            <a:r>
              <a:rPr lang="en-US" sz="900" dirty="0">
                <a:solidFill>
                  <a:schemeClr val="bg1"/>
                </a:solidFill>
                <a:latin typeface="Montserrat Regular"/>
              </a:rPr>
              <a:t>What objections to this purchase do you anticipate encountering?</a:t>
            </a:r>
          </a:p>
        </p:txBody>
      </p:sp>
      <p:sp>
        <p:nvSpPr>
          <p:cNvPr id="11" name="Abgerundetes Rechteck">
            <a:extLst>
              <a:ext uri="{FF2B5EF4-FFF2-40B4-BE49-F238E27FC236}">
                <a16:creationId xmlns:a16="http://schemas.microsoft.com/office/drawing/2014/main" id="{D6588CBC-474C-467F-941B-380E37E3F340}"/>
              </a:ext>
            </a:extLst>
          </p:cNvPr>
          <p:cNvSpPr/>
          <p:nvPr/>
        </p:nvSpPr>
        <p:spPr>
          <a:xfrm>
            <a:off x="3003910" y="3069132"/>
            <a:ext cx="1212038" cy="803761"/>
          </a:xfrm>
          <a:prstGeom prst="roundRect">
            <a:avLst>
              <a:gd name="adj" fmla="val 4755"/>
            </a:avLst>
          </a:prstGeom>
          <a:gradFill flip="none" rotWithShape="1">
            <a:gsLst>
              <a:gs pos="100000">
                <a:schemeClr val="accent1">
                  <a:alpha val="0"/>
                </a:schemeClr>
              </a:gs>
              <a:gs pos="0">
                <a:schemeClr val="accent1"/>
              </a:gs>
            </a:gsLst>
            <a:lin ang="2700000" scaled="1"/>
            <a:tileRect/>
          </a:gradFill>
          <a:ln w="3175">
            <a:gradFill>
              <a:gsLst>
                <a:gs pos="55000">
                  <a:schemeClr val="accent1">
                    <a:lumMod val="25000"/>
                    <a:lumOff val="75000"/>
                    <a:alpha val="0"/>
                  </a:schemeClr>
                </a:gs>
                <a:gs pos="100000">
                  <a:schemeClr val="accent1">
                    <a:lumMod val="30000"/>
                    <a:lumOff val="70000"/>
                  </a:schemeClr>
                </a:gs>
              </a:gsLst>
              <a:lin ang="2700000" scaled="0"/>
            </a:gradFill>
            <a:miter lim="400000"/>
          </a:ln>
        </p:spPr>
        <p:txBody>
          <a:bodyPr lIns="71437" tIns="71437" rIns="71437" bIns="71437" anchor="ctr"/>
          <a:lstStyle/>
          <a:p>
            <a:pPr algn="ctr">
              <a:spcBef>
                <a:spcPts val="2000"/>
              </a:spcBef>
              <a:defRPr>
                <a:latin typeface="Montserrat Regular"/>
                <a:ea typeface="Montserrat Regular"/>
                <a:cs typeface="Montserrat Regular"/>
                <a:sym typeface="Montserrat Regular"/>
              </a:defRPr>
            </a:pPr>
            <a:r>
              <a:rPr lang="en-US" sz="1100" b="1" dirty="0">
                <a:solidFill>
                  <a:schemeClr val="accent1">
                    <a:lumMod val="25000"/>
                    <a:lumOff val="75000"/>
                  </a:schemeClr>
                </a:solidFill>
              </a:rPr>
              <a:t>AUTHORITY</a:t>
            </a:r>
          </a:p>
        </p:txBody>
      </p:sp>
      <p:sp>
        <p:nvSpPr>
          <p:cNvPr id="4" name="Abgerundetes Rechteck">
            <a:extLst>
              <a:ext uri="{FF2B5EF4-FFF2-40B4-BE49-F238E27FC236}">
                <a16:creationId xmlns:a16="http://schemas.microsoft.com/office/drawing/2014/main" id="{4C60AE91-FE40-4663-9538-61BF69652CD6}"/>
              </a:ext>
            </a:extLst>
          </p:cNvPr>
          <p:cNvSpPr/>
          <p:nvPr/>
        </p:nvSpPr>
        <p:spPr>
          <a:xfrm>
            <a:off x="1253766" y="1768218"/>
            <a:ext cx="8041935" cy="1021407"/>
          </a:xfrm>
          <a:prstGeom prst="roundRect">
            <a:avLst>
              <a:gd name="adj" fmla="val 7867"/>
            </a:avLst>
          </a:prstGeom>
          <a:solidFill>
            <a:schemeClr val="accent3">
              <a:alpha val="25000"/>
            </a:schemeClr>
          </a:solidFill>
          <a:ln w="12700">
            <a:miter lim="400000"/>
          </a:ln>
        </p:spPr>
        <p:txBody>
          <a:bodyPr lIns="1737360" tIns="71437" rIns="0" bIns="71437" anchor="ctr"/>
          <a:lstStyle/>
          <a:p>
            <a:pPr marL="171450" indent="-210312">
              <a:lnSpc>
                <a:spcPts val="1400"/>
              </a:lnSpc>
              <a:buClr>
                <a:schemeClr val="accent2"/>
              </a:buClr>
              <a:buFont typeface="Wingdings 2" panose="05020102010507070707" pitchFamily="18" charset="2"/>
              <a:buChar char=""/>
              <a:defRPr>
                <a:latin typeface="Montserrat Regular"/>
                <a:ea typeface="Montserrat Regular"/>
                <a:cs typeface="Montserrat Regular"/>
                <a:sym typeface="Montserrat Regular"/>
              </a:defRPr>
            </a:pPr>
            <a:r>
              <a:rPr lang="en-US" sz="900" dirty="0">
                <a:solidFill>
                  <a:schemeClr val="bg1"/>
                </a:solidFill>
              </a:rPr>
              <a:t>Do you have a budget set aside for this purchase? What is it?</a:t>
            </a:r>
          </a:p>
          <a:p>
            <a:pPr marL="171450" indent="-210312">
              <a:lnSpc>
                <a:spcPts val="1400"/>
              </a:lnSpc>
              <a:buClr>
                <a:schemeClr val="accent2"/>
              </a:buClr>
              <a:buFont typeface="Wingdings 2" panose="05020102010507070707" pitchFamily="18" charset="2"/>
              <a:buChar char=""/>
              <a:defRPr>
                <a:latin typeface="Montserrat Regular"/>
                <a:ea typeface="Montserrat Regular"/>
                <a:cs typeface="Montserrat Regular"/>
                <a:sym typeface="Montserrat Regular"/>
              </a:defRPr>
            </a:pPr>
            <a:r>
              <a:rPr lang="en-US" sz="900" dirty="0">
                <a:solidFill>
                  <a:schemeClr val="bg1"/>
                </a:solidFill>
              </a:rPr>
              <a:t>Is this an important enough priority to allocate funds toward?</a:t>
            </a:r>
          </a:p>
          <a:p>
            <a:pPr marL="171450" indent="-210312">
              <a:lnSpc>
                <a:spcPts val="1400"/>
              </a:lnSpc>
              <a:buClr>
                <a:schemeClr val="accent2"/>
              </a:buClr>
              <a:buFont typeface="Wingdings 2" panose="05020102010507070707" pitchFamily="18" charset="2"/>
              <a:buChar char=""/>
              <a:defRPr>
                <a:latin typeface="Montserrat Regular"/>
                <a:ea typeface="Montserrat Regular"/>
                <a:cs typeface="Montserrat Regular"/>
                <a:sym typeface="Montserrat Regular"/>
              </a:defRPr>
            </a:pPr>
            <a:r>
              <a:rPr lang="en-US" sz="900" dirty="0">
                <a:solidFill>
                  <a:schemeClr val="bg1"/>
                </a:solidFill>
              </a:rPr>
              <a:t>What other initiatives are you spending money on?</a:t>
            </a:r>
          </a:p>
          <a:p>
            <a:pPr marL="171450" indent="-210312">
              <a:lnSpc>
                <a:spcPts val="1400"/>
              </a:lnSpc>
              <a:buClr>
                <a:schemeClr val="accent2"/>
              </a:buClr>
              <a:buFont typeface="Wingdings 2" panose="05020102010507070707" pitchFamily="18" charset="2"/>
              <a:buChar char=""/>
              <a:defRPr>
                <a:latin typeface="Montserrat Regular"/>
                <a:ea typeface="Montserrat Regular"/>
                <a:cs typeface="Montserrat Regular"/>
                <a:sym typeface="Montserrat Regular"/>
              </a:defRPr>
            </a:pPr>
            <a:r>
              <a:rPr lang="en-US" sz="900" dirty="0">
                <a:solidFill>
                  <a:schemeClr val="bg1"/>
                </a:solidFill>
              </a:rPr>
              <a:t>Does seasonality affect your funding?</a:t>
            </a:r>
          </a:p>
        </p:txBody>
      </p:sp>
      <p:sp>
        <p:nvSpPr>
          <p:cNvPr id="5" name="Abgerundetes Rechteck">
            <a:extLst>
              <a:ext uri="{FF2B5EF4-FFF2-40B4-BE49-F238E27FC236}">
                <a16:creationId xmlns:a16="http://schemas.microsoft.com/office/drawing/2014/main" id="{EA7FF210-AA90-4DFF-9690-99442E03D325}"/>
              </a:ext>
            </a:extLst>
          </p:cNvPr>
          <p:cNvSpPr/>
          <p:nvPr/>
        </p:nvSpPr>
        <p:spPr>
          <a:xfrm>
            <a:off x="1361377" y="1870831"/>
            <a:ext cx="1212038" cy="803761"/>
          </a:xfrm>
          <a:prstGeom prst="roundRect">
            <a:avLst>
              <a:gd name="adj" fmla="val 4755"/>
            </a:avLst>
          </a:prstGeom>
          <a:gradFill flip="none" rotWithShape="1">
            <a:gsLst>
              <a:gs pos="100000">
                <a:schemeClr val="accent1">
                  <a:alpha val="0"/>
                </a:schemeClr>
              </a:gs>
              <a:gs pos="0">
                <a:schemeClr val="accent1"/>
              </a:gs>
            </a:gsLst>
            <a:lin ang="2700000" scaled="1"/>
            <a:tileRect/>
          </a:gradFill>
          <a:ln w="3175">
            <a:gradFill>
              <a:gsLst>
                <a:gs pos="55000">
                  <a:schemeClr val="accent1">
                    <a:lumMod val="25000"/>
                    <a:lumOff val="75000"/>
                    <a:alpha val="0"/>
                  </a:schemeClr>
                </a:gs>
                <a:gs pos="100000">
                  <a:schemeClr val="accent2"/>
                </a:gs>
              </a:gsLst>
              <a:lin ang="2700000" scaled="0"/>
            </a:gradFill>
            <a:miter lim="400000"/>
          </a:ln>
        </p:spPr>
        <p:txBody>
          <a:bodyPr lIns="71437" tIns="71437" rIns="71437" bIns="71437" anchor="ctr"/>
          <a:lstStyle/>
          <a:p>
            <a:pPr algn="ctr">
              <a:spcBef>
                <a:spcPts val="2000"/>
              </a:spcBef>
              <a:defRPr>
                <a:latin typeface="Montserrat Regular"/>
                <a:ea typeface="Montserrat Regular"/>
                <a:cs typeface="Montserrat Regular"/>
                <a:sym typeface="Montserrat Regular"/>
              </a:defRPr>
            </a:pPr>
            <a:r>
              <a:rPr lang="en-US" sz="1100" b="1" dirty="0">
                <a:solidFill>
                  <a:schemeClr val="accent2"/>
                </a:solidFill>
              </a:rPr>
              <a:t>BUDGET</a:t>
            </a:r>
            <a:endParaRPr sz="1100" b="1" dirty="0">
              <a:solidFill>
                <a:schemeClr val="accent2"/>
              </a:solidFill>
            </a:endParaRPr>
          </a:p>
        </p:txBody>
      </p:sp>
    </p:spTree>
    <p:extLst>
      <p:ext uri="{BB962C8B-B14F-4D97-AF65-F5344CB8AC3E}">
        <p14:creationId xmlns:p14="http://schemas.microsoft.com/office/powerpoint/2010/main" val="87740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1500" fill="hold"/>
                                        <p:tgtEl>
                                          <p:spTgt spid="5"/>
                                        </p:tgtEl>
                                        <p:attrNameLst>
                                          <p:attrName>ppt_w</p:attrName>
                                        </p:attrNameLst>
                                      </p:cBhvr>
                                      <p:tavLst>
                                        <p:tav tm="0">
                                          <p:val>
                                            <p:fltVal val="0"/>
                                          </p:val>
                                        </p:tav>
                                        <p:tav tm="100000">
                                          <p:val>
                                            <p:strVal val="#ppt_w"/>
                                          </p:val>
                                        </p:tav>
                                      </p:tavLst>
                                    </p:anim>
                                    <p:anim calcmode="lin" valueType="num">
                                      <p:cBhvr>
                                        <p:cTn id="8" dur="1500" fill="hold"/>
                                        <p:tgtEl>
                                          <p:spTgt spid="5"/>
                                        </p:tgtEl>
                                        <p:attrNameLst>
                                          <p:attrName>ppt_h</p:attrName>
                                        </p:attrNameLst>
                                      </p:cBhvr>
                                      <p:tavLst>
                                        <p:tav tm="0">
                                          <p:val>
                                            <p:fltVal val="0"/>
                                          </p:val>
                                        </p:tav>
                                        <p:tav tm="100000">
                                          <p:val>
                                            <p:strVal val="#ppt_h"/>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500"/>
                                        <p:tgtEl>
                                          <p:spTgt spid="4"/>
                                        </p:tgtEl>
                                      </p:cBhvr>
                                    </p:animEffect>
                                  </p:childTnLst>
                                </p:cTn>
                              </p:par>
                              <p:par>
                                <p:cTn id="12" presetID="10" presetClass="entr" presetSubtype="0" fill="hold" grpId="0" nodeType="withEffect">
                                  <p:stCondLst>
                                    <p:cond delay="1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500"/>
                                        <p:tgtEl>
                                          <p:spTgt spid="7"/>
                                        </p:tgtEl>
                                      </p:cBhvr>
                                    </p:animEffect>
                                  </p:childTnLst>
                                </p:cTn>
                              </p:par>
                              <p:par>
                                <p:cTn id="15" presetID="0" presetClass="path" presetSubtype="0" decel="50000" fill="hold" grpId="1" nodeType="withEffect">
                                  <p:stCondLst>
                                    <p:cond delay="1500"/>
                                  </p:stCondLst>
                                  <p:childTnLst>
                                    <p:animMotion origin="layout" path="M -0.13399 -0.17708 L -1.66667E-6 -1.30104E-17 " pathEditMode="relative" rAng="0" ptsTypes="AA">
                                      <p:cBhvr>
                                        <p:cTn id="16" dur="1500" fill="hold"/>
                                        <p:tgtEl>
                                          <p:spTgt spid="7"/>
                                        </p:tgtEl>
                                        <p:attrNameLst>
                                          <p:attrName>ppt_x</p:attrName>
                                          <p:attrName>ppt_y</p:attrName>
                                        </p:attrNameLst>
                                      </p:cBhvr>
                                      <p:rCtr x="6823" y="8519"/>
                                    </p:animMotion>
                                  </p:childTnLst>
                                </p:cTn>
                              </p:par>
                              <p:par>
                                <p:cTn id="17" presetID="23" presetClass="entr" presetSubtype="16" fill="hold" grpId="0" nodeType="withEffect">
                                  <p:stCondLst>
                                    <p:cond delay="200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500" fill="hold"/>
                                        <p:tgtEl>
                                          <p:spTgt spid="11"/>
                                        </p:tgtEl>
                                        <p:attrNameLst>
                                          <p:attrName>ppt_w</p:attrName>
                                        </p:attrNameLst>
                                      </p:cBhvr>
                                      <p:tavLst>
                                        <p:tav tm="0">
                                          <p:val>
                                            <p:fltVal val="0"/>
                                          </p:val>
                                        </p:tav>
                                        <p:tav tm="100000">
                                          <p:val>
                                            <p:strVal val="#ppt_w"/>
                                          </p:val>
                                        </p:tav>
                                      </p:tavLst>
                                    </p:anim>
                                    <p:anim calcmode="lin" valueType="num">
                                      <p:cBhvr>
                                        <p:cTn id="20" dur="1500" fill="hold"/>
                                        <p:tgtEl>
                                          <p:spTgt spid="11"/>
                                        </p:tgtEl>
                                        <p:attrNameLst>
                                          <p:attrName>ppt_h</p:attrName>
                                        </p:attrNameLst>
                                      </p:cBhvr>
                                      <p:tavLst>
                                        <p:tav tm="0">
                                          <p:val>
                                            <p:fltVal val="0"/>
                                          </p:val>
                                        </p:tav>
                                        <p:tav tm="100000">
                                          <p:val>
                                            <p:strVal val="#ppt_h"/>
                                          </p:val>
                                        </p:tav>
                                      </p:tavLst>
                                    </p:anim>
                                  </p:childTnLst>
                                </p:cTn>
                              </p:par>
                              <p:par>
                                <p:cTn id="21" presetID="10" presetClass="entr" presetSubtype="0" fill="hold" grpId="0" nodeType="withEffect">
                                  <p:stCondLst>
                                    <p:cond delay="30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500"/>
                                        <p:tgtEl>
                                          <p:spTgt spid="8"/>
                                        </p:tgtEl>
                                      </p:cBhvr>
                                    </p:animEffect>
                                  </p:childTnLst>
                                </p:cTn>
                              </p:par>
                              <p:par>
                                <p:cTn id="24" presetID="0" presetClass="path" presetSubtype="0" decel="50000" fill="hold" grpId="1" nodeType="withEffect">
                                  <p:stCondLst>
                                    <p:cond delay="3000"/>
                                  </p:stCondLst>
                                  <p:childTnLst>
                                    <p:animMotion origin="layout" path="M 0.13464 -0.17431 L -1.66667E-6 3.7037E-7 " pathEditMode="relative" rAng="0" ptsTypes="AA">
                                      <p:cBhvr>
                                        <p:cTn id="25" dur="1500" fill="hold"/>
                                        <p:tgtEl>
                                          <p:spTgt spid="8"/>
                                        </p:tgtEl>
                                        <p:attrNameLst>
                                          <p:attrName>ppt_x</p:attrName>
                                          <p:attrName>ppt_y</p:attrName>
                                        </p:attrNameLst>
                                      </p:cBhvr>
                                      <p:rCtr x="-6758" y="8634"/>
                                    </p:animMotion>
                                  </p:childTnLst>
                                </p:cTn>
                              </p:par>
                              <p:par>
                                <p:cTn id="26" presetID="23" presetClass="entr" presetSubtype="16" fill="hold" grpId="0" nodeType="withEffect">
                                  <p:stCondLst>
                                    <p:cond delay="3500"/>
                                  </p:stCondLst>
                                  <p:childTnLst>
                                    <p:set>
                                      <p:cBhvr>
                                        <p:cTn id="27" dur="1" fill="hold">
                                          <p:stCondLst>
                                            <p:cond delay="0"/>
                                          </p:stCondLst>
                                        </p:cTn>
                                        <p:tgtEl>
                                          <p:spTgt spid="12"/>
                                        </p:tgtEl>
                                        <p:attrNameLst>
                                          <p:attrName>style.visibility</p:attrName>
                                        </p:attrNameLst>
                                      </p:cBhvr>
                                      <p:to>
                                        <p:strVal val="visible"/>
                                      </p:to>
                                    </p:set>
                                    <p:anim calcmode="lin" valueType="num">
                                      <p:cBhvr>
                                        <p:cTn id="28" dur="1500" fill="hold"/>
                                        <p:tgtEl>
                                          <p:spTgt spid="12"/>
                                        </p:tgtEl>
                                        <p:attrNameLst>
                                          <p:attrName>ppt_w</p:attrName>
                                        </p:attrNameLst>
                                      </p:cBhvr>
                                      <p:tavLst>
                                        <p:tav tm="0">
                                          <p:val>
                                            <p:fltVal val="0"/>
                                          </p:val>
                                        </p:tav>
                                        <p:tav tm="100000">
                                          <p:val>
                                            <p:strVal val="#ppt_w"/>
                                          </p:val>
                                        </p:tav>
                                      </p:tavLst>
                                    </p:anim>
                                    <p:anim calcmode="lin" valueType="num">
                                      <p:cBhvr>
                                        <p:cTn id="29" dur="1500" fill="hold"/>
                                        <p:tgtEl>
                                          <p:spTgt spid="12"/>
                                        </p:tgtEl>
                                        <p:attrNameLst>
                                          <p:attrName>ppt_h</p:attrName>
                                        </p:attrNameLst>
                                      </p:cBhvr>
                                      <p:tavLst>
                                        <p:tav tm="0">
                                          <p:val>
                                            <p:fltVal val="0"/>
                                          </p:val>
                                        </p:tav>
                                        <p:tav tm="100000">
                                          <p:val>
                                            <p:strVal val="#ppt_h"/>
                                          </p:val>
                                        </p:tav>
                                      </p:tavLst>
                                    </p:anim>
                                  </p:childTnLst>
                                </p:cTn>
                              </p:par>
                              <p:par>
                                <p:cTn id="30" presetID="10" presetClass="entr" presetSubtype="0" fill="hold" grpId="0" nodeType="withEffect">
                                  <p:stCondLst>
                                    <p:cond delay="45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500"/>
                                        <p:tgtEl>
                                          <p:spTgt spid="9"/>
                                        </p:tgtEl>
                                      </p:cBhvr>
                                    </p:animEffect>
                                  </p:childTnLst>
                                </p:cTn>
                              </p:par>
                              <p:par>
                                <p:cTn id="33" presetID="0" presetClass="path" presetSubtype="0" decel="50000" fill="hold" grpId="1" nodeType="withEffect">
                                  <p:stCondLst>
                                    <p:cond delay="4500"/>
                                  </p:stCondLst>
                                  <p:childTnLst>
                                    <p:animMotion origin="layout" path="M -0.13464 -0.17454 L 1.66667E-6 4.44444E-6 " pathEditMode="relative" rAng="0" ptsTypes="AA">
                                      <p:cBhvr>
                                        <p:cTn id="34" dur="1500" fill="hold"/>
                                        <p:tgtEl>
                                          <p:spTgt spid="9"/>
                                        </p:tgtEl>
                                        <p:attrNameLst>
                                          <p:attrName>ppt_x</p:attrName>
                                          <p:attrName>ppt_y</p:attrName>
                                        </p:attrNameLst>
                                      </p:cBhvr>
                                      <p:rCtr x="6745" y="8727"/>
                                    </p:animMotion>
                                  </p:childTnLst>
                                </p:cTn>
                              </p:par>
                              <p:par>
                                <p:cTn id="35" presetID="23" presetClass="entr" presetSubtype="16" fill="hold" grpId="0" nodeType="withEffect">
                                  <p:stCondLst>
                                    <p:cond delay="5000"/>
                                  </p:stCondLst>
                                  <p:childTnLst>
                                    <p:set>
                                      <p:cBhvr>
                                        <p:cTn id="36" dur="1" fill="hold">
                                          <p:stCondLst>
                                            <p:cond delay="0"/>
                                          </p:stCondLst>
                                        </p:cTn>
                                        <p:tgtEl>
                                          <p:spTgt spid="13"/>
                                        </p:tgtEl>
                                        <p:attrNameLst>
                                          <p:attrName>style.visibility</p:attrName>
                                        </p:attrNameLst>
                                      </p:cBhvr>
                                      <p:to>
                                        <p:strVal val="visible"/>
                                      </p:to>
                                    </p:set>
                                    <p:anim calcmode="lin" valueType="num">
                                      <p:cBhvr>
                                        <p:cTn id="37" dur="1500" fill="hold"/>
                                        <p:tgtEl>
                                          <p:spTgt spid="13"/>
                                        </p:tgtEl>
                                        <p:attrNameLst>
                                          <p:attrName>ppt_w</p:attrName>
                                        </p:attrNameLst>
                                      </p:cBhvr>
                                      <p:tavLst>
                                        <p:tav tm="0">
                                          <p:val>
                                            <p:fltVal val="0"/>
                                          </p:val>
                                        </p:tav>
                                        <p:tav tm="100000">
                                          <p:val>
                                            <p:strVal val="#ppt_w"/>
                                          </p:val>
                                        </p:tav>
                                      </p:tavLst>
                                    </p:anim>
                                    <p:anim calcmode="lin" valueType="num">
                                      <p:cBhvr>
                                        <p:cTn id="38" dur="1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3" grpId="0" animBg="1"/>
      <p:bldP spid="8" grpId="0" animBg="1"/>
      <p:bldP spid="8" grpId="1" animBg="1"/>
      <p:bldP spid="12" grpId="0" animBg="1"/>
      <p:bldP spid="7" grpId="0" animBg="1"/>
      <p:bldP spid="7" grpId="1" animBg="1"/>
      <p:bldP spid="11" grpId="0" animBg="1"/>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 name="Group 132">
            <a:extLst>
              <a:ext uri="{FF2B5EF4-FFF2-40B4-BE49-F238E27FC236}">
                <a16:creationId xmlns:a16="http://schemas.microsoft.com/office/drawing/2014/main" id="{1BB2F765-AA2E-4694-A426-6ADF4BE50E4A}"/>
              </a:ext>
            </a:extLst>
          </p:cNvPr>
          <p:cNvGrpSpPr/>
          <p:nvPr/>
        </p:nvGrpSpPr>
        <p:grpSpPr>
          <a:xfrm>
            <a:off x="585254" y="478972"/>
            <a:ext cx="11021493" cy="5900056"/>
            <a:chOff x="633479" y="471716"/>
            <a:chExt cx="11021493" cy="5900056"/>
          </a:xfrm>
        </p:grpSpPr>
        <p:grpSp>
          <p:nvGrpSpPr>
            <p:cNvPr id="118" name="Group 117">
              <a:extLst>
                <a:ext uri="{FF2B5EF4-FFF2-40B4-BE49-F238E27FC236}">
                  <a16:creationId xmlns:a16="http://schemas.microsoft.com/office/drawing/2014/main" id="{35CA5176-5721-42C6-9E0A-0C47081A11A2}"/>
                </a:ext>
              </a:extLst>
            </p:cNvPr>
            <p:cNvGrpSpPr/>
            <p:nvPr/>
          </p:nvGrpSpPr>
          <p:grpSpPr>
            <a:xfrm>
              <a:off x="636090" y="544286"/>
              <a:ext cx="11018882" cy="5827486"/>
              <a:chOff x="789113" y="655176"/>
              <a:chExt cx="10712835" cy="5547649"/>
            </a:xfrm>
          </p:grpSpPr>
          <p:cxnSp>
            <p:nvCxnSpPr>
              <p:cNvPr id="104" name="Connector: Elbow 103">
                <a:extLst>
                  <a:ext uri="{FF2B5EF4-FFF2-40B4-BE49-F238E27FC236}">
                    <a16:creationId xmlns:a16="http://schemas.microsoft.com/office/drawing/2014/main" id="{9C0B6D7B-C717-4362-86AB-CE577223FE42}"/>
                  </a:ext>
                </a:extLst>
              </p:cNvPr>
              <p:cNvCxnSpPr>
                <a:cxnSpLocks/>
                <a:stCxn id="28" idx="1"/>
                <a:endCxn id="30" idx="1"/>
              </p:cNvCxnSpPr>
              <p:nvPr/>
            </p:nvCxnSpPr>
            <p:spPr>
              <a:xfrm rot="10800000" flipH="1" flipV="1">
                <a:off x="10151936" y="3920515"/>
                <a:ext cx="253822" cy="983029"/>
              </a:xfrm>
              <a:prstGeom prst="bentConnector3">
                <a:avLst>
                  <a:gd name="adj1" fmla="val 52537"/>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1725801F-536E-4833-8E23-4D86A8451DD0}"/>
                  </a:ext>
                </a:extLst>
              </p:cNvPr>
              <p:cNvCxnSpPr>
                <a:cxnSpLocks/>
                <a:stCxn id="22" idx="1"/>
                <a:endCxn id="24" idx="1"/>
              </p:cNvCxnSpPr>
              <p:nvPr/>
            </p:nvCxnSpPr>
            <p:spPr>
              <a:xfrm rot="10800000" flipH="1" flipV="1">
                <a:off x="2349583" y="3920513"/>
                <a:ext cx="253822" cy="983027"/>
              </a:xfrm>
              <a:prstGeom prst="bentConnector3">
                <a:avLst>
                  <a:gd name="adj1" fmla="val 52537"/>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77C2E25C-DA82-40D0-8C55-2BBBE895364F}"/>
                  </a:ext>
                </a:extLst>
              </p:cNvPr>
              <p:cNvCxnSpPr>
                <a:cxnSpLocks/>
                <a:stCxn id="22" idx="1"/>
                <a:endCxn id="26" idx="1"/>
              </p:cNvCxnSpPr>
              <p:nvPr/>
            </p:nvCxnSpPr>
            <p:spPr>
              <a:xfrm rot="10800000" flipH="1" flipV="1">
                <a:off x="2349583" y="3920514"/>
                <a:ext cx="253822" cy="1966058"/>
              </a:xfrm>
              <a:prstGeom prst="bentConnector3">
                <a:avLst>
                  <a:gd name="adj1" fmla="val 52537"/>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258B068-EE0C-4140-9A85-8D7998FA2CF4}"/>
                  </a:ext>
                </a:extLst>
              </p:cNvPr>
              <p:cNvSpPr/>
              <p:nvPr/>
            </p:nvSpPr>
            <p:spPr>
              <a:xfrm>
                <a:off x="5470524" y="655176"/>
                <a:ext cx="1250952" cy="632506"/>
              </a:xfrm>
              <a:prstGeom prst="roundRect">
                <a:avLst>
                  <a:gd name="adj" fmla="val 20453"/>
                </a:avLst>
              </a:prstGeom>
              <a:gradFill>
                <a:gsLst>
                  <a:gs pos="100000">
                    <a:srgbClr val="53535F"/>
                  </a:gs>
                  <a:gs pos="0">
                    <a:srgbClr val="2B2B2C"/>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CEO</a:t>
                </a:r>
              </a:p>
            </p:txBody>
          </p:sp>
          <p:sp>
            <p:nvSpPr>
              <p:cNvPr id="5" name="Rectangle: Rounded Corners 4">
                <a:extLst>
                  <a:ext uri="{FF2B5EF4-FFF2-40B4-BE49-F238E27FC236}">
                    <a16:creationId xmlns:a16="http://schemas.microsoft.com/office/drawing/2014/main" id="{4C0D49A1-9618-4671-ADE0-1E08E6737832}"/>
                  </a:ext>
                </a:extLst>
              </p:cNvPr>
              <p:cNvSpPr/>
              <p:nvPr/>
            </p:nvSpPr>
            <p:spPr>
              <a:xfrm>
                <a:off x="4380770" y="1442056"/>
                <a:ext cx="1250952" cy="632506"/>
              </a:xfrm>
              <a:prstGeom prst="roundRect">
                <a:avLst>
                  <a:gd name="adj" fmla="val 20453"/>
                </a:avLst>
              </a:prstGeom>
              <a:gradFill>
                <a:gsLst>
                  <a:gs pos="100000">
                    <a:srgbClr val="53535F"/>
                  </a:gs>
                  <a:gs pos="0">
                    <a:srgbClr val="2B2B2C"/>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Secretary</a:t>
                </a:r>
              </a:p>
            </p:txBody>
          </p:sp>
          <p:sp>
            <p:nvSpPr>
              <p:cNvPr id="6" name="Rectangle: Rounded Corners 5">
                <a:extLst>
                  <a:ext uri="{FF2B5EF4-FFF2-40B4-BE49-F238E27FC236}">
                    <a16:creationId xmlns:a16="http://schemas.microsoft.com/office/drawing/2014/main" id="{E257CA5A-9991-423C-AC6F-ACDDA34DB9FC}"/>
                  </a:ext>
                </a:extLst>
              </p:cNvPr>
              <p:cNvSpPr/>
              <p:nvPr/>
            </p:nvSpPr>
            <p:spPr>
              <a:xfrm>
                <a:off x="5470524" y="2621234"/>
                <a:ext cx="1250952" cy="632506"/>
              </a:xfrm>
              <a:prstGeom prst="roundRect">
                <a:avLst>
                  <a:gd name="adj" fmla="val 20453"/>
                </a:avLst>
              </a:prstGeom>
              <a:gradFill>
                <a:gsLst>
                  <a:gs pos="100000">
                    <a:srgbClr val="53535F"/>
                  </a:gs>
                  <a:gs pos="0">
                    <a:srgbClr val="2B2B2C"/>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VP Operations</a:t>
                </a:r>
              </a:p>
            </p:txBody>
          </p:sp>
          <p:sp>
            <p:nvSpPr>
              <p:cNvPr id="12" name="Rectangle: Rounded Corners 11">
                <a:extLst>
                  <a:ext uri="{FF2B5EF4-FFF2-40B4-BE49-F238E27FC236}">
                    <a16:creationId xmlns:a16="http://schemas.microsoft.com/office/drawing/2014/main" id="{CA8C4C59-A70C-4B1F-8E9F-3B531B17356C}"/>
                  </a:ext>
                </a:extLst>
              </p:cNvPr>
              <p:cNvSpPr/>
              <p:nvPr/>
            </p:nvSpPr>
            <p:spPr>
              <a:xfrm>
                <a:off x="3129818" y="2621234"/>
                <a:ext cx="1250952" cy="632506"/>
              </a:xfrm>
              <a:prstGeom prst="roundRect">
                <a:avLst>
                  <a:gd name="adj" fmla="val 20453"/>
                </a:avLst>
              </a:prstGeom>
              <a:gradFill>
                <a:gsLst>
                  <a:gs pos="54000">
                    <a:srgbClr val="3A3BA4"/>
                  </a:gs>
                  <a:gs pos="100000">
                    <a:schemeClr val="accent1">
                      <a:lumMod val="50000"/>
                      <a:lumOff val="50000"/>
                    </a:schemeClr>
                  </a:gs>
                  <a:gs pos="0">
                    <a:srgbClr val="292A6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VP Sales</a:t>
                </a:r>
              </a:p>
            </p:txBody>
          </p:sp>
          <p:sp>
            <p:nvSpPr>
              <p:cNvPr id="14" name="Rectangle: Rounded Corners 13">
                <a:extLst>
                  <a:ext uri="{FF2B5EF4-FFF2-40B4-BE49-F238E27FC236}">
                    <a16:creationId xmlns:a16="http://schemas.microsoft.com/office/drawing/2014/main" id="{CF8B1981-A744-4281-937F-860C25BD2C58}"/>
                  </a:ext>
                </a:extLst>
              </p:cNvPr>
              <p:cNvSpPr/>
              <p:nvPr/>
            </p:nvSpPr>
            <p:spPr>
              <a:xfrm>
                <a:off x="789113" y="2621234"/>
                <a:ext cx="1250952" cy="632506"/>
              </a:xfrm>
              <a:prstGeom prst="roundRect">
                <a:avLst>
                  <a:gd name="adj" fmla="val 20453"/>
                </a:avLst>
              </a:prstGeom>
              <a:gradFill>
                <a:gsLst>
                  <a:gs pos="54000">
                    <a:srgbClr val="3A3BA4"/>
                  </a:gs>
                  <a:gs pos="100000">
                    <a:schemeClr val="accent1">
                      <a:lumMod val="50000"/>
                      <a:lumOff val="50000"/>
                    </a:schemeClr>
                  </a:gs>
                  <a:gs pos="0">
                    <a:srgbClr val="292A6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VP  Marketing</a:t>
                </a:r>
              </a:p>
            </p:txBody>
          </p:sp>
          <p:sp>
            <p:nvSpPr>
              <p:cNvPr id="15" name="Rectangle: Rounded Corners 14">
                <a:extLst>
                  <a:ext uri="{FF2B5EF4-FFF2-40B4-BE49-F238E27FC236}">
                    <a16:creationId xmlns:a16="http://schemas.microsoft.com/office/drawing/2014/main" id="{9C4EE7D7-620D-4D88-8CA2-E5E4820B2C5C}"/>
                  </a:ext>
                </a:extLst>
              </p:cNvPr>
              <p:cNvSpPr/>
              <p:nvPr/>
            </p:nvSpPr>
            <p:spPr>
              <a:xfrm>
                <a:off x="10151936" y="2621234"/>
                <a:ext cx="1250952" cy="632506"/>
              </a:xfrm>
              <a:prstGeom prst="roundRect">
                <a:avLst>
                  <a:gd name="adj" fmla="val 20453"/>
                </a:avLst>
              </a:prstGeom>
              <a:gradFill>
                <a:gsLst>
                  <a:gs pos="50000">
                    <a:srgbClr val="6565A8"/>
                  </a:gs>
                  <a:gs pos="100000">
                    <a:srgbClr val="A0A0ED"/>
                  </a:gs>
                  <a:gs pos="0">
                    <a:srgbClr val="292A6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VP IT</a:t>
                </a:r>
              </a:p>
            </p:txBody>
          </p:sp>
          <p:sp>
            <p:nvSpPr>
              <p:cNvPr id="16" name="Rectangle: Rounded Corners 15">
                <a:extLst>
                  <a:ext uri="{FF2B5EF4-FFF2-40B4-BE49-F238E27FC236}">
                    <a16:creationId xmlns:a16="http://schemas.microsoft.com/office/drawing/2014/main" id="{1C5BD631-F2CA-46D5-BCD0-74E132E19D73}"/>
                  </a:ext>
                </a:extLst>
              </p:cNvPr>
              <p:cNvSpPr/>
              <p:nvPr/>
            </p:nvSpPr>
            <p:spPr>
              <a:xfrm>
                <a:off x="8591464" y="2621234"/>
                <a:ext cx="1250952" cy="632506"/>
              </a:xfrm>
              <a:prstGeom prst="roundRect">
                <a:avLst>
                  <a:gd name="adj" fmla="val 20453"/>
                </a:avLst>
              </a:prstGeom>
              <a:gradFill>
                <a:gsLst>
                  <a:gs pos="100000">
                    <a:srgbClr val="53535F"/>
                  </a:gs>
                  <a:gs pos="0">
                    <a:srgbClr val="2B2B2C"/>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VP HR</a:t>
                </a:r>
              </a:p>
            </p:txBody>
          </p:sp>
          <p:sp>
            <p:nvSpPr>
              <p:cNvPr id="17" name="Rectangle: Rounded Corners 16">
                <a:extLst>
                  <a:ext uri="{FF2B5EF4-FFF2-40B4-BE49-F238E27FC236}">
                    <a16:creationId xmlns:a16="http://schemas.microsoft.com/office/drawing/2014/main" id="{4C1661F3-A47C-4193-BBCA-1970D9D7BE04}"/>
                  </a:ext>
                </a:extLst>
              </p:cNvPr>
              <p:cNvSpPr/>
              <p:nvPr/>
            </p:nvSpPr>
            <p:spPr>
              <a:xfrm>
                <a:off x="7030994" y="2621234"/>
                <a:ext cx="1250952" cy="632506"/>
              </a:xfrm>
              <a:prstGeom prst="roundRect">
                <a:avLst>
                  <a:gd name="adj" fmla="val 20453"/>
                </a:avLst>
              </a:prstGeom>
              <a:gradFill>
                <a:gsLst>
                  <a:gs pos="50000">
                    <a:srgbClr val="6768AB"/>
                  </a:gs>
                  <a:gs pos="100000">
                    <a:schemeClr val="accent1">
                      <a:lumMod val="25000"/>
                      <a:lumOff val="75000"/>
                    </a:schemeClr>
                  </a:gs>
                  <a:gs pos="0">
                    <a:srgbClr val="292A6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VP Finance</a:t>
                </a:r>
              </a:p>
            </p:txBody>
          </p:sp>
          <p:sp>
            <p:nvSpPr>
              <p:cNvPr id="21" name="Rectangle: Rounded Corners 20">
                <a:extLst>
                  <a:ext uri="{FF2B5EF4-FFF2-40B4-BE49-F238E27FC236}">
                    <a16:creationId xmlns:a16="http://schemas.microsoft.com/office/drawing/2014/main" id="{31A7597C-E809-4194-A9F5-1E0EF72F7F21}"/>
                  </a:ext>
                </a:extLst>
              </p:cNvPr>
              <p:cNvSpPr/>
              <p:nvPr/>
            </p:nvSpPr>
            <p:spPr>
              <a:xfrm>
                <a:off x="3910053" y="3604261"/>
                <a:ext cx="1250952" cy="632506"/>
              </a:xfrm>
              <a:prstGeom prst="roundRect">
                <a:avLst>
                  <a:gd name="adj" fmla="val 20453"/>
                </a:avLst>
              </a:prstGeom>
              <a:gradFill>
                <a:gsLst>
                  <a:gs pos="35000">
                    <a:srgbClr val="1A67A7"/>
                  </a:gs>
                  <a:gs pos="100000">
                    <a:schemeClr val="accent2"/>
                  </a:gs>
                  <a:gs pos="0">
                    <a:srgbClr val="292A6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Sales Operations Manager</a:t>
                </a:r>
              </a:p>
            </p:txBody>
          </p:sp>
          <p:sp>
            <p:nvSpPr>
              <p:cNvPr id="22" name="Rectangle: Rounded Corners 21">
                <a:extLst>
                  <a:ext uri="{FF2B5EF4-FFF2-40B4-BE49-F238E27FC236}">
                    <a16:creationId xmlns:a16="http://schemas.microsoft.com/office/drawing/2014/main" id="{4032E17A-D6BF-482C-B6F6-BC78422A6499}"/>
                  </a:ext>
                </a:extLst>
              </p:cNvPr>
              <p:cNvSpPr/>
              <p:nvPr/>
            </p:nvSpPr>
            <p:spPr>
              <a:xfrm>
                <a:off x="2349583" y="3604261"/>
                <a:ext cx="1250952" cy="632506"/>
              </a:xfrm>
              <a:prstGeom prst="roundRect">
                <a:avLst>
                  <a:gd name="adj" fmla="val 20453"/>
                </a:avLst>
              </a:prstGeom>
              <a:gradFill>
                <a:gsLst>
                  <a:gs pos="35000">
                    <a:srgbClr val="1A67A7"/>
                  </a:gs>
                  <a:gs pos="100000">
                    <a:schemeClr val="accent2"/>
                  </a:gs>
                  <a:gs pos="0">
                    <a:srgbClr val="292A6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Director Of Sales</a:t>
                </a:r>
              </a:p>
            </p:txBody>
          </p:sp>
          <p:sp>
            <p:nvSpPr>
              <p:cNvPr id="23" name="Rectangle: Rounded Corners 22">
                <a:extLst>
                  <a:ext uri="{FF2B5EF4-FFF2-40B4-BE49-F238E27FC236}">
                    <a16:creationId xmlns:a16="http://schemas.microsoft.com/office/drawing/2014/main" id="{2A8A45A3-27DA-4FF0-8CAC-8DBC23C7A0D7}"/>
                  </a:ext>
                </a:extLst>
              </p:cNvPr>
              <p:cNvSpPr/>
              <p:nvPr/>
            </p:nvSpPr>
            <p:spPr>
              <a:xfrm>
                <a:off x="789113" y="3604261"/>
                <a:ext cx="1250952" cy="632506"/>
              </a:xfrm>
              <a:prstGeom prst="roundRect">
                <a:avLst>
                  <a:gd name="adj" fmla="val 20453"/>
                </a:avLst>
              </a:prstGeom>
              <a:gradFill>
                <a:gsLst>
                  <a:gs pos="35000">
                    <a:srgbClr val="1A67A7"/>
                  </a:gs>
                  <a:gs pos="100000">
                    <a:schemeClr val="accent2"/>
                  </a:gs>
                  <a:gs pos="0">
                    <a:srgbClr val="292A6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Director Of Marketing</a:t>
                </a:r>
              </a:p>
            </p:txBody>
          </p:sp>
          <p:sp>
            <p:nvSpPr>
              <p:cNvPr id="24" name="Rectangle: Rounded Corners 23">
                <a:extLst>
                  <a:ext uri="{FF2B5EF4-FFF2-40B4-BE49-F238E27FC236}">
                    <a16:creationId xmlns:a16="http://schemas.microsoft.com/office/drawing/2014/main" id="{C1A16A83-0BC5-41F8-937D-DDEB53E9E08C}"/>
                  </a:ext>
                </a:extLst>
              </p:cNvPr>
              <p:cNvSpPr/>
              <p:nvPr/>
            </p:nvSpPr>
            <p:spPr>
              <a:xfrm>
                <a:off x="2603405" y="4587288"/>
                <a:ext cx="1096190" cy="632506"/>
              </a:xfrm>
              <a:prstGeom prst="roundRect">
                <a:avLst>
                  <a:gd name="adj" fmla="val 20453"/>
                </a:avLst>
              </a:prstGeom>
              <a:gradFill>
                <a:gsLst>
                  <a:gs pos="100000">
                    <a:srgbClr val="53535F"/>
                  </a:gs>
                  <a:gs pos="0">
                    <a:srgbClr val="2B2B2C"/>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Sales Associate</a:t>
                </a:r>
              </a:p>
            </p:txBody>
          </p:sp>
          <p:sp>
            <p:nvSpPr>
              <p:cNvPr id="25" name="Rectangle: Rounded Corners 24">
                <a:extLst>
                  <a:ext uri="{FF2B5EF4-FFF2-40B4-BE49-F238E27FC236}">
                    <a16:creationId xmlns:a16="http://schemas.microsoft.com/office/drawing/2014/main" id="{9D8220C3-7CC6-4B32-B8CA-48FA337567A6}"/>
                  </a:ext>
                </a:extLst>
              </p:cNvPr>
              <p:cNvSpPr/>
              <p:nvPr/>
            </p:nvSpPr>
            <p:spPr>
              <a:xfrm>
                <a:off x="789113" y="4587288"/>
                <a:ext cx="1250952" cy="632506"/>
              </a:xfrm>
              <a:prstGeom prst="roundRect">
                <a:avLst>
                  <a:gd name="adj" fmla="val 20453"/>
                </a:avLst>
              </a:prstGeom>
              <a:gradFill>
                <a:gsLst>
                  <a:gs pos="100000">
                    <a:srgbClr val="53535F"/>
                  </a:gs>
                  <a:gs pos="0">
                    <a:srgbClr val="2B2B2C"/>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Marketing Manager</a:t>
                </a:r>
              </a:p>
            </p:txBody>
          </p:sp>
          <p:sp>
            <p:nvSpPr>
              <p:cNvPr id="26" name="Rectangle: Rounded Corners 25">
                <a:extLst>
                  <a:ext uri="{FF2B5EF4-FFF2-40B4-BE49-F238E27FC236}">
                    <a16:creationId xmlns:a16="http://schemas.microsoft.com/office/drawing/2014/main" id="{8133ACC2-48F8-4D30-BC3F-7809075D31DD}"/>
                  </a:ext>
                </a:extLst>
              </p:cNvPr>
              <p:cNvSpPr/>
              <p:nvPr/>
            </p:nvSpPr>
            <p:spPr>
              <a:xfrm>
                <a:off x="2603405" y="5570319"/>
                <a:ext cx="1096190" cy="632506"/>
              </a:xfrm>
              <a:prstGeom prst="roundRect">
                <a:avLst>
                  <a:gd name="adj" fmla="val 20453"/>
                </a:avLst>
              </a:prstGeom>
              <a:gradFill>
                <a:gsLst>
                  <a:gs pos="100000">
                    <a:srgbClr val="53535F"/>
                  </a:gs>
                  <a:gs pos="0">
                    <a:srgbClr val="2B2B2C"/>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Sales Associate</a:t>
                </a:r>
              </a:p>
            </p:txBody>
          </p:sp>
          <p:sp>
            <p:nvSpPr>
              <p:cNvPr id="28" name="Rectangle: Rounded Corners 27">
                <a:extLst>
                  <a:ext uri="{FF2B5EF4-FFF2-40B4-BE49-F238E27FC236}">
                    <a16:creationId xmlns:a16="http://schemas.microsoft.com/office/drawing/2014/main" id="{AFB1A6B5-6163-4F4D-A460-8B3C4C29DE9C}"/>
                  </a:ext>
                </a:extLst>
              </p:cNvPr>
              <p:cNvSpPr/>
              <p:nvPr/>
            </p:nvSpPr>
            <p:spPr>
              <a:xfrm>
                <a:off x="10151936" y="3604263"/>
                <a:ext cx="1250952" cy="632506"/>
              </a:xfrm>
              <a:prstGeom prst="roundRect">
                <a:avLst>
                  <a:gd name="adj" fmla="val 20453"/>
                </a:avLst>
              </a:prstGeom>
              <a:gradFill>
                <a:gsLst>
                  <a:gs pos="100000">
                    <a:srgbClr val="53535F"/>
                  </a:gs>
                  <a:gs pos="0">
                    <a:srgbClr val="2B2B2C"/>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Director of IT</a:t>
                </a:r>
              </a:p>
            </p:txBody>
          </p:sp>
          <p:sp>
            <p:nvSpPr>
              <p:cNvPr id="29" name="Rectangle: Rounded Corners 28">
                <a:extLst>
                  <a:ext uri="{FF2B5EF4-FFF2-40B4-BE49-F238E27FC236}">
                    <a16:creationId xmlns:a16="http://schemas.microsoft.com/office/drawing/2014/main" id="{07502371-E032-4D80-B0A7-671B7E25BBD6}"/>
                  </a:ext>
                </a:extLst>
              </p:cNvPr>
              <p:cNvSpPr/>
              <p:nvPr/>
            </p:nvSpPr>
            <p:spPr>
              <a:xfrm>
                <a:off x="8591464" y="3604263"/>
                <a:ext cx="1251551" cy="632506"/>
              </a:xfrm>
              <a:prstGeom prst="roundRect">
                <a:avLst>
                  <a:gd name="adj" fmla="val 20453"/>
                </a:avLst>
              </a:prstGeom>
              <a:gradFill>
                <a:gsLst>
                  <a:gs pos="100000">
                    <a:srgbClr val="53535F"/>
                  </a:gs>
                  <a:gs pos="0">
                    <a:srgbClr val="2B2B2C"/>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HR Manager</a:t>
                </a:r>
              </a:p>
            </p:txBody>
          </p:sp>
          <p:sp>
            <p:nvSpPr>
              <p:cNvPr id="30" name="Rectangle: Rounded Corners 29">
                <a:extLst>
                  <a:ext uri="{FF2B5EF4-FFF2-40B4-BE49-F238E27FC236}">
                    <a16:creationId xmlns:a16="http://schemas.microsoft.com/office/drawing/2014/main" id="{28D3A7CA-4707-4930-A622-C18270FC1106}"/>
                  </a:ext>
                </a:extLst>
              </p:cNvPr>
              <p:cNvSpPr/>
              <p:nvPr/>
            </p:nvSpPr>
            <p:spPr>
              <a:xfrm>
                <a:off x="10405758" y="4587292"/>
                <a:ext cx="1096190" cy="632506"/>
              </a:xfrm>
              <a:prstGeom prst="roundRect">
                <a:avLst>
                  <a:gd name="adj" fmla="val 20453"/>
                </a:avLst>
              </a:prstGeom>
              <a:gradFill>
                <a:gsLst>
                  <a:gs pos="100000">
                    <a:srgbClr val="53535F"/>
                  </a:gs>
                  <a:gs pos="0">
                    <a:srgbClr val="2B2B2C"/>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IT Manager</a:t>
                </a:r>
              </a:p>
            </p:txBody>
          </p:sp>
          <p:cxnSp>
            <p:nvCxnSpPr>
              <p:cNvPr id="39" name="Straight Connector 38">
                <a:extLst>
                  <a:ext uri="{FF2B5EF4-FFF2-40B4-BE49-F238E27FC236}">
                    <a16:creationId xmlns:a16="http://schemas.microsoft.com/office/drawing/2014/main" id="{0185C8F0-258D-4BEA-BCB0-EF7861B089D1}"/>
                  </a:ext>
                </a:extLst>
              </p:cNvPr>
              <p:cNvCxnSpPr>
                <a:cxnSpLocks/>
                <a:stCxn id="2" idx="2"/>
                <a:endCxn id="6" idx="0"/>
              </p:cNvCxnSpPr>
              <p:nvPr/>
            </p:nvCxnSpPr>
            <p:spPr>
              <a:xfrm>
                <a:off x="6096000" y="1287682"/>
                <a:ext cx="0" cy="1333552"/>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6B2DC13B-1CB1-4BE6-ACA0-49AB6C97B752}"/>
                  </a:ext>
                </a:extLst>
              </p:cNvPr>
              <p:cNvCxnSpPr>
                <a:stCxn id="2" idx="2"/>
                <a:endCxn id="14" idx="0"/>
              </p:cNvCxnSpPr>
              <p:nvPr/>
            </p:nvCxnSpPr>
            <p:spPr>
              <a:xfrm rot="5400000">
                <a:off x="3088519" y="-386247"/>
                <a:ext cx="1333552" cy="4681411"/>
              </a:xfrm>
              <a:prstGeom prst="bentConnector3">
                <a:avLst>
                  <a:gd name="adj1" fmla="val 71071"/>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FD001393-991A-4025-A338-ED9D9D9B5767}"/>
                  </a:ext>
                </a:extLst>
              </p:cNvPr>
              <p:cNvCxnSpPr>
                <a:cxnSpLocks/>
                <a:stCxn id="2" idx="2"/>
                <a:endCxn id="12" idx="0"/>
              </p:cNvCxnSpPr>
              <p:nvPr/>
            </p:nvCxnSpPr>
            <p:spPr>
              <a:xfrm rot="5400000">
                <a:off x="4258871" y="784105"/>
                <a:ext cx="1333552" cy="2340706"/>
              </a:xfrm>
              <a:prstGeom prst="bentConnector3">
                <a:avLst>
                  <a:gd name="adj1" fmla="val 71071"/>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1D3689CA-8470-48B8-B041-2F8222BFA44D}"/>
                  </a:ext>
                </a:extLst>
              </p:cNvPr>
              <p:cNvCxnSpPr>
                <a:cxnSpLocks/>
                <a:stCxn id="2" idx="2"/>
                <a:endCxn id="17" idx="0"/>
              </p:cNvCxnSpPr>
              <p:nvPr/>
            </p:nvCxnSpPr>
            <p:spPr>
              <a:xfrm rot="16200000" flipH="1">
                <a:off x="6209459" y="1174223"/>
                <a:ext cx="1333552" cy="1560470"/>
              </a:xfrm>
              <a:prstGeom prst="bentConnector3">
                <a:avLst>
                  <a:gd name="adj1" fmla="val 71071"/>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1A308610-EBA2-4B6A-98DA-935537A849CB}"/>
                  </a:ext>
                </a:extLst>
              </p:cNvPr>
              <p:cNvCxnSpPr>
                <a:cxnSpLocks/>
                <a:stCxn id="2" idx="2"/>
                <a:endCxn id="16" idx="0"/>
              </p:cNvCxnSpPr>
              <p:nvPr/>
            </p:nvCxnSpPr>
            <p:spPr>
              <a:xfrm rot="16200000" flipH="1">
                <a:off x="6989694" y="393988"/>
                <a:ext cx="1333552" cy="3120940"/>
              </a:xfrm>
              <a:prstGeom prst="bentConnector3">
                <a:avLst>
                  <a:gd name="adj1" fmla="val 71071"/>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96C79CD3-C362-4472-A1E6-802834416C69}"/>
                  </a:ext>
                </a:extLst>
              </p:cNvPr>
              <p:cNvCxnSpPr>
                <a:cxnSpLocks/>
                <a:stCxn id="2" idx="2"/>
                <a:endCxn id="15" idx="0"/>
              </p:cNvCxnSpPr>
              <p:nvPr/>
            </p:nvCxnSpPr>
            <p:spPr>
              <a:xfrm rot="16200000" flipH="1">
                <a:off x="7769930" y="-386248"/>
                <a:ext cx="1333552" cy="4681412"/>
              </a:xfrm>
              <a:prstGeom prst="bentConnector3">
                <a:avLst>
                  <a:gd name="adj1" fmla="val 71071"/>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001DA5C-F574-485A-96E1-876CC96561E5}"/>
                  </a:ext>
                </a:extLst>
              </p:cNvPr>
              <p:cNvCxnSpPr>
                <a:cxnSpLocks/>
                <a:endCxn id="5" idx="3"/>
              </p:cNvCxnSpPr>
              <p:nvPr/>
            </p:nvCxnSpPr>
            <p:spPr>
              <a:xfrm flipH="1">
                <a:off x="5631722" y="1758309"/>
                <a:ext cx="464278"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F957E4FC-8BFF-4227-8E96-92E88CD56FF9}"/>
                  </a:ext>
                </a:extLst>
              </p:cNvPr>
              <p:cNvCxnSpPr>
                <a:cxnSpLocks/>
                <a:stCxn id="12" idx="2"/>
                <a:endCxn id="22" idx="0"/>
              </p:cNvCxnSpPr>
              <p:nvPr/>
            </p:nvCxnSpPr>
            <p:spPr>
              <a:xfrm rot="5400000">
                <a:off x="3189917" y="3038883"/>
                <a:ext cx="350521" cy="780235"/>
              </a:xfrm>
              <a:prstGeom prst="bentConnector3">
                <a:avLst>
                  <a:gd name="adj1" fmla="val 50000"/>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57F5C327-D409-4713-BB2A-F91A0745AA9E}"/>
                  </a:ext>
                </a:extLst>
              </p:cNvPr>
              <p:cNvCxnSpPr>
                <a:cxnSpLocks/>
                <a:stCxn id="12" idx="2"/>
                <a:endCxn id="21" idx="0"/>
              </p:cNvCxnSpPr>
              <p:nvPr/>
            </p:nvCxnSpPr>
            <p:spPr>
              <a:xfrm rot="16200000" flipH="1">
                <a:off x="3970151" y="3038882"/>
                <a:ext cx="350521" cy="780235"/>
              </a:xfrm>
              <a:prstGeom prst="bentConnector3">
                <a:avLst>
                  <a:gd name="adj1" fmla="val 50000"/>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C09F747-31FB-44F7-9F5F-CD979C1C735C}"/>
                  </a:ext>
                </a:extLst>
              </p:cNvPr>
              <p:cNvCxnSpPr>
                <a:cxnSpLocks/>
                <a:stCxn id="14" idx="2"/>
                <a:endCxn id="23" idx="0"/>
              </p:cNvCxnSpPr>
              <p:nvPr/>
            </p:nvCxnSpPr>
            <p:spPr>
              <a:xfrm>
                <a:off x="1414589" y="3253740"/>
                <a:ext cx="0" cy="350521"/>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EDEE43F-9507-4AAC-825F-1E584D5152AC}"/>
                  </a:ext>
                </a:extLst>
              </p:cNvPr>
              <p:cNvCxnSpPr>
                <a:cxnSpLocks/>
                <a:stCxn id="15" idx="2"/>
                <a:endCxn id="28" idx="0"/>
              </p:cNvCxnSpPr>
              <p:nvPr/>
            </p:nvCxnSpPr>
            <p:spPr>
              <a:xfrm>
                <a:off x="10777412" y="3253740"/>
                <a:ext cx="0" cy="350523"/>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C6615C5-5E72-4ECC-ADE4-6C60FF950285}"/>
                  </a:ext>
                </a:extLst>
              </p:cNvPr>
              <p:cNvCxnSpPr>
                <a:cxnSpLocks/>
                <a:stCxn id="16" idx="2"/>
                <a:endCxn id="29" idx="0"/>
              </p:cNvCxnSpPr>
              <p:nvPr/>
            </p:nvCxnSpPr>
            <p:spPr>
              <a:xfrm>
                <a:off x="9216940" y="3253740"/>
                <a:ext cx="300" cy="350523"/>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410B542-1C6B-4784-90E1-BDF779305EEA}"/>
                  </a:ext>
                </a:extLst>
              </p:cNvPr>
              <p:cNvCxnSpPr>
                <a:cxnSpLocks/>
                <a:stCxn id="23" idx="2"/>
                <a:endCxn id="25" idx="0"/>
              </p:cNvCxnSpPr>
              <p:nvPr/>
            </p:nvCxnSpPr>
            <p:spPr>
              <a:xfrm>
                <a:off x="1414589" y="4236767"/>
                <a:ext cx="0" cy="350521"/>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9B2DD547-1F39-4A73-A6A6-3D2CA50789AA}"/>
                </a:ext>
              </a:extLst>
            </p:cNvPr>
            <p:cNvGrpSpPr/>
            <p:nvPr/>
          </p:nvGrpSpPr>
          <p:grpSpPr>
            <a:xfrm>
              <a:off x="8989670" y="471716"/>
              <a:ext cx="1916722" cy="1376364"/>
              <a:chOff x="7543800" y="578644"/>
              <a:chExt cx="1916722" cy="1376364"/>
            </a:xfrm>
          </p:grpSpPr>
          <p:sp>
            <p:nvSpPr>
              <p:cNvPr id="130" name="Rectangle: Rounded Corners 129">
                <a:extLst>
                  <a:ext uri="{FF2B5EF4-FFF2-40B4-BE49-F238E27FC236}">
                    <a16:creationId xmlns:a16="http://schemas.microsoft.com/office/drawing/2014/main" id="{8817FB2C-BC8B-46F7-99E6-AF9406BADBE0}"/>
                  </a:ext>
                </a:extLst>
              </p:cNvPr>
              <p:cNvSpPr/>
              <p:nvPr/>
            </p:nvSpPr>
            <p:spPr>
              <a:xfrm>
                <a:off x="7543800" y="578644"/>
                <a:ext cx="1916722" cy="1376364"/>
              </a:xfrm>
              <a:prstGeom prst="roundRect">
                <a:avLst>
                  <a:gd name="adj" fmla="val 14418"/>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9" name="Group 128">
                <a:extLst>
                  <a:ext uri="{FF2B5EF4-FFF2-40B4-BE49-F238E27FC236}">
                    <a16:creationId xmlns:a16="http://schemas.microsoft.com/office/drawing/2014/main" id="{DB8FC015-AD6B-4915-AB01-C0E85C98070A}"/>
                  </a:ext>
                </a:extLst>
              </p:cNvPr>
              <p:cNvGrpSpPr/>
              <p:nvPr/>
            </p:nvGrpSpPr>
            <p:grpSpPr>
              <a:xfrm>
                <a:off x="7712061" y="720899"/>
                <a:ext cx="1580200" cy="1091854"/>
                <a:chOff x="7712965" y="710313"/>
                <a:chExt cx="1580200" cy="1091854"/>
              </a:xfrm>
            </p:grpSpPr>
            <p:grpSp>
              <p:nvGrpSpPr>
                <p:cNvPr id="127" name="Group 126">
                  <a:extLst>
                    <a:ext uri="{FF2B5EF4-FFF2-40B4-BE49-F238E27FC236}">
                      <a16:creationId xmlns:a16="http://schemas.microsoft.com/office/drawing/2014/main" id="{FC17FD3C-2F1B-4815-B81F-CF02FCE3992C}"/>
                    </a:ext>
                  </a:extLst>
                </p:cNvPr>
                <p:cNvGrpSpPr/>
                <p:nvPr/>
              </p:nvGrpSpPr>
              <p:grpSpPr>
                <a:xfrm>
                  <a:off x="7712965" y="710313"/>
                  <a:ext cx="1498447" cy="246221"/>
                  <a:chOff x="7712965" y="472723"/>
                  <a:chExt cx="1498447" cy="246221"/>
                </a:xfrm>
              </p:grpSpPr>
              <p:sp>
                <p:nvSpPr>
                  <p:cNvPr id="69" name="Rectangle: Rounded Corners 68">
                    <a:extLst>
                      <a:ext uri="{FF2B5EF4-FFF2-40B4-BE49-F238E27FC236}">
                        <a16:creationId xmlns:a16="http://schemas.microsoft.com/office/drawing/2014/main" id="{4F7C379B-B84D-42A9-A548-D85C9F6730DC}"/>
                      </a:ext>
                    </a:extLst>
                  </p:cNvPr>
                  <p:cNvSpPr/>
                  <p:nvPr/>
                </p:nvSpPr>
                <p:spPr>
                  <a:xfrm>
                    <a:off x="7712965" y="541080"/>
                    <a:ext cx="240410" cy="109508"/>
                  </a:xfrm>
                  <a:prstGeom prst="roundRect">
                    <a:avLst>
                      <a:gd name="adj" fmla="val 50000"/>
                    </a:avLst>
                  </a:prstGeom>
                  <a:gradFill>
                    <a:gsLst>
                      <a:gs pos="100000">
                        <a:schemeClr val="accent1">
                          <a:lumMod val="50000"/>
                          <a:lumOff val="50000"/>
                        </a:schemeClr>
                      </a:gs>
                      <a:gs pos="0">
                        <a:srgbClr val="292A6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F3F8742D-9F13-42DB-9FFC-57FA795CF3DB}"/>
                      </a:ext>
                    </a:extLst>
                  </p:cNvPr>
                  <p:cNvSpPr txBox="1"/>
                  <p:nvPr/>
                </p:nvSpPr>
                <p:spPr>
                  <a:xfrm>
                    <a:off x="7953375" y="472723"/>
                    <a:ext cx="1258037" cy="246221"/>
                  </a:xfrm>
                  <a:prstGeom prst="rect">
                    <a:avLst/>
                  </a:prstGeom>
                  <a:noFill/>
                </p:spPr>
                <p:txBody>
                  <a:bodyPr wrap="none" lIns="182880" rtlCol="0">
                    <a:spAutoFit/>
                  </a:bodyPr>
                  <a:lstStyle/>
                  <a:p>
                    <a:r>
                      <a:rPr lang="en-US" sz="1000" dirty="0">
                        <a:solidFill>
                          <a:schemeClr val="bg1"/>
                        </a:solidFill>
                        <a:latin typeface="Montserrat" panose="00000500000000000000" pitchFamily="50" charset="0"/>
                      </a:rPr>
                      <a:t>Deal Influencer</a:t>
                    </a:r>
                  </a:p>
                </p:txBody>
              </p:sp>
            </p:grpSp>
            <p:grpSp>
              <p:nvGrpSpPr>
                <p:cNvPr id="124" name="Group 123">
                  <a:extLst>
                    <a:ext uri="{FF2B5EF4-FFF2-40B4-BE49-F238E27FC236}">
                      <a16:creationId xmlns:a16="http://schemas.microsoft.com/office/drawing/2014/main" id="{4C46DB5C-12F3-4EB8-9DC3-2A71C72AE854}"/>
                    </a:ext>
                  </a:extLst>
                </p:cNvPr>
                <p:cNvGrpSpPr/>
                <p:nvPr/>
              </p:nvGrpSpPr>
              <p:grpSpPr>
                <a:xfrm>
                  <a:off x="7712965" y="1555946"/>
                  <a:ext cx="1580200" cy="246221"/>
                  <a:chOff x="7712965" y="1547874"/>
                  <a:chExt cx="1580200" cy="246221"/>
                </a:xfrm>
              </p:grpSpPr>
              <p:sp>
                <p:nvSpPr>
                  <p:cNvPr id="74" name="Rectangle: Rounded Corners 73">
                    <a:extLst>
                      <a:ext uri="{FF2B5EF4-FFF2-40B4-BE49-F238E27FC236}">
                        <a16:creationId xmlns:a16="http://schemas.microsoft.com/office/drawing/2014/main" id="{8C31B802-90C9-49D1-BF0C-74DC76B9FB7D}"/>
                      </a:ext>
                    </a:extLst>
                  </p:cNvPr>
                  <p:cNvSpPr/>
                  <p:nvPr/>
                </p:nvSpPr>
                <p:spPr>
                  <a:xfrm>
                    <a:off x="7712965" y="1619281"/>
                    <a:ext cx="240410" cy="109508"/>
                  </a:xfrm>
                  <a:prstGeom prst="roundRect">
                    <a:avLst>
                      <a:gd name="adj" fmla="val 50000"/>
                    </a:avLst>
                  </a:prstGeom>
                  <a:gradFill>
                    <a:gsLst>
                      <a:gs pos="100000">
                        <a:schemeClr val="accent1">
                          <a:lumMod val="25000"/>
                          <a:lumOff val="75000"/>
                        </a:schemeClr>
                      </a:gs>
                      <a:gs pos="0">
                        <a:srgbClr val="292A6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A7F96B3E-2461-49D6-90E5-92D7D60551D8}"/>
                      </a:ext>
                    </a:extLst>
                  </p:cNvPr>
                  <p:cNvSpPr txBox="1"/>
                  <p:nvPr/>
                </p:nvSpPr>
                <p:spPr>
                  <a:xfrm>
                    <a:off x="7953375" y="1547874"/>
                    <a:ext cx="1339790" cy="246221"/>
                  </a:xfrm>
                  <a:prstGeom prst="rect">
                    <a:avLst/>
                  </a:prstGeom>
                  <a:noFill/>
                </p:spPr>
                <p:txBody>
                  <a:bodyPr wrap="none" lIns="182880" rtlCol="0">
                    <a:spAutoFit/>
                  </a:bodyPr>
                  <a:lstStyle/>
                  <a:p>
                    <a:r>
                      <a:rPr lang="en-US" sz="1000" dirty="0">
                        <a:solidFill>
                          <a:schemeClr val="bg1"/>
                        </a:solidFill>
                        <a:latin typeface="Montserrat" panose="00000500000000000000" pitchFamily="50" charset="0"/>
                      </a:rPr>
                      <a:t>Economic Buyer</a:t>
                    </a:r>
                  </a:p>
                </p:txBody>
              </p:sp>
            </p:grpSp>
            <p:grpSp>
              <p:nvGrpSpPr>
                <p:cNvPr id="125" name="Group 124">
                  <a:extLst>
                    <a:ext uri="{FF2B5EF4-FFF2-40B4-BE49-F238E27FC236}">
                      <a16:creationId xmlns:a16="http://schemas.microsoft.com/office/drawing/2014/main" id="{8E204D46-82A1-462C-90CE-5C2D0E0929E6}"/>
                    </a:ext>
                  </a:extLst>
                </p:cNvPr>
                <p:cNvGrpSpPr/>
                <p:nvPr/>
              </p:nvGrpSpPr>
              <p:grpSpPr>
                <a:xfrm>
                  <a:off x="7712965" y="1274069"/>
                  <a:ext cx="1544934" cy="246221"/>
                  <a:chOff x="7712965" y="1189491"/>
                  <a:chExt cx="1544934" cy="246221"/>
                </a:xfrm>
              </p:grpSpPr>
              <p:sp>
                <p:nvSpPr>
                  <p:cNvPr id="72" name="Rectangle: Rounded Corners 71">
                    <a:extLst>
                      <a:ext uri="{FF2B5EF4-FFF2-40B4-BE49-F238E27FC236}">
                        <a16:creationId xmlns:a16="http://schemas.microsoft.com/office/drawing/2014/main" id="{3EF3BC03-8C5A-43A6-AF3F-3C0FF8DE6D09}"/>
                      </a:ext>
                    </a:extLst>
                  </p:cNvPr>
                  <p:cNvSpPr/>
                  <p:nvPr/>
                </p:nvSpPr>
                <p:spPr>
                  <a:xfrm>
                    <a:off x="7712965" y="1259880"/>
                    <a:ext cx="240410" cy="109508"/>
                  </a:xfrm>
                  <a:prstGeom prst="roundRect">
                    <a:avLst>
                      <a:gd name="adj" fmla="val 50000"/>
                    </a:avLst>
                  </a:prstGeom>
                  <a:gradFill>
                    <a:gsLst>
                      <a:gs pos="100000">
                        <a:schemeClr val="accent3">
                          <a:lumMod val="75000"/>
                        </a:schemeClr>
                      </a:gs>
                      <a:gs pos="0">
                        <a:srgbClr val="292A6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E8D1AA67-CDE5-4B40-B730-74B39DAE9718}"/>
                      </a:ext>
                    </a:extLst>
                  </p:cNvPr>
                  <p:cNvSpPr txBox="1"/>
                  <p:nvPr/>
                </p:nvSpPr>
                <p:spPr>
                  <a:xfrm>
                    <a:off x="7953375" y="1189491"/>
                    <a:ext cx="1304524" cy="246221"/>
                  </a:xfrm>
                  <a:prstGeom prst="rect">
                    <a:avLst/>
                  </a:prstGeom>
                  <a:noFill/>
                </p:spPr>
                <p:txBody>
                  <a:bodyPr wrap="none" lIns="182880" rtlCol="0">
                    <a:spAutoFit/>
                  </a:bodyPr>
                  <a:lstStyle/>
                  <a:p>
                    <a:r>
                      <a:rPr lang="en-US" sz="1000" dirty="0">
                        <a:solidFill>
                          <a:schemeClr val="bg1"/>
                        </a:solidFill>
                        <a:latin typeface="Montserrat" panose="00000500000000000000" pitchFamily="50" charset="0"/>
                      </a:rPr>
                      <a:t>Technical Buyer</a:t>
                    </a:r>
                  </a:p>
                </p:txBody>
              </p:sp>
            </p:grpSp>
            <p:grpSp>
              <p:nvGrpSpPr>
                <p:cNvPr id="126" name="Group 125">
                  <a:extLst>
                    <a:ext uri="{FF2B5EF4-FFF2-40B4-BE49-F238E27FC236}">
                      <a16:creationId xmlns:a16="http://schemas.microsoft.com/office/drawing/2014/main" id="{7252973E-7946-47C1-B893-CEF85E4EA64A}"/>
                    </a:ext>
                  </a:extLst>
                </p:cNvPr>
                <p:cNvGrpSpPr/>
                <p:nvPr/>
              </p:nvGrpSpPr>
              <p:grpSpPr>
                <a:xfrm>
                  <a:off x="7712965" y="992191"/>
                  <a:ext cx="1102505" cy="246221"/>
                  <a:chOff x="7712965" y="831107"/>
                  <a:chExt cx="1102505" cy="246221"/>
                </a:xfrm>
              </p:grpSpPr>
              <p:sp>
                <p:nvSpPr>
                  <p:cNvPr id="70" name="Rectangle: Rounded Corners 69">
                    <a:extLst>
                      <a:ext uri="{FF2B5EF4-FFF2-40B4-BE49-F238E27FC236}">
                        <a16:creationId xmlns:a16="http://schemas.microsoft.com/office/drawing/2014/main" id="{4FF73BC4-1C88-47A6-A432-B62B0C7176C8}"/>
                      </a:ext>
                    </a:extLst>
                  </p:cNvPr>
                  <p:cNvSpPr/>
                  <p:nvPr/>
                </p:nvSpPr>
                <p:spPr>
                  <a:xfrm>
                    <a:off x="7712965" y="900480"/>
                    <a:ext cx="240410" cy="109508"/>
                  </a:xfrm>
                  <a:prstGeom prst="roundRect">
                    <a:avLst>
                      <a:gd name="adj" fmla="val 50000"/>
                    </a:avLst>
                  </a:prstGeom>
                  <a:gradFill>
                    <a:gsLst>
                      <a:gs pos="100000">
                        <a:schemeClr val="accent2"/>
                      </a:gs>
                      <a:gs pos="0">
                        <a:srgbClr val="292A6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08D140D1-042F-4C04-A172-442EC58DB8A5}"/>
                      </a:ext>
                    </a:extLst>
                  </p:cNvPr>
                  <p:cNvSpPr txBox="1"/>
                  <p:nvPr/>
                </p:nvSpPr>
                <p:spPr>
                  <a:xfrm>
                    <a:off x="7953375" y="831107"/>
                    <a:ext cx="862095" cy="246221"/>
                  </a:xfrm>
                  <a:prstGeom prst="rect">
                    <a:avLst/>
                  </a:prstGeom>
                  <a:noFill/>
                </p:spPr>
                <p:txBody>
                  <a:bodyPr wrap="none" lIns="182880" rtlCol="0">
                    <a:spAutoFit/>
                  </a:bodyPr>
                  <a:lstStyle/>
                  <a:p>
                    <a:r>
                      <a:rPr lang="en-US" sz="1000" dirty="0">
                        <a:solidFill>
                          <a:schemeClr val="bg1"/>
                        </a:solidFill>
                        <a:latin typeface="Montserrat" panose="00000500000000000000" pitchFamily="50" charset="0"/>
                      </a:rPr>
                      <a:t>End User</a:t>
                    </a:r>
                  </a:p>
                </p:txBody>
              </p:sp>
            </p:grpSp>
          </p:grpSp>
        </p:grpSp>
        <p:sp>
          <p:nvSpPr>
            <p:cNvPr id="132" name="TextBox 131">
              <a:extLst>
                <a:ext uri="{FF2B5EF4-FFF2-40B4-BE49-F238E27FC236}">
                  <a16:creationId xmlns:a16="http://schemas.microsoft.com/office/drawing/2014/main" id="{598EB1E5-7BD7-44EE-ABCF-F0FE7A319198}"/>
                </a:ext>
              </a:extLst>
            </p:cNvPr>
            <p:cNvSpPr txBox="1"/>
            <p:nvPr/>
          </p:nvSpPr>
          <p:spPr>
            <a:xfrm>
              <a:off x="633479" y="694546"/>
              <a:ext cx="3579826" cy="930704"/>
            </a:xfrm>
            <a:prstGeom prst="rect">
              <a:avLst/>
            </a:prstGeom>
            <a:noFill/>
          </p:spPr>
          <p:txBody>
            <a:bodyPr wrap="none" lIns="0" rtlCol="0">
              <a:spAutoFit/>
            </a:bodyPr>
            <a:lstStyle/>
            <a:p>
              <a:pPr>
                <a:lnSpc>
                  <a:spcPts val="3400"/>
                </a:lnSpc>
              </a:pPr>
              <a:r>
                <a:rPr lang="en-US" sz="2500" dirty="0">
                  <a:gradFill>
                    <a:gsLst>
                      <a:gs pos="64000">
                        <a:schemeClr val="bg2"/>
                      </a:gs>
                      <a:gs pos="0">
                        <a:schemeClr val="accent4"/>
                      </a:gs>
                    </a:gsLst>
                    <a:path path="circle">
                      <a:fillToRect r="100000" b="100000"/>
                    </a:path>
                  </a:gradFill>
                  <a:latin typeface="Montserrat" panose="00000500000000000000" pitchFamily="50" charset="0"/>
                </a:rPr>
                <a:t>BUYING COMMITTEE</a:t>
              </a:r>
            </a:p>
            <a:p>
              <a:pPr>
                <a:lnSpc>
                  <a:spcPts val="3400"/>
                </a:lnSpc>
              </a:pPr>
              <a:r>
                <a:rPr lang="en-US" sz="2500" dirty="0">
                  <a:gradFill>
                    <a:gsLst>
                      <a:gs pos="64000">
                        <a:schemeClr val="bg2"/>
                      </a:gs>
                      <a:gs pos="0">
                        <a:schemeClr val="accent4"/>
                      </a:gs>
                    </a:gsLst>
                    <a:path path="circle">
                      <a:fillToRect r="100000" b="100000"/>
                    </a:path>
                  </a:gradFill>
                  <a:latin typeface="Montserrat" panose="00000500000000000000" pitchFamily="50" charset="0"/>
                </a:rPr>
                <a:t>DIAGRAM</a:t>
              </a:r>
            </a:p>
          </p:txBody>
        </p:sp>
      </p:grpSp>
    </p:spTree>
    <p:extLst>
      <p:ext uri="{BB962C8B-B14F-4D97-AF65-F5344CB8AC3E}">
        <p14:creationId xmlns:p14="http://schemas.microsoft.com/office/powerpoint/2010/main" val="1924438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2B8BF102-9088-4AA4-91EA-01B3368D72B0}"/>
              </a:ext>
            </a:extLst>
          </p:cNvPr>
          <p:cNvGrpSpPr/>
          <p:nvPr/>
        </p:nvGrpSpPr>
        <p:grpSpPr>
          <a:xfrm>
            <a:off x="8351436" y="1136419"/>
            <a:ext cx="3420262" cy="1156908"/>
            <a:chOff x="8352631" y="2026634"/>
            <a:chExt cx="3420262" cy="1156908"/>
          </a:xfrm>
        </p:grpSpPr>
        <p:sp>
          <p:nvSpPr>
            <p:cNvPr id="44" name="Rectangle: Rounded Corners 43">
              <a:extLst>
                <a:ext uri="{FF2B5EF4-FFF2-40B4-BE49-F238E27FC236}">
                  <a16:creationId xmlns:a16="http://schemas.microsoft.com/office/drawing/2014/main" id="{10FED26F-67B1-4706-9349-4ECCF1D54B4B}"/>
                </a:ext>
              </a:extLst>
            </p:cNvPr>
            <p:cNvSpPr/>
            <p:nvPr/>
          </p:nvSpPr>
          <p:spPr>
            <a:xfrm>
              <a:off x="8535986" y="2026634"/>
              <a:ext cx="3236907" cy="1156908"/>
            </a:xfrm>
            <a:prstGeom prst="roundRect">
              <a:avLst>
                <a:gd name="adj" fmla="val 7898"/>
              </a:avLst>
            </a:pr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0" rIns="137160" rtlCol="0" anchor="ctr"/>
            <a:lstStyle/>
            <a:p>
              <a:pPr>
                <a:spcAft>
                  <a:spcPts val="600"/>
                </a:spcAft>
                <a:buClr>
                  <a:schemeClr val="bg2"/>
                </a:buClr>
              </a:pPr>
              <a:r>
                <a:rPr lang="en-US" sz="1400" dirty="0">
                  <a:solidFill>
                    <a:schemeClr val="accent2"/>
                  </a:solidFill>
                  <a:latin typeface="Montserrat" panose="00000500000000000000" pitchFamily="50" charset="0"/>
                </a:rPr>
                <a:t>Researcher/Influencer</a:t>
              </a:r>
            </a:p>
            <a:p>
              <a:pPr marL="171450" indent="-171450">
                <a:lnSpc>
                  <a:spcPts val="1400"/>
                </a:lnSpc>
                <a:spcAft>
                  <a:spcPts val="600"/>
                </a:spcAft>
                <a:buClr>
                  <a:schemeClr val="bg2"/>
                </a:buClr>
                <a:buFont typeface="Wingdings 2" panose="05020102010507070707" pitchFamily="18" charset="2"/>
                <a:buChar char=""/>
              </a:pPr>
              <a:r>
                <a:rPr lang="en-US" sz="1000" dirty="0">
                  <a:latin typeface="Montserrat" panose="00000500000000000000" pitchFamily="50" charset="0"/>
                </a:rPr>
                <a:t>Is the solution stable, reliable, efficient?</a:t>
              </a:r>
            </a:p>
            <a:p>
              <a:pPr marL="171450" indent="-171450">
                <a:lnSpc>
                  <a:spcPts val="1400"/>
                </a:lnSpc>
                <a:spcAft>
                  <a:spcPts val="600"/>
                </a:spcAft>
                <a:buClr>
                  <a:schemeClr val="bg2"/>
                </a:buClr>
                <a:buFont typeface="Wingdings 2" panose="05020102010507070707" pitchFamily="18" charset="2"/>
                <a:buChar char=""/>
              </a:pPr>
              <a:r>
                <a:rPr lang="en-US" sz="1000" dirty="0">
                  <a:latin typeface="Montserrat" panose="00000500000000000000" pitchFamily="50" charset="0"/>
                </a:rPr>
                <a:t>Will it improve performance or insights?</a:t>
              </a:r>
            </a:p>
          </p:txBody>
        </p:sp>
        <p:sp>
          <p:nvSpPr>
            <p:cNvPr id="45" name="Isosceles Triangle 44">
              <a:extLst>
                <a:ext uri="{FF2B5EF4-FFF2-40B4-BE49-F238E27FC236}">
                  <a16:creationId xmlns:a16="http://schemas.microsoft.com/office/drawing/2014/main" id="{F12B953B-7FBE-4A2B-A44E-E6D1F0F83E2B}"/>
                </a:ext>
              </a:extLst>
            </p:cNvPr>
            <p:cNvSpPr/>
            <p:nvPr/>
          </p:nvSpPr>
          <p:spPr>
            <a:xfrm rot="16200000">
              <a:off x="8300672" y="2513411"/>
              <a:ext cx="287272" cy="183354"/>
            </a:xfrm>
            <a:prstGeom prst="triangle">
              <a:avLst/>
            </a:pr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837A1D6B-21C8-4A18-BA3B-8920063D3660}"/>
              </a:ext>
            </a:extLst>
          </p:cNvPr>
          <p:cNvGrpSpPr/>
          <p:nvPr/>
        </p:nvGrpSpPr>
        <p:grpSpPr>
          <a:xfrm>
            <a:off x="8351436" y="3964478"/>
            <a:ext cx="3420262" cy="1156908"/>
            <a:chOff x="8352631" y="2026634"/>
            <a:chExt cx="3420262" cy="1156908"/>
          </a:xfrm>
        </p:grpSpPr>
        <p:sp>
          <p:nvSpPr>
            <p:cNvPr id="49" name="Rectangle: Rounded Corners 48">
              <a:extLst>
                <a:ext uri="{FF2B5EF4-FFF2-40B4-BE49-F238E27FC236}">
                  <a16:creationId xmlns:a16="http://schemas.microsoft.com/office/drawing/2014/main" id="{2908121A-7181-441A-AB81-A9D01E3E9823}"/>
                </a:ext>
              </a:extLst>
            </p:cNvPr>
            <p:cNvSpPr/>
            <p:nvPr/>
          </p:nvSpPr>
          <p:spPr>
            <a:xfrm>
              <a:off x="8535986" y="2026634"/>
              <a:ext cx="3236907" cy="1156908"/>
            </a:xfrm>
            <a:prstGeom prst="roundRect">
              <a:avLst>
                <a:gd name="adj" fmla="val 7898"/>
              </a:avLst>
            </a:pr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0" rIns="137160" rtlCol="0" anchor="ctr"/>
            <a:lstStyle/>
            <a:p>
              <a:pPr>
                <a:spcAft>
                  <a:spcPts val="600"/>
                </a:spcAft>
                <a:buClr>
                  <a:schemeClr val="bg2"/>
                </a:buClr>
              </a:pPr>
              <a:r>
                <a:rPr lang="en-US" sz="1400" dirty="0">
                  <a:solidFill>
                    <a:schemeClr val="accent2"/>
                  </a:solidFill>
                  <a:latin typeface="Montserrat" panose="00000500000000000000" pitchFamily="50" charset="0"/>
                </a:rPr>
                <a:t>User</a:t>
              </a:r>
            </a:p>
            <a:p>
              <a:pPr marL="171450" indent="-171450">
                <a:lnSpc>
                  <a:spcPts val="1400"/>
                </a:lnSpc>
                <a:spcAft>
                  <a:spcPts val="600"/>
                </a:spcAft>
                <a:buClr>
                  <a:schemeClr val="bg2"/>
                </a:buClr>
                <a:buFont typeface="Wingdings 2" panose="05020102010507070707" pitchFamily="18" charset="2"/>
                <a:buChar char=""/>
              </a:pPr>
              <a:r>
                <a:rPr lang="en-US" sz="1000" dirty="0">
                  <a:latin typeface="Montserrat" panose="00000500000000000000" pitchFamily="50" charset="0"/>
                </a:rPr>
                <a:t>Will this solution streamline day-to-day service delivery?</a:t>
              </a:r>
            </a:p>
            <a:p>
              <a:pPr marL="171450" indent="-171450">
                <a:lnSpc>
                  <a:spcPts val="1400"/>
                </a:lnSpc>
                <a:spcAft>
                  <a:spcPts val="600"/>
                </a:spcAft>
                <a:buClr>
                  <a:schemeClr val="bg2"/>
                </a:buClr>
                <a:buFont typeface="Wingdings 2" panose="05020102010507070707" pitchFamily="18" charset="2"/>
                <a:buChar char=""/>
              </a:pPr>
              <a:r>
                <a:rPr lang="en-US" sz="1000" dirty="0">
                  <a:latin typeface="Montserrat" panose="00000500000000000000" pitchFamily="50" charset="0"/>
                </a:rPr>
                <a:t>Will is free up time or budget?</a:t>
              </a:r>
            </a:p>
          </p:txBody>
        </p:sp>
        <p:sp>
          <p:nvSpPr>
            <p:cNvPr id="50" name="Isosceles Triangle 49">
              <a:extLst>
                <a:ext uri="{FF2B5EF4-FFF2-40B4-BE49-F238E27FC236}">
                  <a16:creationId xmlns:a16="http://schemas.microsoft.com/office/drawing/2014/main" id="{15A460CB-9AC8-4309-A57C-5FCFB9D266A0}"/>
                </a:ext>
              </a:extLst>
            </p:cNvPr>
            <p:cNvSpPr/>
            <p:nvPr/>
          </p:nvSpPr>
          <p:spPr>
            <a:xfrm rot="16200000">
              <a:off x="8300672" y="2513411"/>
              <a:ext cx="287272" cy="183354"/>
            </a:xfrm>
            <a:prstGeom prst="triangle">
              <a:avLst/>
            </a:pr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836B05D3-38C3-47E1-9DC9-3C4EFABE560E}"/>
              </a:ext>
            </a:extLst>
          </p:cNvPr>
          <p:cNvGrpSpPr/>
          <p:nvPr/>
        </p:nvGrpSpPr>
        <p:grpSpPr>
          <a:xfrm flipH="1">
            <a:off x="420302" y="1136419"/>
            <a:ext cx="3420263" cy="1156908"/>
            <a:chOff x="8352631" y="2026634"/>
            <a:chExt cx="3420263" cy="1156908"/>
          </a:xfrm>
        </p:grpSpPr>
        <p:sp>
          <p:nvSpPr>
            <p:cNvPr id="57" name="Rectangle: Rounded Corners 56">
              <a:extLst>
                <a:ext uri="{FF2B5EF4-FFF2-40B4-BE49-F238E27FC236}">
                  <a16:creationId xmlns:a16="http://schemas.microsoft.com/office/drawing/2014/main" id="{6F8F1433-D483-4E12-BA16-97DBF568BA77}"/>
                </a:ext>
              </a:extLst>
            </p:cNvPr>
            <p:cNvSpPr/>
            <p:nvPr/>
          </p:nvSpPr>
          <p:spPr>
            <a:xfrm>
              <a:off x="8535987" y="2026634"/>
              <a:ext cx="3236907" cy="1156908"/>
            </a:xfrm>
            <a:prstGeom prst="roundRect">
              <a:avLst>
                <a:gd name="adj" fmla="val 7898"/>
              </a:avLst>
            </a:pr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0" rIns="137160" rtlCol="0" anchor="ctr"/>
            <a:lstStyle/>
            <a:p>
              <a:pPr>
                <a:spcAft>
                  <a:spcPts val="600"/>
                </a:spcAft>
                <a:buClr>
                  <a:schemeClr val="bg2"/>
                </a:buClr>
              </a:pPr>
              <a:r>
                <a:rPr lang="en-US" sz="1400" dirty="0">
                  <a:solidFill>
                    <a:schemeClr val="accent2"/>
                  </a:solidFill>
                  <a:latin typeface="Montserrat" panose="00000500000000000000" pitchFamily="50" charset="0"/>
                </a:rPr>
                <a:t>Researcher/Influencer</a:t>
              </a:r>
            </a:p>
            <a:p>
              <a:pPr marL="171450" indent="-171450">
                <a:lnSpc>
                  <a:spcPts val="1400"/>
                </a:lnSpc>
                <a:spcAft>
                  <a:spcPts val="600"/>
                </a:spcAft>
                <a:buClr>
                  <a:schemeClr val="bg2"/>
                </a:buClr>
                <a:buFont typeface="Wingdings 2" panose="05020102010507070707" pitchFamily="18" charset="2"/>
                <a:buChar char=""/>
              </a:pPr>
              <a:r>
                <a:rPr lang="en-US" sz="1000" dirty="0">
                  <a:latin typeface="Montserrat" panose="00000500000000000000" pitchFamily="50" charset="0"/>
                </a:rPr>
                <a:t>Is the solution stable, reliable, efficient?</a:t>
              </a:r>
            </a:p>
            <a:p>
              <a:pPr marL="171450" indent="-171450">
                <a:lnSpc>
                  <a:spcPts val="1400"/>
                </a:lnSpc>
                <a:spcAft>
                  <a:spcPts val="600"/>
                </a:spcAft>
                <a:buClr>
                  <a:schemeClr val="bg2"/>
                </a:buClr>
                <a:buFont typeface="Wingdings 2" panose="05020102010507070707" pitchFamily="18" charset="2"/>
                <a:buChar char=""/>
              </a:pPr>
              <a:r>
                <a:rPr lang="en-US" sz="1000" dirty="0">
                  <a:latin typeface="Montserrat" panose="00000500000000000000" pitchFamily="50" charset="0"/>
                </a:rPr>
                <a:t>Will it improve performance or insights?</a:t>
              </a:r>
            </a:p>
          </p:txBody>
        </p:sp>
        <p:sp>
          <p:nvSpPr>
            <p:cNvPr id="58" name="Isosceles Triangle 57">
              <a:extLst>
                <a:ext uri="{FF2B5EF4-FFF2-40B4-BE49-F238E27FC236}">
                  <a16:creationId xmlns:a16="http://schemas.microsoft.com/office/drawing/2014/main" id="{24256F4F-B9E7-4107-904D-2C6D8B5B7764}"/>
                </a:ext>
              </a:extLst>
            </p:cNvPr>
            <p:cNvSpPr/>
            <p:nvPr/>
          </p:nvSpPr>
          <p:spPr>
            <a:xfrm rot="16200000">
              <a:off x="8300672" y="2513411"/>
              <a:ext cx="287272" cy="183354"/>
            </a:xfrm>
            <a:prstGeom prst="triangle">
              <a:avLst/>
            </a:pr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9186A89C-BD54-4574-847F-553AF5E2E9EE}"/>
              </a:ext>
            </a:extLst>
          </p:cNvPr>
          <p:cNvGrpSpPr/>
          <p:nvPr/>
        </p:nvGrpSpPr>
        <p:grpSpPr>
          <a:xfrm flipH="1">
            <a:off x="420301" y="4223747"/>
            <a:ext cx="3420264" cy="1311484"/>
            <a:chOff x="8352631" y="2285903"/>
            <a:chExt cx="3420264" cy="1311484"/>
          </a:xfrm>
        </p:grpSpPr>
        <p:sp>
          <p:nvSpPr>
            <p:cNvPr id="55" name="Rectangle: Rounded Corners 54">
              <a:extLst>
                <a:ext uri="{FF2B5EF4-FFF2-40B4-BE49-F238E27FC236}">
                  <a16:creationId xmlns:a16="http://schemas.microsoft.com/office/drawing/2014/main" id="{B1580C75-1EED-4E8D-BECE-C357FEF1586C}"/>
                </a:ext>
              </a:extLst>
            </p:cNvPr>
            <p:cNvSpPr/>
            <p:nvPr/>
          </p:nvSpPr>
          <p:spPr>
            <a:xfrm>
              <a:off x="8535988" y="2285903"/>
              <a:ext cx="3236907" cy="1311484"/>
            </a:xfrm>
            <a:prstGeom prst="roundRect">
              <a:avLst>
                <a:gd name="adj" fmla="val 7898"/>
              </a:avLst>
            </a:pr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0" rIns="137160" rtlCol="0" anchor="ctr"/>
            <a:lstStyle/>
            <a:p>
              <a:pPr>
                <a:spcAft>
                  <a:spcPts val="600"/>
                </a:spcAft>
                <a:buClr>
                  <a:schemeClr val="bg2"/>
                </a:buClr>
              </a:pPr>
              <a:r>
                <a:rPr lang="en-US" sz="1400" dirty="0">
                  <a:solidFill>
                    <a:schemeClr val="accent2"/>
                  </a:solidFill>
                  <a:latin typeface="Montserrat" panose="00000500000000000000" pitchFamily="50" charset="0"/>
                </a:rPr>
                <a:t>Ratified</a:t>
              </a:r>
            </a:p>
            <a:p>
              <a:pPr marL="171450" indent="-171450">
                <a:lnSpc>
                  <a:spcPts val="1400"/>
                </a:lnSpc>
                <a:spcAft>
                  <a:spcPts val="600"/>
                </a:spcAft>
                <a:buClr>
                  <a:schemeClr val="bg2"/>
                </a:buClr>
                <a:buFont typeface="Wingdings 2" panose="05020102010507070707" pitchFamily="18" charset="2"/>
                <a:buChar char=""/>
              </a:pPr>
              <a:r>
                <a:rPr lang="en-US" sz="1000" dirty="0">
                  <a:latin typeface="Montserrat" panose="00000500000000000000" pitchFamily="50" charset="0"/>
                </a:rPr>
                <a:t>Does it meet security and legal requirements?</a:t>
              </a:r>
            </a:p>
            <a:p>
              <a:pPr marL="171450" indent="-171450">
                <a:lnSpc>
                  <a:spcPts val="1400"/>
                </a:lnSpc>
                <a:spcAft>
                  <a:spcPts val="600"/>
                </a:spcAft>
                <a:buClr>
                  <a:schemeClr val="bg2"/>
                </a:buClr>
                <a:buFont typeface="Wingdings 2" panose="05020102010507070707" pitchFamily="18" charset="2"/>
                <a:buChar char=""/>
              </a:pPr>
              <a:r>
                <a:rPr lang="en-US" sz="1000" dirty="0">
                  <a:latin typeface="Montserrat" panose="00000500000000000000" pitchFamily="50" charset="0"/>
                </a:rPr>
                <a:t>What are the alternative? Can we get cheaper?</a:t>
              </a:r>
            </a:p>
          </p:txBody>
        </p:sp>
        <p:sp>
          <p:nvSpPr>
            <p:cNvPr id="56" name="Isosceles Triangle 55">
              <a:extLst>
                <a:ext uri="{FF2B5EF4-FFF2-40B4-BE49-F238E27FC236}">
                  <a16:creationId xmlns:a16="http://schemas.microsoft.com/office/drawing/2014/main" id="{58D9A73F-7E9E-427A-A91F-393579AC5898}"/>
                </a:ext>
              </a:extLst>
            </p:cNvPr>
            <p:cNvSpPr/>
            <p:nvPr/>
          </p:nvSpPr>
          <p:spPr>
            <a:xfrm rot="16200000">
              <a:off x="8300672" y="2513411"/>
              <a:ext cx="287272" cy="183354"/>
            </a:xfrm>
            <a:prstGeom prst="triangle">
              <a:avLst/>
            </a:pr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6" name="Group 2065">
            <a:extLst>
              <a:ext uri="{FF2B5EF4-FFF2-40B4-BE49-F238E27FC236}">
                <a16:creationId xmlns:a16="http://schemas.microsoft.com/office/drawing/2014/main" id="{A3274879-29DF-43C2-B253-B14A7DA1BBA9}"/>
              </a:ext>
            </a:extLst>
          </p:cNvPr>
          <p:cNvGrpSpPr/>
          <p:nvPr/>
        </p:nvGrpSpPr>
        <p:grpSpPr>
          <a:xfrm>
            <a:off x="4477544" y="5278613"/>
            <a:ext cx="3236907" cy="1200900"/>
            <a:chOff x="4709380" y="5489262"/>
            <a:chExt cx="3236907" cy="1200900"/>
          </a:xfrm>
        </p:grpSpPr>
        <p:sp>
          <p:nvSpPr>
            <p:cNvPr id="86" name="Rectangle: Rounded Corners 85">
              <a:extLst>
                <a:ext uri="{FF2B5EF4-FFF2-40B4-BE49-F238E27FC236}">
                  <a16:creationId xmlns:a16="http://schemas.microsoft.com/office/drawing/2014/main" id="{ECDB13DA-3C92-4610-A899-D12A3EB07A74}"/>
                </a:ext>
              </a:extLst>
            </p:cNvPr>
            <p:cNvSpPr/>
            <p:nvPr/>
          </p:nvSpPr>
          <p:spPr>
            <a:xfrm flipH="1">
              <a:off x="4709380" y="5667144"/>
              <a:ext cx="3236907" cy="1023018"/>
            </a:xfrm>
            <a:prstGeom prst="roundRect">
              <a:avLst>
                <a:gd name="adj" fmla="val 7898"/>
              </a:avLst>
            </a:pr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0" rIns="137160" rtlCol="0" anchor="ctr"/>
            <a:lstStyle/>
            <a:p>
              <a:pPr>
                <a:spcAft>
                  <a:spcPts val="600"/>
                </a:spcAft>
                <a:buClr>
                  <a:schemeClr val="bg2"/>
                </a:buClr>
              </a:pPr>
              <a:r>
                <a:rPr lang="en-US" sz="1400" dirty="0">
                  <a:solidFill>
                    <a:schemeClr val="accent2"/>
                  </a:solidFill>
                  <a:latin typeface="Montserrat" panose="00000500000000000000" pitchFamily="50" charset="0"/>
                </a:rPr>
                <a:t>IT/ Technical</a:t>
              </a:r>
            </a:p>
            <a:p>
              <a:pPr marL="171450" indent="-171450">
                <a:lnSpc>
                  <a:spcPts val="1400"/>
                </a:lnSpc>
                <a:spcAft>
                  <a:spcPts val="600"/>
                </a:spcAft>
                <a:buClr>
                  <a:schemeClr val="bg2"/>
                </a:buClr>
                <a:buFont typeface="Wingdings 2" panose="05020102010507070707" pitchFamily="18" charset="2"/>
                <a:buChar char=""/>
              </a:pPr>
              <a:r>
                <a:rPr lang="en-US" sz="1000" dirty="0">
                  <a:latin typeface="Montserrat" panose="00000500000000000000" pitchFamily="50" charset="0"/>
                </a:rPr>
                <a:t>Is this solution secure enough?</a:t>
              </a:r>
            </a:p>
            <a:p>
              <a:pPr marL="171450" indent="-171450">
                <a:lnSpc>
                  <a:spcPts val="1400"/>
                </a:lnSpc>
                <a:spcAft>
                  <a:spcPts val="600"/>
                </a:spcAft>
                <a:buClr>
                  <a:schemeClr val="bg2"/>
                </a:buClr>
                <a:buFont typeface="Wingdings 2" panose="05020102010507070707" pitchFamily="18" charset="2"/>
                <a:buChar char=""/>
              </a:pPr>
              <a:r>
                <a:rPr lang="en-US" sz="1000" dirty="0">
                  <a:latin typeface="Montserrat" panose="00000500000000000000" pitchFamily="50" charset="0"/>
                </a:rPr>
                <a:t>Does it integrate easily?</a:t>
              </a:r>
            </a:p>
          </p:txBody>
        </p:sp>
        <p:sp>
          <p:nvSpPr>
            <p:cNvPr id="87" name="Isosceles Triangle 86">
              <a:extLst>
                <a:ext uri="{FF2B5EF4-FFF2-40B4-BE49-F238E27FC236}">
                  <a16:creationId xmlns:a16="http://schemas.microsoft.com/office/drawing/2014/main" id="{2FDA67A7-AECD-47A0-818F-396528EA3958}"/>
                </a:ext>
              </a:extLst>
            </p:cNvPr>
            <p:cNvSpPr/>
            <p:nvPr/>
          </p:nvSpPr>
          <p:spPr>
            <a:xfrm flipH="1">
              <a:off x="6133273" y="5489262"/>
              <a:ext cx="389122" cy="177882"/>
            </a:xfrm>
            <a:prstGeom prst="triangle">
              <a:avLst/>
            </a:pr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A09DFF12-E94B-409F-B4AD-D71276A49B81}"/>
              </a:ext>
            </a:extLst>
          </p:cNvPr>
          <p:cNvGrpSpPr/>
          <p:nvPr/>
        </p:nvGrpSpPr>
        <p:grpSpPr>
          <a:xfrm>
            <a:off x="6217445" y="2391072"/>
            <a:ext cx="3236907" cy="1338563"/>
            <a:chOff x="4709381" y="5358727"/>
            <a:chExt cx="3236907" cy="1338563"/>
          </a:xfrm>
        </p:grpSpPr>
        <p:sp>
          <p:nvSpPr>
            <p:cNvPr id="96" name="Rectangle: Rounded Corners 95">
              <a:extLst>
                <a:ext uri="{FF2B5EF4-FFF2-40B4-BE49-F238E27FC236}">
                  <a16:creationId xmlns:a16="http://schemas.microsoft.com/office/drawing/2014/main" id="{C70C13F8-8FA1-4267-8172-7886330EE775}"/>
                </a:ext>
              </a:extLst>
            </p:cNvPr>
            <p:cNvSpPr/>
            <p:nvPr/>
          </p:nvSpPr>
          <p:spPr>
            <a:xfrm flipH="1">
              <a:off x="4709381" y="5540382"/>
              <a:ext cx="3236907" cy="1156908"/>
            </a:xfrm>
            <a:prstGeom prst="roundRect">
              <a:avLst>
                <a:gd name="adj" fmla="val 7898"/>
              </a:avLst>
            </a:pr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0" rIns="137160" rtlCol="0" anchor="ctr"/>
            <a:lstStyle/>
            <a:p>
              <a:pPr>
                <a:spcAft>
                  <a:spcPts val="600"/>
                </a:spcAft>
                <a:buClr>
                  <a:schemeClr val="bg2"/>
                </a:buClr>
              </a:pPr>
              <a:r>
                <a:rPr lang="en-US" sz="1400" dirty="0">
                  <a:solidFill>
                    <a:schemeClr val="accent2"/>
                  </a:solidFill>
                  <a:latin typeface="Montserrat" panose="00000500000000000000" pitchFamily="50" charset="0"/>
                </a:rPr>
                <a:t>Initiator/Champion</a:t>
              </a:r>
            </a:p>
            <a:p>
              <a:pPr marL="171450" indent="-171450">
                <a:lnSpc>
                  <a:spcPts val="1400"/>
                </a:lnSpc>
                <a:spcAft>
                  <a:spcPts val="600"/>
                </a:spcAft>
                <a:buClr>
                  <a:schemeClr val="bg2"/>
                </a:buClr>
                <a:buFont typeface="Wingdings 2" panose="05020102010507070707" pitchFamily="18" charset="2"/>
                <a:buChar char=""/>
              </a:pPr>
              <a:r>
                <a:rPr lang="en-US" sz="1000" dirty="0">
                  <a:latin typeface="Montserrat" panose="00000500000000000000" pitchFamily="50" charset="0"/>
                </a:rPr>
                <a:t>Will the solution meet our current needs?</a:t>
              </a:r>
            </a:p>
            <a:p>
              <a:pPr marL="171450" indent="-171450">
                <a:lnSpc>
                  <a:spcPts val="1400"/>
                </a:lnSpc>
                <a:spcAft>
                  <a:spcPts val="600"/>
                </a:spcAft>
                <a:buClr>
                  <a:schemeClr val="bg2"/>
                </a:buClr>
                <a:buFont typeface="Wingdings 2" panose="05020102010507070707" pitchFamily="18" charset="2"/>
                <a:buChar char=""/>
              </a:pPr>
              <a:r>
                <a:rPr lang="en-US" sz="1000" dirty="0">
                  <a:latin typeface="Montserrat" panose="00000500000000000000" pitchFamily="50" charset="0"/>
                </a:rPr>
                <a:t>Will it enable one of our key initiative?</a:t>
              </a:r>
            </a:p>
          </p:txBody>
        </p:sp>
        <p:sp>
          <p:nvSpPr>
            <p:cNvPr id="97" name="Isosceles Triangle 96">
              <a:extLst>
                <a:ext uri="{FF2B5EF4-FFF2-40B4-BE49-F238E27FC236}">
                  <a16:creationId xmlns:a16="http://schemas.microsoft.com/office/drawing/2014/main" id="{E3736434-EC47-4B79-830E-E3CC6ED6BAC7}"/>
                </a:ext>
              </a:extLst>
            </p:cNvPr>
            <p:cNvSpPr/>
            <p:nvPr/>
          </p:nvSpPr>
          <p:spPr>
            <a:xfrm flipH="1">
              <a:off x="4782503" y="5358727"/>
              <a:ext cx="287272" cy="183354"/>
            </a:xfrm>
            <a:prstGeom prst="triangle">
              <a:avLst/>
            </a:pr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5FB77FB1-C46D-4B2C-9A6C-34638F8979BE}"/>
              </a:ext>
            </a:extLst>
          </p:cNvPr>
          <p:cNvGrpSpPr/>
          <p:nvPr/>
        </p:nvGrpSpPr>
        <p:grpSpPr>
          <a:xfrm flipH="1">
            <a:off x="420302" y="2653320"/>
            <a:ext cx="2720571" cy="1156908"/>
            <a:chOff x="9052323" y="2026634"/>
            <a:chExt cx="2720571" cy="1156908"/>
          </a:xfrm>
        </p:grpSpPr>
        <p:sp>
          <p:nvSpPr>
            <p:cNvPr id="99" name="Rectangle: Rounded Corners 98">
              <a:extLst>
                <a:ext uri="{FF2B5EF4-FFF2-40B4-BE49-F238E27FC236}">
                  <a16:creationId xmlns:a16="http://schemas.microsoft.com/office/drawing/2014/main" id="{3C3BAC1C-7021-4C32-9C3C-3376DC7A9148}"/>
                </a:ext>
              </a:extLst>
            </p:cNvPr>
            <p:cNvSpPr/>
            <p:nvPr/>
          </p:nvSpPr>
          <p:spPr>
            <a:xfrm>
              <a:off x="9190626" y="2026634"/>
              <a:ext cx="2582268" cy="1156908"/>
            </a:xfrm>
            <a:prstGeom prst="roundRect">
              <a:avLst>
                <a:gd name="adj" fmla="val 7898"/>
              </a:avLst>
            </a:pr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0" rIns="137160" rtlCol="0" anchor="ctr"/>
            <a:lstStyle/>
            <a:p>
              <a:pPr>
                <a:spcAft>
                  <a:spcPts val="600"/>
                </a:spcAft>
                <a:buClr>
                  <a:schemeClr val="bg2"/>
                </a:buClr>
              </a:pPr>
              <a:r>
                <a:rPr lang="en-US" sz="1400" dirty="0">
                  <a:solidFill>
                    <a:schemeClr val="accent2"/>
                  </a:solidFill>
                  <a:latin typeface="Montserrat" panose="00000500000000000000" pitchFamily="50" charset="0"/>
                </a:rPr>
                <a:t>CXP/Champion</a:t>
              </a:r>
            </a:p>
            <a:p>
              <a:pPr marL="171450" indent="-171450">
                <a:lnSpc>
                  <a:spcPts val="1400"/>
                </a:lnSpc>
                <a:spcAft>
                  <a:spcPts val="600"/>
                </a:spcAft>
                <a:buClr>
                  <a:schemeClr val="bg2"/>
                </a:buClr>
                <a:buFont typeface="Wingdings 2" panose="05020102010507070707" pitchFamily="18" charset="2"/>
                <a:buChar char=""/>
              </a:pPr>
              <a:r>
                <a:rPr lang="en-US" sz="1000" dirty="0">
                  <a:latin typeface="Montserrat" panose="00000500000000000000" pitchFamily="50" charset="0"/>
                </a:rPr>
                <a:t>Will this solution improve CXP?</a:t>
              </a:r>
            </a:p>
            <a:p>
              <a:pPr marL="171450" indent="-171450">
                <a:lnSpc>
                  <a:spcPts val="1400"/>
                </a:lnSpc>
                <a:spcAft>
                  <a:spcPts val="600"/>
                </a:spcAft>
                <a:buClr>
                  <a:schemeClr val="bg2"/>
                </a:buClr>
                <a:buFont typeface="Wingdings 2" panose="05020102010507070707" pitchFamily="18" charset="2"/>
                <a:buChar char=""/>
              </a:pPr>
              <a:r>
                <a:rPr lang="en-US" sz="1000" dirty="0">
                  <a:latin typeface="Montserrat" panose="00000500000000000000" pitchFamily="50" charset="0"/>
                </a:rPr>
                <a:t>Will help us gain greater market share or enter a new market?</a:t>
              </a:r>
            </a:p>
          </p:txBody>
        </p:sp>
        <p:sp>
          <p:nvSpPr>
            <p:cNvPr id="100" name="Isosceles Triangle 99">
              <a:extLst>
                <a:ext uri="{FF2B5EF4-FFF2-40B4-BE49-F238E27FC236}">
                  <a16:creationId xmlns:a16="http://schemas.microsoft.com/office/drawing/2014/main" id="{F7C09AE0-21C5-4493-9353-159BADEAA888}"/>
                </a:ext>
              </a:extLst>
            </p:cNvPr>
            <p:cNvSpPr/>
            <p:nvPr/>
          </p:nvSpPr>
          <p:spPr>
            <a:xfrm rot="16200000">
              <a:off x="8979773" y="2535937"/>
              <a:ext cx="283403" cy="138303"/>
            </a:xfrm>
            <a:prstGeom prst="triangle">
              <a:avLst/>
            </a:pr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C5606798-28C8-4BCC-BCFE-2DB18263B73C}"/>
              </a:ext>
            </a:extLst>
          </p:cNvPr>
          <p:cNvSpPr txBox="1"/>
          <p:nvPr/>
        </p:nvSpPr>
        <p:spPr>
          <a:xfrm>
            <a:off x="2125202" y="303021"/>
            <a:ext cx="7941597" cy="553998"/>
          </a:xfrm>
          <a:prstGeom prst="rect">
            <a:avLst/>
          </a:prstGeom>
          <a:noFill/>
        </p:spPr>
        <p:txBody>
          <a:bodyPr wrap="none" rtlCol="0">
            <a:spAutoFit/>
          </a:bodyPr>
          <a:lstStyle/>
          <a:p>
            <a:pPr algn="ctr"/>
            <a:r>
              <a:rPr lang="en-US" sz="3000" dirty="0">
                <a:gradFill>
                  <a:gsLst>
                    <a:gs pos="64000">
                      <a:schemeClr val="bg2"/>
                    </a:gs>
                    <a:gs pos="0">
                      <a:schemeClr val="accent4"/>
                    </a:gs>
                  </a:gsLst>
                  <a:path path="circle">
                    <a:fillToRect r="100000" b="100000"/>
                  </a:path>
                </a:gradFill>
                <a:latin typeface="Montserrat" panose="00000500000000000000" pitchFamily="50" charset="0"/>
              </a:rPr>
              <a:t>BUYING COMMITTEE PERSONAS (BCPs)</a:t>
            </a:r>
          </a:p>
        </p:txBody>
      </p:sp>
      <p:sp>
        <p:nvSpPr>
          <p:cNvPr id="18" name="Oval 17">
            <a:extLst>
              <a:ext uri="{FF2B5EF4-FFF2-40B4-BE49-F238E27FC236}">
                <a16:creationId xmlns:a16="http://schemas.microsoft.com/office/drawing/2014/main" id="{69B7B0C5-3ABA-4F90-85FB-8F2D337D8FBF}"/>
              </a:ext>
            </a:extLst>
          </p:cNvPr>
          <p:cNvSpPr/>
          <p:nvPr/>
        </p:nvSpPr>
        <p:spPr>
          <a:xfrm>
            <a:off x="3146229" y="2792037"/>
            <a:ext cx="879476" cy="879476"/>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E5F08BA-E1E2-422F-B790-38B5C99530F9}"/>
              </a:ext>
            </a:extLst>
          </p:cNvPr>
          <p:cNvSpPr/>
          <p:nvPr/>
        </p:nvSpPr>
        <p:spPr>
          <a:xfrm>
            <a:off x="3916363" y="1275135"/>
            <a:ext cx="879476" cy="879476"/>
          </a:xfrm>
          <a:prstGeom prst="ellipse">
            <a:avLst/>
          </a:prstGeom>
          <a:blipFill>
            <a:blip r:embed="rId3"/>
            <a:srcRect/>
            <a:stretch>
              <a:fillRect l="-12992" r="-129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3A6FBD2-3804-462A-A888-0190CDE35C77}"/>
              </a:ext>
            </a:extLst>
          </p:cNvPr>
          <p:cNvSpPr/>
          <p:nvPr/>
        </p:nvSpPr>
        <p:spPr>
          <a:xfrm>
            <a:off x="5656262" y="1275135"/>
            <a:ext cx="879476" cy="879476"/>
          </a:xfrm>
          <a:prstGeom prst="ellipse">
            <a:avLst/>
          </a:prstGeom>
          <a:blipFill>
            <a:blip r:embed="rId4"/>
            <a:srcRect/>
            <a:stretch>
              <a:fillRect l="-15466" r="-154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5731177-03E7-4DFC-85F8-3B32414473D4}"/>
              </a:ext>
            </a:extLst>
          </p:cNvPr>
          <p:cNvSpPr/>
          <p:nvPr/>
        </p:nvSpPr>
        <p:spPr>
          <a:xfrm>
            <a:off x="7396161" y="1275135"/>
            <a:ext cx="879476" cy="879476"/>
          </a:xfrm>
          <a:prstGeom prst="ellipse">
            <a:avLst/>
          </a:prstGeom>
          <a:blipFill dpi="0" rotWithShape="1">
            <a:blip r:embed="rId5">
              <a:extLst>
                <a:ext uri="{28A0092B-C50C-407E-A947-70E740481C1C}">
                  <a14:useLocalDpi xmlns:a14="http://schemas.microsoft.com/office/drawing/2010/main" val="0"/>
                </a:ext>
              </a:extLst>
            </a:blip>
            <a:srcRect/>
            <a:stretch>
              <a:fillRect t="-13162" b="-3721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71A6AA2-A6BB-4AB4-A191-5CB5065577AF}"/>
              </a:ext>
            </a:extLst>
          </p:cNvPr>
          <p:cNvSpPr/>
          <p:nvPr/>
        </p:nvSpPr>
        <p:spPr>
          <a:xfrm>
            <a:off x="3916363" y="4103194"/>
            <a:ext cx="879476" cy="879476"/>
          </a:xfrm>
          <a:prstGeom prst="ellipse">
            <a:avLst/>
          </a:prstGeom>
          <a:blipFill dpi="0" rotWithShape="1">
            <a:blip r:embed="rId6">
              <a:extLst>
                <a:ext uri="{28A0092B-C50C-407E-A947-70E740481C1C}">
                  <a14:useLocalDpi xmlns:a14="http://schemas.microsoft.com/office/drawing/2010/main" val="0"/>
                </a:ext>
              </a:extLst>
            </a:blip>
            <a:srcRect/>
            <a:stretch>
              <a:fillRect l="-697" r="-69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F386111-1635-4959-85EA-761A39C307A8}"/>
              </a:ext>
            </a:extLst>
          </p:cNvPr>
          <p:cNvSpPr/>
          <p:nvPr/>
        </p:nvSpPr>
        <p:spPr>
          <a:xfrm>
            <a:off x="5656262" y="4103194"/>
            <a:ext cx="879476" cy="879476"/>
          </a:xfrm>
          <a:prstGeom prst="ellipse">
            <a:avLst/>
          </a:prstGeom>
          <a:blipFill dpi="0" rotWithShape="1">
            <a:blip r:embed="rId7">
              <a:extLst>
                <a:ext uri="{28A0092B-C50C-407E-A947-70E740481C1C}">
                  <a14:useLocalDpi xmlns:a14="http://schemas.microsoft.com/office/drawing/2010/main" val="0"/>
                </a:ext>
              </a:extLst>
            </a:blip>
            <a:srcRect/>
            <a:stretch>
              <a:fillRect l="-25047" r="-250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3549435-72D3-478F-B625-56743C4BDEE4}"/>
              </a:ext>
            </a:extLst>
          </p:cNvPr>
          <p:cNvSpPr/>
          <p:nvPr/>
        </p:nvSpPr>
        <p:spPr>
          <a:xfrm>
            <a:off x="7396161" y="4103194"/>
            <a:ext cx="879476" cy="879476"/>
          </a:xfrm>
          <a:prstGeom prst="ellipse">
            <a:avLst/>
          </a:prstGeom>
          <a:blipFill dpi="0" rotWithShape="1">
            <a:blip r:embed="rId8">
              <a:extLst>
                <a:ext uri="{28A0092B-C50C-407E-A947-70E740481C1C}">
                  <a14:useLocalDpi xmlns:a14="http://schemas.microsoft.com/office/drawing/2010/main" val="0"/>
                </a:ext>
              </a:extLst>
            </a:blip>
            <a:srcRect/>
            <a:stretch>
              <a:fillRect l="-25047" r="-250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443BB3CB-EF0B-403A-AF15-01885E7E5010}"/>
              </a:ext>
            </a:extLst>
          </p:cNvPr>
          <p:cNvCxnSpPr>
            <a:stCxn id="4" idx="4"/>
            <a:endCxn id="14" idx="0"/>
          </p:cNvCxnSpPr>
          <p:nvPr/>
        </p:nvCxnSpPr>
        <p:spPr>
          <a:xfrm>
            <a:off x="4356101" y="2154611"/>
            <a:ext cx="0" cy="1948583"/>
          </a:xfrm>
          <a:prstGeom prst="line">
            <a:avLst/>
          </a:prstGeom>
          <a:ln w="38100">
            <a:solidFill>
              <a:schemeClr val="accent3">
                <a:alpha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9CAA57D-1421-40A3-B4C5-2F1493ECE21B}"/>
              </a:ext>
            </a:extLst>
          </p:cNvPr>
          <p:cNvCxnSpPr>
            <a:cxnSpLocks/>
            <a:stCxn id="6" idx="2"/>
            <a:endCxn id="4" idx="6"/>
          </p:cNvCxnSpPr>
          <p:nvPr/>
        </p:nvCxnSpPr>
        <p:spPr>
          <a:xfrm flipH="1">
            <a:off x="4795839" y="1714873"/>
            <a:ext cx="860423" cy="0"/>
          </a:xfrm>
          <a:prstGeom prst="line">
            <a:avLst/>
          </a:prstGeom>
          <a:ln w="38100">
            <a:solidFill>
              <a:schemeClr val="accent3">
                <a:alpha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5A33E31-820C-4D73-B0DD-9C0BF3786261}"/>
              </a:ext>
            </a:extLst>
          </p:cNvPr>
          <p:cNvCxnSpPr>
            <a:cxnSpLocks/>
            <a:stCxn id="7" idx="2"/>
            <a:endCxn id="6" idx="6"/>
          </p:cNvCxnSpPr>
          <p:nvPr/>
        </p:nvCxnSpPr>
        <p:spPr>
          <a:xfrm flipH="1">
            <a:off x="6535738" y="1714873"/>
            <a:ext cx="860423" cy="0"/>
          </a:xfrm>
          <a:prstGeom prst="line">
            <a:avLst/>
          </a:prstGeom>
          <a:ln w="38100">
            <a:solidFill>
              <a:schemeClr val="accent3">
                <a:alpha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33F5B6C-D61A-4F0C-898C-69F095833DE7}"/>
              </a:ext>
            </a:extLst>
          </p:cNvPr>
          <p:cNvCxnSpPr>
            <a:cxnSpLocks/>
            <a:stCxn id="15" idx="0"/>
            <a:endCxn id="6" idx="4"/>
          </p:cNvCxnSpPr>
          <p:nvPr/>
        </p:nvCxnSpPr>
        <p:spPr>
          <a:xfrm flipV="1">
            <a:off x="6096000" y="2154611"/>
            <a:ext cx="0" cy="1948583"/>
          </a:xfrm>
          <a:prstGeom prst="line">
            <a:avLst/>
          </a:prstGeom>
          <a:ln w="38100">
            <a:solidFill>
              <a:schemeClr val="accent3">
                <a:alpha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5733E7-C1AC-4DEA-B291-9FE02A794C00}"/>
              </a:ext>
            </a:extLst>
          </p:cNvPr>
          <p:cNvCxnSpPr>
            <a:cxnSpLocks/>
            <a:stCxn id="15" idx="2"/>
            <a:endCxn id="14" idx="6"/>
          </p:cNvCxnSpPr>
          <p:nvPr/>
        </p:nvCxnSpPr>
        <p:spPr>
          <a:xfrm flipH="1">
            <a:off x="4795839" y="4542932"/>
            <a:ext cx="860423" cy="0"/>
          </a:xfrm>
          <a:prstGeom prst="line">
            <a:avLst/>
          </a:prstGeom>
          <a:ln w="38100">
            <a:solidFill>
              <a:schemeClr val="accent3">
                <a:alpha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A7726F6-D272-4EBF-B00E-1970BD9AF677}"/>
              </a:ext>
            </a:extLst>
          </p:cNvPr>
          <p:cNvCxnSpPr>
            <a:cxnSpLocks/>
            <a:stCxn id="16" idx="2"/>
            <a:endCxn id="15" idx="6"/>
          </p:cNvCxnSpPr>
          <p:nvPr/>
        </p:nvCxnSpPr>
        <p:spPr>
          <a:xfrm flipH="1">
            <a:off x="6535738" y="4542932"/>
            <a:ext cx="860423" cy="0"/>
          </a:xfrm>
          <a:prstGeom prst="line">
            <a:avLst/>
          </a:prstGeom>
          <a:ln w="38100">
            <a:solidFill>
              <a:schemeClr val="accent3">
                <a:alpha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9BA407EA-676F-46A2-85A7-F8AF475E0C70}"/>
              </a:ext>
            </a:extLst>
          </p:cNvPr>
          <p:cNvCxnSpPr>
            <a:stCxn id="14" idx="4"/>
            <a:endCxn id="16" idx="4"/>
          </p:cNvCxnSpPr>
          <p:nvPr/>
        </p:nvCxnSpPr>
        <p:spPr>
          <a:xfrm rot="16200000" flipH="1">
            <a:off x="6096000" y="3242771"/>
            <a:ext cx="12700" cy="3479798"/>
          </a:xfrm>
          <a:prstGeom prst="bentConnector3">
            <a:avLst>
              <a:gd name="adj1" fmla="val 1800000"/>
            </a:avLst>
          </a:prstGeom>
          <a:ln w="38100">
            <a:solidFill>
              <a:schemeClr val="accent3">
                <a:alpha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E92CCDD-3214-4E8F-9F3B-DD79F24F2BFA}"/>
              </a:ext>
            </a:extLst>
          </p:cNvPr>
          <p:cNvCxnSpPr>
            <a:cxnSpLocks/>
            <a:endCxn id="18" idx="6"/>
          </p:cNvCxnSpPr>
          <p:nvPr/>
        </p:nvCxnSpPr>
        <p:spPr>
          <a:xfrm flipH="1">
            <a:off x="4025705" y="3231775"/>
            <a:ext cx="325040" cy="0"/>
          </a:xfrm>
          <a:prstGeom prst="line">
            <a:avLst/>
          </a:prstGeom>
          <a:ln w="38100">
            <a:solidFill>
              <a:schemeClr val="accent3">
                <a:alpha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09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ppt_w</p:attrName>
                                        </p:attrNameLst>
                                      </p:cBhvr>
                                      <p:tavLst>
                                        <p:tav tm="0">
                                          <p:val>
                                            <p:fltVal val="0"/>
                                          </p:val>
                                        </p:tav>
                                        <p:tav tm="100000">
                                          <p:val>
                                            <p:strVal val="#ppt_w"/>
                                          </p:val>
                                        </p:tav>
                                      </p:tavLst>
                                    </p:anim>
                                    <p:anim calcmode="lin" valueType="num">
                                      <p:cBhvr>
                                        <p:cTn id="8" dur="2000" fill="hold"/>
                                        <p:tgtEl>
                                          <p:spTgt spid="4"/>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2000" fill="hold"/>
                                        <p:tgtEl>
                                          <p:spTgt spid="6"/>
                                        </p:tgtEl>
                                        <p:attrNameLst>
                                          <p:attrName>ppt_w</p:attrName>
                                        </p:attrNameLst>
                                      </p:cBhvr>
                                      <p:tavLst>
                                        <p:tav tm="0">
                                          <p:val>
                                            <p:fltVal val="0"/>
                                          </p:val>
                                        </p:tav>
                                        <p:tav tm="100000">
                                          <p:val>
                                            <p:strVal val="#ppt_w"/>
                                          </p:val>
                                        </p:tav>
                                      </p:tavLst>
                                    </p:anim>
                                    <p:anim calcmode="lin" valueType="num">
                                      <p:cBhvr>
                                        <p:cTn id="12" dur="2000" fill="hold"/>
                                        <p:tgtEl>
                                          <p:spTgt spid="6"/>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2000" fill="hold"/>
                                        <p:tgtEl>
                                          <p:spTgt spid="7"/>
                                        </p:tgtEl>
                                        <p:attrNameLst>
                                          <p:attrName>ppt_w</p:attrName>
                                        </p:attrNameLst>
                                      </p:cBhvr>
                                      <p:tavLst>
                                        <p:tav tm="0">
                                          <p:val>
                                            <p:fltVal val="0"/>
                                          </p:val>
                                        </p:tav>
                                        <p:tav tm="100000">
                                          <p:val>
                                            <p:strVal val="#ppt_w"/>
                                          </p:val>
                                        </p:tav>
                                      </p:tavLst>
                                    </p:anim>
                                    <p:anim calcmode="lin" valueType="num">
                                      <p:cBhvr>
                                        <p:cTn id="16" dur="2000" fill="hold"/>
                                        <p:tgtEl>
                                          <p:spTgt spid="7"/>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2000" fill="hold"/>
                                        <p:tgtEl>
                                          <p:spTgt spid="18"/>
                                        </p:tgtEl>
                                        <p:attrNameLst>
                                          <p:attrName>ppt_w</p:attrName>
                                        </p:attrNameLst>
                                      </p:cBhvr>
                                      <p:tavLst>
                                        <p:tav tm="0">
                                          <p:val>
                                            <p:fltVal val="0"/>
                                          </p:val>
                                        </p:tav>
                                        <p:tav tm="100000">
                                          <p:val>
                                            <p:strVal val="#ppt_w"/>
                                          </p:val>
                                        </p:tav>
                                      </p:tavLst>
                                    </p:anim>
                                    <p:anim calcmode="lin" valueType="num">
                                      <p:cBhvr>
                                        <p:cTn id="20" dur="2000" fill="hold"/>
                                        <p:tgtEl>
                                          <p:spTgt spid="18"/>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0" fill="hold"/>
                                        <p:tgtEl>
                                          <p:spTgt spid="14"/>
                                        </p:tgtEl>
                                        <p:attrNameLst>
                                          <p:attrName>ppt_w</p:attrName>
                                        </p:attrNameLst>
                                      </p:cBhvr>
                                      <p:tavLst>
                                        <p:tav tm="0">
                                          <p:val>
                                            <p:fltVal val="0"/>
                                          </p:val>
                                        </p:tav>
                                        <p:tav tm="100000">
                                          <p:val>
                                            <p:strVal val="#ppt_w"/>
                                          </p:val>
                                        </p:tav>
                                      </p:tavLst>
                                    </p:anim>
                                    <p:anim calcmode="lin" valueType="num">
                                      <p:cBhvr>
                                        <p:cTn id="24" dur="2000" fill="hold"/>
                                        <p:tgtEl>
                                          <p:spTgt spid="14"/>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2000" fill="hold"/>
                                        <p:tgtEl>
                                          <p:spTgt spid="15"/>
                                        </p:tgtEl>
                                        <p:attrNameLst>
                                          <p:attrName>ppt_w</p:attrName>
                                        </p:attrNameLst>
                                      </p:cBhvr>
                                      <p:tavLst>
                                        <p:tav tm="0">
                                          <p:val>
                                            <p:fltVal val="0"/>
                                          </p:val>
                                        </p:tav>
                                        <p:tav tm="100000">
                                          <p:val>
                                            <p:strVal val="#ppt_w"/>
                                          </p:val>
                                        </p:tav>
                                      </p:tavLst>
                                    </p:anim>
                                    <p:anim calcmode="lin" valueType="num">
                                      <p:cBhvr>
                                        <p:cTn id="28" dur="2000" fill="hold"/>
                                        <p:tgtEl>
                                          <p:spTgt spid="15"/>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2000" fill="hold"/>
                                        <p:tgtEl>
                                          <p:spTgt spid="16"/>
                                        </p:tgtEl>
                                        <p:attrNameLst>
                                          <p:attrName>ppt_w</p:attrName>
                                        </p:attrNameLst>
                                      </p:cBhvr>
                                      <p:tavLst>
                                        <p:tav tm="0">
                                          <p:val>
                                            <p:fltVal val="0"/>
                                          </p:val>
                                        </p:tav>
                                        <p:tav tm="100000">
                                          <p:val>
                                            <p:strVal val="#ppt_w"/>
                                          </p:val>
                                        </p:tav>
                                      </p:tavLst>
                                    </p:anim>
                                    <p:anim calcmode="lin" valueType="num">
                                      <p:cBhvr>
                                        <p:cTn id="32" dur="2000" fill="hold"/>
                                        <p:tgtEl>
                                          <p:spTgt spid="16"/>
                                        </p:tgtEl>
                                        <p:attrNameLst>
                                          <p:attrName>ppt_h</p:attrName>
                                        </p:attrNameLst>
                                      </p:cBhvr>
                                      <p:tavLst>
                                        <p:tav tm="0">
                                          <p:val>
                                            <p:fltVal val="0"/>
                                          </p:val>
                                        </p:tav>
                                        <p:tav tm="100000">
                                          <p:val>
                                            <p:strVal val="#ppt_h"/>
                                          </p:val>
                                        </p:tav>
                                      </p:tavLst>
                                    </p:anim>
                                  </p:childTnLst>
                                </p:cTn>
                              </p:par>
                              <p:par>
                                <p:cTn id="33" presetID="16" presetClass="entr" presetSubtype="37" fill="hold" nodeType="withEffect">
                                  <p:stCondLst>
                                    <p:cond delay="500"/>
                                  </p:stCondLst>
                                  <p:childTnLst>
                                    <p:set>
                                      <p:cBhvr>
                                        <p:cTn id="34" dur="1" fill="hold">
                                          <p:stCondLst>
                                            <p:cond delay="0"/>
                                          </p:stCondLst>
                                        </p:cTn>
                                        <p:tgtEl>
                                          <p:spTgt spid="23"/>
                                        </p:tgtEl>
                                        <p:attrNameLst>
                                          <p:attrName>style.visibility</p:attrName>
                                        </p:attrNameLst>
                                      </p:cBhvr>
                                      <p:to>
                                        <p:strVal val="visible"/>
                                      </p:to>
                                    </p:set>
                                    <p:animEffect transition="in" filter="barn(outVertical)">
                                      <p:cBhvr>
                                        <p:cTn id="35" dur="1500"/>
                                        <p:tgtEl>
                                          <p:spTgt spid="23"/>
                                        </p:tgtEl>
                                      </p:cBhvr>
                                    </p:animEffect>
                                  </p:childTnLst>
                                </p:cTn>
                              </p:par>
                              <p:par>
                                <p:cTn id="36" presetID="16" presetClass="entr" presetSubtype="37" fill="hold" nodeType="withEffect">
                                  <p:stCondLst>
                                    <p:cond delay="500"/>
                                  </p:stCondLst>
                                  <p:childTnLst>
                                    <p:set>
                                      <p:cBhvr>
                                        <p:cTn id="37" dur="1" fill="hold">
                                          <p:stCondLst>
                                            <p:cond delay="0"/>
                                          </p:stCondLst>
                                        </p:cTn>
                                        <p:tgtEl>
                                          <p:spTgt spid="27"/>
                                        </p:tgtEl>
                                        <p:attrNameLst>
                                          <p:attrName>style.visibility</p:attrName>
                                        </p:attrNameLst>
                                      </p:cBhvr>
                                      <p:to>
                                        <p:strVal val="visible"/>
                                      </p:to>
                                    </p:set>
                                    <p:animEffect transition="in" filter="barn(outVertical)">
                                      <p:cBhvr>
                                        <p:cTn id="38" dur="1500"/>
                                        <p:tgtEl>
                                          <p:spTgt spid="27"/>
                                        </p:tgtEl>
                                      </p:cBhvr>
                                    </p:animEffect>
                                  </p:childTnLst>
                                </p:cTn>
                              </p:par>
                              <p:par>
                                <p:cTn id="39" presetID="16" presetClass="entr" presetSubtype="37" fill="hold" nodeType="withEffect">
                                  <p:stCondLst>
                                    <p:cond delay="500"/>
                                  </p:stCondLst>
                                  <p:childTnLst>
                                    <p:set>
                                      <p:cBhvr>
                                        <p:cTn id="40" dur="1" fill="hold">
                                          <p:stCondLst>
                                            <p:cond delay="0"/>
                                          </p:stCondLst>
                                        </p:cTn>
                                        <p:tgtEl>
                                          <p:spTgt spid="42"/>
                                        </p:tgtEl>
                                        <p:attrNameLst>
                                          <p:attrName>style.visibility</p:attrName>
                                        </p:attrNameLst>
                                      </p:cBhvr>
                                      <p:to>
                                        <p:strVal val="visible"/>
                                      </p:to>
                                    </p:set>
                                    <p:animEffect transition="in" filter="barn(outVertical)">
                                      <p:cBhvr>
                                        <p:cTn id="41" dur="1500"/>
                                        <p:tgtEl>
                                          <p:spTgt spid="42"/>
                                        </p:tgtEl>
                                      </p:cBhvr>
                                    </p:animEffect>
                                  </p:childTnLst>
                                </p:cTn>
                              </p:par>
                              <p:par>
                                <p:cTn id="42" presetID="16" presetClass="entr" presetSubtype="37" fill="hold" nodeType="withEffect">
                                  <p:stCondLst>
                                    <p:cond delay="500"/>
                                  </p:stCondLst>
                                  <p:childTnLst>
                                    <p:set>
                                      <p:cBhvr>
                                        <p:cTn id="43" dur="1" fill="hold">
                                          <p:stCondLst>
                                            <p:cond delay="0"/>
                                          </p:stCondLst>
                                        </p:cTn>
                                        <p:tgtEl>
                                          <p:spTgt spid="34"/>
                                        </p:tgtEl>
                                        <p:attrNameLst>
                                          <p:attrName>style.visibility</p:attrName>
                                        </p:attrNameLst>
                                      </p:cBhvr>
                                      <p:to>
                                        <p:strVal val="visible"/>
                                      </p:to>
                                    </p:set>
                                    <p:animEffect transition="in" filter="barn(outVertical)">
                                      <p:cBhvr>
                                        <p:cTn id="44" dur="1500"/>
                                        <p:tgtEl>
                                          <p:spTgt spid="34"/>
                                        </p:tgtEl>
                                      </p:cBhvr>
                                    </p:animEffect>
                                  </p:childTnLst>
                                </p:cTn>
                              </p:par>
                              <p:par>
                                <p:cTn id="45" presetID="16" presetClass="entr" presetSubtype="37" fill="hold" nodeType="withEffect">
                                  <p:stCondLst>
                                    <p:cond delay="500"/>
                                  </p:stCondLst>
                                  <p:childTnLst>
                                    <p:set>
                                      <p:cBhvr>
                                        <p:cTn id="46" dur="1" fill="hold">
                                          <p:stCondLst>
                                            <p:cond delay="0"/>
                                          </p:stCondLst>
                                        </p:cTn>
                                        <p:tgtEl>
                                          <p:spTgt spid="37"/>
                                        </p:tgtEl>
                                        <p:attrNameLst>
                                          <p:attrName>style.visibility</p:attrName>
                                        </p:attrNameLst>
                                      </p:cBhvr>
                                      <p:to>
                                        <p:strVal val="visible"/>
                                      </p:to>
                                    </p:set>
                                    <p:animEffect transition="in" filter="barn(outVertical)">
                                      <p:cBhvr>
                                        <p:cTn id="47" dur="1500"/>
                                        <p:tgtEl>
                                          <p:spTgt spid="37"/>
                                        </p:tgtEl>
                                      </p:cBhvr>
                                    </p:animEffect>
                                  </p:childTnLst>
                                </p:cTn>
                              </p:par>
                              <p:par>
                                <p:cTn id="48" presetID="16" presetClass="entr" presetSubtype="37" fill="hold" nodeType="withEffect">
                                  <p:stCondLst>
                                    <p:cond delay="500"/>
                                  </p:stCondLst>
                                  <p:childTnLst>
                                    <p:set>
                                      <p:cBhvr>
                                        <p:cTn id="49" dur="1" fill="hold">
                                          <p:stCondLst>
                                            <p:cond delay="0"/>
                                          </p:stCondLst>
                                        </p:cTn>
                                        <p:tgtEl>
                                          <p:spTgt spid="40"/>
                                        </p:tgtEl>
                                        <p:attrNameLst>
                                          <p:attrName>style.visibility</p:attrName>
                                        </p:attrNameLst>
                                      </p:cBhvr>
                                      <p:to>
                                        <p:strVal val="visible"/>
                                      </p:to>
                                    </p:set>
                                    <p:animEffect transition="in" filter="barn(outVertical)">
                                      <p:cBhvr>
                                        <p:cTn id="50" dur="1500"/>
                                        <p:tgtEl>
                                          <p:spTgt spid="40"/>
                                        </p:tgtEl>
                                      </p:cBhvr>
                                    </p:animEffect>
                                  </p:childTnLst>
                                </p:cTn>
                              </p:par>
                              <p:par>
                                <p:cTn id="51" presetID="16" presetClass="entr" presetSubtype="42" fill="hold" nodeType="withEffect">
                                  <p:stCondLst>
                                    <p:cond delay="500"/>
                                  </p:stCondLst>
                                  <p:childTnLst>
                                    <p:set>
                                      <p:cBhvr>
                                        <p:cTn id="52" dur="1" fill="hold">
                                          <p:stCondLst>
                                            <p:cond delay="0"/>
                                          </p:stCondLst>
                                        </p:cTn>
                                        <p:tgtEl>
                                          <p:spTgt spid="21"/>
                                        </p:tgtEl>
                                        <p:attrNameLst>
                                          <p:attrName>style.visibility</p:attrName>
                                        </p:attrNameLst>
                                      </p:cBhvr>
                                      <p:to>
                                        <p:strVal val="visible"/>
                                      </p:to>
                                    </p:set>
                                    <p:animEffect transition="in" filter="barn(outHorizontal)">
                                      <p:cBhvr>
                                        <p:cTn id="53" dur="1500"/>
                                        <p:tgtEl>
                                          <p:spTgt spid="21"/>
                                        </p:tgtEl>
                                      </p:cBhvr>
                                    </p:animEffect>
                                  </p:childTnLst>
                                </p:cTn>
                              </p:par>
                              <p:par>
                                <p:cTn id="54" presetID="16" presetClass="entr" presetSubtype="42" fill="hold" nodeType="withEffect">
                                  <p:stCondLst>
                                    <p:cond delay="500"/>
                                  </p:stCondLst>
                                  <p:childTnLst>
                                    <p:set>
                                      <p:cBhvr>
                                        <p:cTn id="55" dur="1" fill="hold">
                                          <p:stCondLst>
                                            <p:cond delay="0"/>
                                          </p:stCondLst>
                                        </p:cTn>
                                        <p:tgtEl>
                                          <p:spTgt spid="30"/>
                                        </p:tgtEl>
                                        <p:attrNameLst>
                                          <p:attrName>style.visibility</p:attrName>
                                        </p:attrNameLst>
                                      </p:cBhvr>
                                      <p:to>
                                        <p:strVal val="visible"/>
                                      </p:to>
                                    </p:set>
                                    <p:animEffect transition="in" filter="barn(outHorizontal)">
                                      <p:cBhvr>
                                        <p:cTn id="56" dur="1500"/>
                                        <p:tgtEl>
                                          <p:spTgt spid="30"/>
                                        </p:tgtEl>
                                      </p:cBhvr>
                                    </p:animEffect>
                                  </p:childTnLst>
                                </p:cTn>
                              </p:par>
                              <p:par>
                                <p:cTn id="57" presetID="10" presetClass="entr" presetSubtype="0" fill="hold" nodeType="withEffect">
                                  <p:stCondLst>
                                    <p:cond delay="2000"/>
                                  </p:stCondLst>
                                  <p:childTnLst>
                                    <p:set>
                                      <p:cBhvr>
                                        <p:cTn id="58" dur="1" fill="hold">
                                          <p:stCondLst>
                                            <p:cond delay="0"/>
                                          </p:stCondLst>
                                        </p:cTn>
                                        <p:tgtEl>
                                          <p:spTgt spid="53"/>
                                        </p:tgtEl>
                                        <p:attrNameLst>
                                          <p:attrName>style.visibility</p:attrName>
                                        </p:attrNameLst>
                                      </p:cBhvr>
                                      <p:to>
                                        <p:strVal val="visible"/>
                                      </p:to>
                                    </p:set>
                                    <p:animEffect transition="in" filter="fade">
                                      <p:cBhvr>
                                        <p:cTn id="59" dur="1500"/>
                                        <p:tgtEl>
                                          <p:spTgt spid="53"/>
                                        </p:tgtEl>
                                      </p:cBhvr>
                                    </p:animEffect>
                                  </p:childTnLst>
                                </p:cTn>
                              </p:par>
                              <p:par>
                                <p:cTn id="60" presetID="10" presetClass="entr" presetSubtype="0" fill="hold" nodeType="withEffect">
                                  <p:stCondLst>
                                    <p:cond delay="200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1500"/>
                                        <p:tgtEl>
                                          <p:spTgt spid="46"/>
                                        </p:tgtEl>
                                      </p:cBhvr>
                                    </p:animEffect>
                                  </p:childTnLst>
                                </p:cTn>
                              </p:par>
                              <p:par>
                                <p:cTn id="63" presetID="10" presetClass="entr" presetSubtype="0" fill="hold" nodeType="withEffect">
                                  <p:stCondLst>
                                    <p:cond delay="2000"/>
                                  </p:stCondLst>
                                  <p:childTnLst>
                                    <p:set>
                                      <p:cBhvr>
                                        <p:cTn id="64" dur="1" fill="hold">
                                          <p:stCondLst>
                                            <p:cond delay="0"/>
                                          </p:stCondLst>
                                        </p:cTn>
                                        <p:tgtEl>
                                          <p:spTgt spid="98"/>
                                        </p:tgtEl>
                                        <p:attrNameLst>
                                          <p:attrName>style.visibility</p:attrName>
                                        </p:attrNameLst>
                                      </p:cBhvr>
                                      <p:to>
                                        <p:strVal val="visible"/>
                                      </p:to>
                                    </p:set>
                                    <p:animEffect transition="in" filter="fade">
                                      <p:cBhvr>
                                        <p:cTn id="65" dur="1500"/>
                                        <p:tgtEl>
                                          <p:spTgt spid="98"/>
                                        </p:tgtEl>
                                      </p:cBhvr>
                                    </p:animEffect>
                                  </p:childTnLst>
                                </p:cTn>
                              </p:par>
                              <p:par>
                                <p:cTn id="66" presetID="10" presetClass="entr" presetSubtype="0" fill="hold" nodeType="withEffect">
                                  <p:stCondLst>
                                    <p:cond delay="2000"/>
                                  </p:stCondLst>
                                  <p:childTnLst>
                                    <p:set>
                                      <p:cBhvr>
                                        <p:cTn id="67" dur="1" fill="hold">
                                          <p:stCondLst>
                                            <p:cond delay="0"/>
                                          </p:stCondLst>
                                        </p:cTn>
                                        <p:tgtEl>
                                          <p:spTgt spid="95"/>
                                        </p:tgtEl>
                                        <p:attrNameLst>
                                          <p:attrName>style.visibility</p:attrName>
                                        </p:attrNameLst>
                                      </p:cBhvr>
                                      <p:to>
                                        <p:strVal val="visible"/>
                                      </p:to>
                                    </p:set>
                                    <p:animEffect transition="in" filter="fade">
                                      <p:cBhvr>
                                        <p:cTn id="68" dur="1500"/>
                                        <p:tgtEl>
                                          <p:spTgt spid="95"/>
                                        </p:tgtEl>
                                      </p:cBhvr>
                                    </p:animEffect>
                                  </p:childTnLst>
                                </p:cTn>
                              </p:par>
                              <p:par>
                                <p:cTn id="69" presetID="10" presetClass="entr" presetSubtype="0" fill="hold" nodeType="withEffect">
                                  <p:stCondLst>
                                    <p:cond delay="20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1500"/>
                                        <p:tgtEl>
                                          <p:spTgt spid="54"/>
                                        </p:tgtEl>
                                      </p:cBhvr>
                                    </p:animEffect>
                                  </p:childTnLst>
                                </p:cTn>
                              </p:par>
                              <p:par>
                                <p:cTn id="72" presetID="10" presetClass="entr" presetSubtype="0" fill="hold" nodeType="withEffect">
                                  <p:stCondLst>
                                    <p:cond delay="2000"/>
                                  </p:stCondLst>
                                  <p:childTnLst>
                                    <p:set>
                                      <p:cBhvr>
                                        <p:cTn id="73" dur="1" fill="hold">
                                          <p:stCondLst>
                                            <p:cond delay="0"/>
                                          </p:stCondLst>
                                        </p:cTn>
                                        <p:tgtEl>
                                          <p:spTgt spid="48"/>
                                        </p:tgtEl>
                                        <p:attrNameLst>
                                          <p:attrName>style.visibility</p:attrName>
                                        </p:attrNameLst>
                                      </p:cBhvr>
                                      <p:to>
                                        <p:strVal val="visible"/>
                                      </p:to>
                                    </p:set>
                                    <p:animEffect transition="in" filter="fade">
                                      <p:cBhvr>
                                        <p:cTn id="74" dur="1500"/>
                                        <p:tgtEl>
                                          <p:spTgt spid="48"/>
                                        </p:tgtEl>
                                      </p:cBhvr>
                                    </p:animEffect>
                                  </p:childTnLst>
                                </p:cTn>
                              </p:par>
                              <p:par>
                                <p:cTn id="75" presetID="10" presetClass="entr" presetSubtype="0" fill="hold" nodeType="withEffect">
                                  <p:stCondLst>
                                    <p:cond delay="2000"/>
                                  </p:stCondLst>
                                  <p:childTnLst>
                                    <p:set>
                                      <p:cBhvr>
                                        <p:cTn id="76" dur="1" fill="hold">
                                          <p:stCondLst>
                                            <p:cond delay="0"/>
                                          </p:stCondLst>
                                        </p:cTn>
                                        <p:tgtEl>
                                          <p:spTgt spid="2066"/>
                                        </p:tgtEl>
                                        <p:attrNameLst>
                                          <p:attrName>style.visibility</p:attrName>
                                        </p:attrNameLst>
                                      </p:cBhvr>
                                      <p:to>
                                        <p:strVal val="visible"/>
                                      </p:to>
                                    </p:set>
                                    <p:animEffect transition="in" filter="fade">
                                      <p:cBhvr>
                                        <p:cTn id="77" dur="1500"/>
                                        <p:tgtEl>
                                          <p:spTgt spid="2066"/>
                                        </p:tgtEl>
                                      </p:cBhvr>
                                    </p:animEffect>
                                  </p:childTnLst>
                                </p:cTn>
                              </p:par>
                              <p:par>
                                <p:cTn id="78" presetID="0" presetClass="path" presetSubtype="0" decel="50000" fill="hold" nodeType="withEffect">
                                  <p:stCondLst>
                                    <p:cond delay="2000"/>
                                  </p:stCondLst>
                                  <p:childTnLst>
                                    <p:animMotion origin="layout" path="M 0.07148 0 L 4.16667E-7 0 " pathEditMode="relative" rAng="0" ptsTypes="AA">
                                      <p:cBhvr>
                                        <p:cTn id="79" dur="2000" fill="hold"/>
                                        <p:tgtEl>
                                          <p:spTgt spid="53"/>
                                        </p:tgtEl>
                                        <p:attrNameLst>
                                          <p:attrName>ppt_x</p:attrName>
                                          <p:attrName>ppt_y</p:attrName>
                                        </p:attrNameLst>
                                      </p:cBhvr>
                                      <p:rCtr x="-3581" y="0"/>
                                    </p:animMotion>
                                  </p:childTnLst>
                                </p:cTn>
                              </p:par>
                              <p:par>
                                <p:cTn id="80" presetID="0" presetClass="path" presetSubtype="0" decel="50000" fill="hold" nodeType="withEffect">
                                  <p:stCondLst>
                                    <p:cond delay="2000"/>
                                  </p:stCondLst>
                                  <p:childTnLst>
                                    <p:animMotion origin="layout" path="M 0.05782 -4.81481E-6 L -3.75E-6 -4.81481E-6 " pathEditMode="relative" rAng="0" ptsTypes="AA">
                                      <p:cBhvr>
                                        <p:cTn id="81" dur="2000" fill="hold"/>
                                        <p:tgtEl>
                                          <p:spTgt spid="98"/>
                                        </p:tgtEl>
                                        <p:attrNameLst>
                                          <p:attrName>ppt_x</p:attrName>
                                          <p:attrName>ppt_y</p:attrName>
                                        </p:attrNameLst>
                                      </p:cBhvr>
                                      <p:rCtr x="-2891" y="0"/>
                                    </p:animMotion>
                                  </p:childTnLst>
                                </p:cTn>
                              </p:par>
                              <p:par>
                                <p:cTn id="82" presetID="0" presetClass="path" presetSubtype="0" decel="50000" fill="hold" nodeType="withEffect">
                                  <p:stCondLst>
                                    <p:cond delay="2000"/>
                                  </p:stCondLst>
                                  <p:childTnLst>
                                    <p:animMotion origin="layout" path="M 0.07148 -0.02824 L 4.16667E-7 -4.07407E-6 " pathEditMode="relative" rAng="0" ptsTypes="AA">
                                      <p:cBhvr>
                                        <p:cTn id="83" dur="2000" fill="hold"/>
                                        <p:tgtEl>
                                          <p:spTgt spid="54"/>
                                        </p:tgtEl>
                                        <p:attrNameLst>
                                          <p:attrName>ppt_x</p:attrName>
                                          <p:attrName>ppt_y</p:attrName>
                                        </p:attrNameLst>
                                      </p:cBhvr>
                                      <p:rCtr x="-3581" y="1412"/>
                                    </p:animMotion>
                                  </p:childTnLst>
                                </p:cTn>
                              </p:par>
                              <p:par>
                                <p:cTn id="84" presetID="0" presetClass="path" presetSubtype="0" decel="50000" fill="hold" nodeType="withEffect">
                                  <p:stCondLst>
                                    <p:cond delay="2000"/>
                                  </p:stCondLst>
                                  <p:childTnLst>
                                    <p:animMotion origin="layout" path="M -0.07591 0 L -4.16667E-7 0 " pathEditMode="relative" rAng="0" ptsTypes="AA">
                                      <p:cBhvr>
                                        <p:cTn id="85" dur="2000" fill="hold"/>
                                        <p:tgtEl>
                                          <p:spTgt spid="46"/>
                                        </p:tgtEl>
                                        <p:attrNameLst>
                                          <p:attrName>ppt_x</p:attrName>
                                          <p:attrName>ppt_y</p:attrName>
                                        </p:attrNameLst>
                                      </p:cBhvr>
                                      <p:rCtr x="3789" y="0"/>
                                    </p:animMotion>
                                  </p:childTnLst>
                                </p:cTn>
                              </p:par>
                              <p:par>
                                <p:cTn id="86" presetID="0" presetClass="path" presetSubtype="0" decel="50000" fill="hold" nodeType="withEffect">
                                  <p:stCondLst>
                                    <p:cond delay="2000"/>
                                  </p:stCondLst>
                                  <p:childTnLst>
                                    <p:animMotion origin="layout" path="M -0.03607 -0.09189 L 1.66667E-6 -4.81481E-6 " pathEditMode="relative" rAng="0" ptsTypes="AA">
                                      <p:cBhvr>
                                        <p:cTn id="87" dur="2000" fill="hold"/>
                                        <p:tgtEl>
                                          <p:spTgt spid="95"/>
                                        </p:tgtEl>
                                        <p:attrNameLst>
                                          <p:attrName>ppt_x</p:attrName>
                                          <p:attrName>ppt_y</p:attrName>
                                        </p:attrNameLst>
                                      </p:cBhvr>
                                      <p:rCtr x="1797" y="4583"/>
                                    </p:animMotion>
                                  </p:childTnLst>
                                </p:cTn>
                              </p:par>
                              <p:par>
                                <p:cTn id="88" presetID="0" presetClass="path" presetSubtype="0" decel="50000" fill="hold" nodeType="withEffect">
                                  <p:stCondLst>
                                    <p:cond delay="2000"/>
                                  </p:stCondLst>
                                  <p:childTnLst>
                                    <p:animMotion origin="layout" path="M -0.06849 0.00023 L -4.16667E-7 1.48148E-6 " pathEditMode="relative" rAng="0" ptsTypes="AA">
                                      <p:cBhvr>
                                        <p:cTn id="89" dur="2000" fill="hold"/>
                                        <p:tgtEl>
                                          <p:spTgt spid="48"/>
                                        </p:tgtEl>
                                        <p:attrNameLst>
                                          <p:attrName>ppt_x</p:attrName>
                                          <p:attrName>ppt_y</p:attrName>
                                        </p:attrNameLst>
                                      </p:cBhvr>
                                      <p:rCtr x="3424" y="-23"/>
                                    </p:animMotion>
                                  </p:childTnLst>
                                </p:cTn>
                              </p:par>
                              <p:par>
                                <p:cTn id="90" presetID="0" presetClass="path" presetSubtype="0" decel="50000" fill="hold" nodeType="withEffect">
                                  <p:stCondLst>
                                    <p:cond delay="2000"/>
                                  </p:stCondLst>
                                  <p:childTnLst>
                                    <p:animMotion origin="layout" path="M 0 -0.12963 L 0 4.07407E-6 " pathEditMode="relative" rAng="0" ptsTypes="AA">
                                      <p:cBhvr>
                                        <p:cTn id="91" dur="2000" fill="hold"/>
                                        <p:tgtEl>
                                          <p:spTgt spid="2066"/>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 grpId="0" animBg="1"/>
      <p:bldP spid="6" grpId="0" animBg="1"/>
      <p:bldP spid="7" grpId="0" animBg="1"/>
      <p:bldP spid="14" grpId="0" animBg="1"/>
      <p:bldP spid="15" grpId="0" animBg="1"/>
      <p:bldP spid="16" grpId="0" animBg="1"/>
    </p:bldLst>
  </p:timing>
</p:sld>
</file>

<file path=ppt/theme/theme1.xml><?xml version="1.0" encoding="utf-8"?>
<a:theme xmlns:a="http://schemas.openxmlformats.org/drawingml/2006/main" name="Office Theme">
  <a:themeElements>
    <a:clrScheme name="Custom 175">
      <a:dk1>
        <a:srgbClr val="0C0D54"/>
      </a:dk1>
      <a:lt1>
        <a:srgbClr val="FFFFFF"/>
      </a:lt1>
      <a:dk2>
        <a:srgbClr val="BDBDBD"/>
      </a:dk2>
      <a:lt2>
        <a:srgbClr val="0AA3EB"/>
      </a:lt2>
      <a:accent1>
        <a:srgbClr val="0C0D54"/>
      </a:accent1>
      <a:accent2>
        <a:srgbClr val="0AA3EB"/>
      </a:accent2>
      <a:accent3>
        <a:srgbClr val="8485A8"/>
      </a:accent3>
      <a:accent4>
        <a:srgbClr val="6CC8F3"/>
      </a:accent4>
      <a:accent5>
        <a:srgbClr val="BDBDBD"/>
      </a:accent5>
      <a:accent6>
        <a:srgbClr val="E8E8E8"/>
      </a:accent6>
      <a:hlink>
        <a:srgbClr val="0AA3EB"/>
      </a:hlink>
      <a:folHlink>
        <a:srgbClr val="0AA3E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yberspace 1">
      <a:dk1>
        <a:sysClr val="windowText" lastClr="000000"/>
      </a:dk1>
      <a:lt1>
        <a:sysClr val="window" lastClr="FFFFFF"/>
      </a:lt1>
      <a:dk2>
        <a:srgbClr val="2D3847"/>
      </a:dk2>
      <a:lt2>
        <a:srgbClr val="E7E6E6"/>
      </a:lt2>
      <a:accent1>
        <a:srgbClr val="15579D"/>
      </a:accent1>
      <a:accent2>
        <a:srgbClr val="25C1FF"/>
      </a:accent2>
      <a:accent3>
        <a:srgbClr val="00B0D3"/>
      </a:accent3>
      <a:accent4>
        <a:srgbClr val="45B653"/>
      </a:accent4>
      <a:accent5>
        <a:srgbClr val="21C0D7"/>
      </a:accent5>
      <a:accent6>
        <a:srgbClr val="55D4FA"/>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Risk Management">
      <a:dk1>
        <a:srgbClr val="282B37"/>
      </a:dk1>
      <a:lt1>
        <a:srgbClr val="FFFFFF"/>
      </a:lt1>
      <a:dk2>
        <a:srgbClr val="282C38"/>
      </a:dk2>
      <a:lt2>
        <a:srgbClr val="FAFBFF"/>
      </a:lt2>
      <a:accent1>
        <a:srgbClr val="1EC3FF"/>
      </a:accent1>
      <a:accent2>
        <a:srgbClr val="6E66FF"/>
      </a:accent2>
      <a:accent3>
        <a:srgbClr val="AEAEAE"/>
      </a:accent3>
      <a:accent4>
        <a:srgbClr val="A0A0A0"/>
      </a:accent4>
      <a:accent5>
        <a:srgbClr val="999999"/>
      </a:accent5>
      <a:accent6>
        <a:srgbClr val="858585"/>
      </a:accent6>
      <a:hlink>
        <a:srgbClr val="F49100"/>
      </a:hlink>
      <a:folHlink>
        <a:srgbClr val="85DFD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2597</TotalTime>
  <Words>3395</Words>
  <Application>Microsoft Macintosh PowerPoint</Application>
  <PresentationFormat>Widescreen</PresentationFormat>
  <Paragraphs>1200</Paragraphs>
  <Slides>36</Slides>
  <Notes>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36</vt:i4>
      </vt:variant>
    </vt:vector>
  </HeadingPairs>
  <TitlesOfParts>
    <vt:vector size="47" baseType="lpstr">
      <vt:lpstr>Montserrat Regular</vt:lpstr>
      <vt:lpstr>Arial</vt:lpstr>
      <vt:lpstr>Calibri</vt:lpstr>
      <vt:lpstr>Calibri Light</vt:lpstr>
      <vt:lpstr>Century Gothic</vt:lpstr>
      <vt:lpstr>Montserrat</vt:lpstr>
      <vt:lpstr>Wingdings 2</vt:lpstr>
      <vt:lpstr>Wingdings 3</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You Exec (https://youexec.com/plus)</Manager>
  <Company>You Exec (https://youexec.com/plus)</Company>
  <LinksUpToDate>false</LinksUpToDate>
  <SharedDoc>false</SharedDoc>
  <HyperlinkBase>You Exec (https://youexec.com/plus)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Account-Based Marketing (ABM)</dc:title>
  <dc:subject>Account-Based Marketing (ABM)</dc:subject>
  <dc:creator>You Exec (https://youexec.com/plus)</dc:creator>
  <cp:keywords>You Exec (https://youexec.com/plus)</cp:keywords>
  <dc:description>You Exec (https://youexec.com/plus)</dc:description>
  <cp:lastModifiedBy>Microsoft Office User</cp:lastModifiedBy>
  <cp:revision>2052</cp:revision>
  <dcterms:created xsi:type="dcterms:W3CDTF">2023-01-05T23:36:18Z</dcterms:created>
  <dcterms:modified xsi:type="dcterms:W3CDTF">2023-02-04T01:07:35Z</dcterms:modified>
  <cp:category>You Exec (https://youexec.com/plus)</cp:category>
</cp:coreProperties>
</file>